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75" r:id="rId2"/>
    <p:sldId id="276" r:id="rId3"/>
    <p:sldId id="278" r:id="rId4"/>
    <p:sldId id="279" r:id="rId5"/>
    <p:sldId id="280" r:id="rId6"/>
    <p:sldId id="283"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88269B-DC8D-4461-855C-B966B115E963}" type="datetimeFigureOut">
              <a:rPr lang="en-US" smtClean="0"/>
              <a:t>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C52459-D94C-4B50-BABC-7CE11253F70F}" type="slidenum">
              <a:rPr lang="en-US" smtClean="0"/>
              <a:t>‹#›</a:t>
            </a:fld>
            <a:endParaRPr lang="en-US"/>
          </a:p>
        </p:txBody>
      </p:sp>
    </p:spTree>
    <p:extLst>
      <p:ext uri="{BB962C8B-B14F-4D97-AF65-F5344CB8AC3E}">
        <p14:creationId xmlns:p14="http://schemas.microsoft.com/office/powerpoint/2010/main" val="2414391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get back to the sales pitch ..</a:t>
            </a:r>
          </a:p>
          <a:p>
            <a:endParaRPr lang="en-US" dirty="0"/>
          </a:p>
          <a:p>
            <a:r>
              <a:rPr lang="en-US" dirty="0"/>
              <a:t>the </a:t>
            </a:r>
            <a:r>
              <a:rPr lang="en-US" dirty="0" err="1"/>
              <a:t>TechMatch</a:t>
            </a:r>
            <a:r>
              <a:rPr lang="en-US" dirty="0"/>
              <a:t> Program is an </a:t>
            </a:r>
            <a:r>
              <a:rPr lang="en-US" dirty="0" err="1"/>
              <a:t>AUSA</a:t>
            </a:r>
            <a:r>
              <a:rPr lang="en-US" dirty="0"/>
              <a:t> First Region Innovation Pilot program to support Army Modernization through member engagement with businesses and research institutes in the First Region area that includes Pennsylvania and a bunch of other states</a:t>
            </a:r>
          </a:p>
          <a:p>
            <a:endParaRPr lang="en-US" dirty="0"/>
          </a:p>
          <a:p>
            <a:r>
              <a:rPr lang="en-US" dirty="0"/>
              <a:t>Connecticut, Delaware, Maine, Massachusetts, New Hampshire, New Jersey, New York,, Rhode Island, Vermont. </a:t>
            </a:r>
          </a:p>
          <a:p>
            <a:endParaRPr lang="en-US" dirty="0"/>
          </a:p>
          <a:p>
            <a:r>
              <a:rPr lang="en-US" dirty="0"/>
              <a:t>The </a:t>
            </a:r>
            <a:r>
              <a:rPr lang="en-US" dirty="0" err="1"/>
              <a:t>TechMatch</a:t>
            </a:r>
            <a:r>
              <a:rPr lang="en-US" dirty="0"/>
              <a:t> Program is aligned with </a:t>
            </a:r>
            <a:r>
              <a:rPr lang="en-US" dirty="0" err="1"/>
              <a:t>AUSA</a:t>
            </a:r>
            <a:r>
              <a:rPr lang="en-US" dirty="0"/>
              <a:t> National through its Government Affairs and Professional Development teams.</a:t>
            </a:r>
          </a:p>
          <a:p>
            <a:endParaRPr lang="en-US" dirty="0"/>
          </a:p>
          <a:p>
            <a:r>
              <a:rPr lang="en-US" dirty="0" err="1"/>
              <a:t>TechMatch</a:t>
            </a:r>
            <a:r>
              <a:rPr lang="en-US" dirty="0"/>
              <a:t> SCOUTING .. Muster… </a:t>
            </a:r>
          </a:p>
          <a:p>
            <a:endParaRPr lang="en-US" dirty="0"/>
          </a:p>
        </p:txBody>
      </p:sp>
      <p:sp>
        <p:nvSpPr>
          <p:cNvPr id="4" name="Slide Number Placeholder 3"/>
          <p:cNvSpPr>
            <a:spLocks noGrp="1"/>
          </p:cNvSpPr>
          <p:nvPr>
            <p:ph type="sldNum" sz="quarter" idx="5"/>
          </p:nvPr>
        </p:nvSpPr>
        <p:spPr/>
        <p:txBody>
          <a:bodyPr/>
          <a:lstStyle/>
          <a:p>
            <a:fld id="{EC4DA819-70C7-49D1-A812-DD6B58C17A27}" type="slidenum">
              <a:rPr lang="es-CO" smtClean="0"/>
              <a:t>1</a:t>
            </a:fld>
            <a:endParaRPr lang="es-CO"/>
          </a:p>
        </p:txBody>
      </p:sp>
    </p:spTree>
    <p:extLst>
      <p:ext uri="{BB962C8B-B14F-4D97-AF65-F5344CB8AC3E}">
        <p14:creationId xmlns:p14="http://schemas.microsoft.com/office/powerpoint/2010/main" val="3599662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TechMatch</a:t>
            </a:r>
            <a:r>
              <a:rPr lang="en-US" dirty="0"/>
              <a:t> Scouting</a:t>
            </a:r>
          </a:p>
          <a:p>
            <a:endParaRPr lang="en-US" dirty="0"/>
          </a:p>
          <a:p>
            <a:r>
              <a:rPr lang="en-US" dirty="0"/>
              <a:t>identify, network, and support Community Partners</a:t>
            </a:r>
          </a:p>
          <a:p>
            <a:endParaRPr lang="en-US" dirty="0"/>
          </a:p>
          <a:p>
            <a:endParaRPr lang="en-US" dirty="0"/>
          </a:p>
          <a:p>
            <a:r>
              <a:rPr lang="en-US" dirty="0" err="1"/>
              <a:t>TechMatch</a:t>
            </a:r>
            <a:r>
              <a:rPr lang="en-US" dirty="0"/>
              <a:t> Muster </a:t>
            </a:r>
          </a:p>
          <a:p>
            <a:r>
              <a:rPr lang="en-US" dirty="0"/>
              <a:t>Connect Community Partners thru structured live and virtual meetings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C4DA819-70C7-49D1-A812-DD6B58C17A27}" type="slidenum">
              <a:rPr lang="es-CO" smtClean="0"/>
              <a:t>2</a:t>
            </a:fld>
            <a:endParaRPr lang="es-CO"/>
          </a:p>
        </p:txBody>
      </p:sp>
    </p:spTree>
    <p:extLst>
      <p:ext uri="{BB962C8B-B14F-4D97-AF65-F5344CB8AC3E}">
        <p14:creationId xmlns:p14="http://schemas.microsoft.com/office/powerpoint/2010/main" val="2712248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1154113"/>
            <a:ext cx="5540375" cy="3116262"/>
          </a:xfrm>
        </p:spPr>
      </p:sp>
      <p:sp>
        <p:nvSpPr>
          <p:cNvPr id="3" name="Notes Placeholder 2"/>
          <p:cNvSpPr>
            <a:spLocks noGrp="1"/>
          </p:cNvSpPr>
          <p:nvPr>
            <p:ph type="body" idx="1"/>
          </p:nvPr>
        </p:nvSpPr>
        <p:spPr/>
        <p:txBody>
          <a:bodyPr/>
          <a:lstStyle/>
          <a:p>
            <a:r>
              <a:rPr lang="en-US" dirty="0">
                <a:solidFill>
                  <a:srgbClr val="46433D"/>
                </a:solidFill>
              </a:rPr>
              <a:t>The </a:t>
            </a:r>
            <a:r>
              <a:rPr lang="en-US" dirty="0" err="1">
                <a:solidFill>
                  <a:srgbClr val="46433D"/>
                </a:solidFill>
              </a:rPr>
              <a:t>TechMatch</a:t>
            </a:r>
            <a:r>
              <a:rPr lang="en-US" dirty="0">
                <a:solidFill>
                  <a:srgbClr val="46433D"/>
                </a:solidFill>
              </a:rPr>
              <a:t> Discussion Forum</a:t>
            </a:r>
          </a:p>
          <a:p>
            <a:endParaRPr lang="en-US" dirty="0">
              <a:solidFill>
                <a:srgbClr val="46433D"/>
              </a:solidFill>
            </a:endParaRPr>
          </a:p>
          <a:p>
            <a:r>
              <a:rPr lang="en-US" dirty="0">
                <a:solidFill>
                  <a:srgbClr val="46433D"/>
                </a:solidFill>
              </a:rPr>
              <a:t>Platform provides relationship management, capability profiling (based on US Army requirements), and the collaboration environment to enable </a:t>
            </a:r>
            <a:r>
              <a:rPr lang="en-US" dirty="0" err="1">
                <a:solidFill>
                  <a:srgbClr val="46433D"/>
                </a:solidFill>
              </a:rPr>
              <a:t>TechMatch</a:t>
            </a:r>
            <a:r>
              <a:rPr lang="en-US" dirty="0">
                <a:solidFill>
                  <a:srgbClr val="46433D"/>
                </a:solidFill>
              </a:rPr>
              <a:t> Musters that are intended to connect Army Technology Gaps with Technology Providers.</a:t>
            </a:r>
            <a:endParaRPr lang="es-CO" dirty="0">
              <a:solidFill>
                <a:srgbClr val="46433D"/>
              </a:solidFill>
            </a:endParaRPr>
          </a:p>
          <a:p>
            <a:endParaRPr lang="en-US" dirty="0"/>
          </a:p>
          <a:p>
            <a:endParaRPr lang="en-US" dirty="0"/>
          </a:p>
          <a:p>
            <a:r>
              <a:rPr lang="en-US" dirty="0"/>
              <a:t>So I' d like to give you an idea of what you can expect and what we hope to achieve today &amp; tomorrow. </a:t>
            </a:r>
          </a:p>
        </p:txBody>
      </p:sp>
      <p:sp>
        <p:nvSpPr>
          <p:cNvPr id="4" name="Slide Number Placeholder 3"/>
          <p:cNvSpPr>
            <a:spLocks noGrp="1"/>
          </p:cNvSpPr>
          <p:nvPr>
            <p:ph type="sldNum" sz="quarter" idx="5"/>
          </p:nvPr>
        </p:nvSpPr>
        <p:spPr/>
        <p:txBody>
          <a:bodyPr/>
          <a:lstStyle/>
          <a:p>
            <a:fld id="{EC4DA819-70C7-49D1-A812-DD6B58C17A27}" type="slidenum">
              <a:rPr lang="es-CO" smtClean="0"/>
              <a:t>3</a:t>
            </a:fld>
            <a:endParaRPr lang="es-CO"/>
          </a:p>
        </p:txBody>
      </p:sp>
    </p:spTree>
    <p:extLst>
      <p:ext uri="{BB962C8B-B14F-4D97-AF65-F5344CB8AC3E}">
        <p14:creationId xmlns:p14="http://schemas.microsoft.com/office/powerpoint/2010/main" val="3987558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1154113"/>
            <a:ext cx="5540375" cy="3116262"/>
          </a:xfrm>
        </p:spPr>
      </p:sp>
      <p:sp>
        <p:nvSpPr>
          <p:cNvPr id="3" name="Notes Placeholder 2"/>
          <p:cNvSpPr>
            <a:spLocks noGrp="1"/>
          </p:cNvSpPr>
          <p:nvPr>
            <p:ph type="body" idx="1"/>
          </p:nvPr>
        </p:nvSpPr>
        <p:spPr/>
        <p:txBody>
          <a:bodyPr/>
          <a:lstStyle/>
          <a:p>
            <a:r>
              <a:rPr lang="en-US" dirty="0">
                <a:solidFill>
                  <a:srgbClr val="46433D"/>
                </a:solidFill>
              </a:rPr>
              <a:t>The </a:t>
            </a:r>
            <a:r>
              <a:rPr lang="en-US" dirty="0" err="1">
                <a:solidFill>
                  <a:srgbClr val="46433D"/>
                </a:solidFill>
              </a:rPr>
              <a:t>TechMatch</a:t>
            </a:r>
            <a:r>
              <a:rPr lang="en-US" dirty="0">
                <a:solidFill>
                  <a:srgbClr val="46433D"/>
                </a:solidFill>
              </a:rPr>
              <a:t> Discussion Forum</a:t>
            </a:r>
          </a:p>
          <a:p>
            <a:endParaRPr lang="en-US" dirty="0">
              <a:solidFill>
                <a:srgbClr val="46433D"/>
              </a:solidFill>
            </a:endParaRPr>
          </a:p>
          <a:p>
            <a:r>
              <a:rPr lang="en-US" dirty="0">
                <a:solidFill>
                  <a:srgbClr val="46433D"/>
                </a:solidFill>
              </a:rPr>
              <a:t>Platform provides relationship management, capability profiling (based on US Army requirements), and the collaboration environment to enable </a:t>
            </a:r>
            <a:r>
              <a:rPr lang="en-US" dirty="0" err="1">
                <a:solidFill>
                  <a:srgbClr val="46433D"/>
                </a:solidFill>
              </a:rPr>
              <a:t>TechMatch</a:t>
            </a:r>
            <a:r>
              <a:rPr lang="en-US" dirty="0">
                <a:solidFill>
                  <a:srgbClr val="46433D"/>
                </a:solidFill>
              </a:rPr>
              <a:t> Musters that are intended to connect Army Technology Gaps with Technology Providers.</a:t>
            </a:r>
            <a:endParaRPr lang="es-CO" dirty="0">
              <a:solidFill>
                <a:srgbClr val="46433D"/>
              </a:solidFill>
            </a:endParaRPr>
          </a:p>
          <a:p>
            <a:endParaRPr lang="en-US" dirty="0"/>
          </a:p>
          <a:p>
            <a:endParaRPr lang="en-US" dirty="0"/>
          </a:p>
          <a:p>
            <a:r>
              <a:rPr lang="en-US" dirty="0"/>
              <a:t>So I' d like to give you an idea of what you can expect and what we hope to achieve today &amp; tomorrow. </a:t>
            </a:r>
          </a:p>
        </p:txBody>
      </p:sp>
      <p:sp>
        <p:nvSpPr>
          <p:cNvPr id="4" name="Slide Number Placeholder 3"/>
          <p:cNvSpPr>
            <a:spLocks noGrp="1"/>
          </p:cNvSpPr>
          <p:nvPr>
            <p:ph type="sldNum" sz="quarter" idx="5"/>
          </p:nvPr>
        </p:nvSpPr>
        <p:spPr/>
        <p:txBody>
          <a:bodyPr/>
          <a:lstStyle/>
          <a:p>
            <a:fld id="{EC4DA819-70C7-49D1-A812-DD6B58C17A27}" type="slidenum">
              <a:rPr lang="es-CO" smtClean="0"/>
              <a:t>4</a:t>
            </a:fld>
            <a:endParaRPr lang="es-CO"/>
          </a:p>
        </p:txBody>
      </p:sp>
    </p:spTree>
    <p:extLst>
      <p:ext uri="{BB962C8B-B14F-4D97-AF65-F5344CB8AC3E}">
        <p14:creationId xmlns:p14="http://schemas.microsoft.com/office/powerpoint/2010/main" val="3346614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1154113"/>
            <a:ext cx="5540375" cy="3116262"/>
          </a:xfrm>
        </p:spPr>
      </p:sp>
      <p:sp>
        <p:nvSpPr>
          <p:cNvPr id="3" name="Notes Placeholder 2"/>
          <p:cNvSpPr>
            <a:spLocks noGrp="1"/>
          </p:cNvSpPr>
          <p:nvPr>
            <p:ph type="body" idx="1"/>
          </p:nvPr>
        </p:nvSpPr>
        <p:spPr/>
        <p:txBody>
          <a:bodyPr/>
          <a:lstStyle/>
          <a:p>
            <a:r>
              <a:rPr lang="en-US" dirty="0">
                <a:solidFill>
                  <a:srgbClr val="46433D"/>
                </a:solidFill>
              </a:rPr>
              <a:t>The </a:t>
            </a:r>
            <a:r>
              <a:rPr lang="en-US" dirty="0" err="1">
                <a:solidFill>
                  <a:srgbClr val="46433D"/>
                </a:solidFill>
              </a:rPr>
              <a:t>TechMatch</a:t>
            </a:r>
            <a:r>
              <a:rPr lang="en-US" dirty="0">
                <a:solidFill>
                  <a:srgbClr val="46433D"/>
                </a:solidFill>
              </a:rPr>
              <a:t> Discussion Forum</a:t>
            </a:r>
          </a:p>
          <a:p>
            <a:endParaRPr lang="en-US" dirty="0">
              <a:solidFill>
                <a:srgbClr val="46433D"/>
              </a:solidFill>
            </a:endParaRPr>
          </a:p>
          <a:p>
            <a:r>
              <a:rPr lang="en-US" dirty="0">
                <a:solidFill>
                  <a:srgbClr val="46433D"/>
                </a:solidFill>
              </a:rPr>
              <a:t>Platform provides relationship management, capability profiling (based on US Army requirements), and the collaboration environment to enable </a:t>
            </a:r>
            <a:r>
              <a:rPr lang="en-US" dirty="0" err="1">
                <a:solidFill>
                  <a:srgbClr val="46433D"/>
                </a:solidFill>
              </a:rPr>
              <a:t>TechMatch</a:t>
            </a:r>
            <a:r>
              <a:rPr lang="en-US" dirty="0">
                <a:solidFill>
                  <a:srgbClr val="46433D"/>
                </a:solidFill>
              </a:rPr>
              <a:t> Musters that are intended to connect Army Technology Gaps with Technology Providers.</a:t>
            </a:r>
            <a:endParaRPr lang="es-CO" dirty="0">
              <a:solidFill>
                <a:srgbClr val="46433D"/>
              </a:solidFill>
            </a:endParaRPr>
          </a:p>
          <a:p>
            <a:endParaRPr lang="en-US" dirty="0"/>
          </a:p>
          <a:p>
            <a:endParaRPr lang="en-US" dirty="0"/>
          </a:p>
          <a:p>
            <a:r>
              <a:rPr lang="en-US" dirty="0"/>
              <a:t>So I' d like to give you an idea of what you can expect and what we hope to achieve today &amp; tomorrow. </a:t>
            </a:r>
          </a:p>
        </p:txBody>
      </p:sp>
      <p:sp>
        <p:nvSpPr>
          <p:cNvPr id="4" name="Slide Number Placeholder 3"/>
          <p:cNvSpPr>
            <a:spLocks noGrp="1"/>
          </p:cNvSpPr>
          <p:nvPr>
            <p:ph type="sldNum" sz="quarter" idx="5"/>
          </p:nvPr>
        </p:nvSpPr>
        <p:spPr/>
        <p:txBody>
          <a:bodyPr/>
          <a:lstStyle/>
          <a:p>
            <a:fld id="{EC4DA819-70C7-49D1-A812-DD6B58C17A27}" type="slidenum">
              <a:rPr lang="es-CO" smtClean="0"/>
              <a:t>5</a:t>
            </a:fld>
            <a:endParaRPr lang="es-CO"/>
          </a:p>
        </p:txBody>
      </p:sp>
    </p:spTree>
    <p:extLst>
      <p:ext uri="{BB962C8B-B14F-4D97-AF65-F5344CB8AC3E}">
        <p14:creationId xmlns:p14="http://schemas.microsoft.com/office/powerpoint/2010/main" val="2919310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4DA819-70C7-49D1-A812-DD6B58C17A27}" type="slidenum">
              <a:rPr lang="es-CO" smtClean="0"/>
              <a:t>6</a:t>
            </a:fld>
            <a:endParaRPr lang="es-CO"/>
          </a:p>
        </p:txBody>
      </p:sp>
    </p:spTree>
    <p:extLst>
      <p:ext uri="{BB962C8B-B14F-4D97-AF65-F5344CB8AC3E}">
        <p14:creationId xmlns:p14="http://schemas.microsoft.com/office/powerpoint/2010/main" val="867171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DE9DF7-F8FC-4E3C-847F-7B5FADD19A54}"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1B9F9-1E67-4894-B637-71FACD16E4C0}" type="slidenum">
              <a:rPr lang="en-US" smtClean="0"/>
              <a:t>‹#›</a:t>
            </a:fld>
            <a:endParaRPr lang="en-US"/>
          </a:p>
        </p:txBody>
      </p:sp>
    </p:spTree>
    <p:extLst>
      <p:ext uri="{BB962C8B-B14F-4D97-AF65-F5344CB8AC3E}">
        <p14:creationId xmlns:p14="http://schemas.microsoft.com/office/powerpoint/2010/main" val="2093723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DE9DF7-F8FC-4E3C-847F-7B5FADD19A54}"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1B9F9-1E67-4894-B637-71FACD16E4C0}" type="slidenum">
              <a:rPr lang="en-US" smtClean="0"/>
              <a:t>‹#›</a:t>
            </a:fld>
            <a:endParaRPr lang="en-US"/>
          </a:p>
        </p:txBody>
      </p:sp>
    </p:spTree>
    <p:extLst>
      <p:ext uri="{BB962C8B-B14F-4D97-AF65-F5344CB8AC3E}">
        <p14:creationId xmlns:p14="http://schemas.microsoft.com/office/powerpoint/2010/main" val="380160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DE9DF7-F8FC-4E3C-847F-7B5FADD19A54}"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1B9F9-1E67-4894-B637-71FACD16E4C0}" type="slidenum">
              <a:rPr lang="en-US" smtClean="0"/>
              <a:t>‹#›</a:t>
            </a:fld>
            <a:endParaRPr lang="en-US"/>
          </a:p>
        </p:txBody>
      </p:sp>
    </p:spTree>
    <p:extLst>
      <p:ext uri="{BB962C8B-B14F-4D97-AF65-F5344CB8AC3E}">
        <p14:creationId xmlns:p14="http://schemas.microsoft.com/office/powerpoint/2010/main" val="1308753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33CF126B-F5B5-4987-95AA-458D41F64BF7}"/>
              </a:ext>
            </a:extLst>
          </p:cNvPr>
          <p:cNvSpPr>
            <a:spLocks noGrp="1"/>
          </p:cNvSpPr>
          <p:nvPr>
            <p:ph type="dt" sz="half" idx="10"/>
          </p:nvPr>
        </p:nvSpPr>
        <p:spPr/>
        <p:txBody>
          <a:bodyPr/>
          <a:lstStyle/>
          <a:p>
            <a:fld id="{51591FDC-906D-44CC-8265-F5A9BF12AB0C}" type="datetimeFigureOut">
              <a:rPr lang="es-CO" smtClean="0"/>
              <a:t>7/02/2020</a:t>
            </a:fld>
            <a:endParaRPr lang="es-CO"/>
          </a:p>
        </p:txBody>
      </p:sp>
      <p:sp>
        <p:nvSpPr>
          <p:cNvPr id="5" name="Marcador de pie de página 4">
            <a:extLst>
              <a:ext uri="{FF2B5EF4-FFF2-40B4-BE49-F238E27FC236}">
                <a16:creationId xmlns:a16="http://schemas.microsoft.com/office/drawing/2014/main" id="{5C0247A2-19E0-4285-9AA9-A17E71B5573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625E8ED-8D9D-4FB5-851A-ECD55F0F9251}"/>
              </a:ext>
            </a:extLst>
          </p:cNvPr>
          <p:cNvSpPr>
            <a:spLocks noGrp="1"/>
          </p:cNvSpPr>
          <p:nvPr>
            <p:ph type="sldNum" sz="quarter" idx="12"/>
          </p:nvPr>
        </p:nvSpPr>
        <p:spPr/>
        <p:txBody>
          <a:bodyPr/>
          <a:lstStyle/>
          <a:p>
            <a:fld id="{0CAC689F-3196-4936-9A06-F222E0A0E01A}" type="slidenum">
              <a:rPr lang="es-CO" smtClean="0"/>
              <a:t>‹#›</a:t>
            </a:fld>
            <a:endParaRPr lang="es-CO"/>
          </a:p>
        </p:txBody>
      </p:sp>
    </p:spTree>
    <p:extLst>
      <p:ext uri="{BB962C8B-B14F-4D97-AF65-F5344CB8AC3E}">
        <p14:creationId xmlns:p14="http://schemas.microsoft.com/office/powerpoint/2010/main" val="2281008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DE9DF7-F8FC-4E3C-847F-7B5FADD19A54}"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1B9F9-1E67-4894-B637-71FACD16E4C0}" type="slidenum">
              <a:rPr lang="en-US" smtClean="0"/>
              <a:t>‹#›</a:t>
            </a:fld>
            <a:endParaRPr lang="en-US"/>
          </a:p>
        </p:txBody>
      </p:sp>
    </p:spTree>
    <p:extLst>
      <p:ext uri="{BB962C8B-B14F-4D97-AF65-F5344CB8AC3E}">
        <p14:creationId xmlns:p14="http://schemas.microsoft.com/office/powerpoint/2010/main" val="2165998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DE9DF7-F8FC-4E3C-847F-7B5FADD19A54}"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1B9F9-1E67-4894-B637-71FACD16E4C0}" type="slidenum">
              <a:rPr lang="en-US" smtClean="0"/>
              <a:t>‹#›</a:t>
            </a:fld>
            <a:endParaRPr lang="en-US"/>
          </a:p>
        </p:txBody>
      </p:sp>
    </p:spTree>
    <p:extLst>
      <p:ext uri="{BB962C8B-B14F-4D97-AF65-F5344CB8AC3E}">
        <p14:creationId xmlns:p14="http://schemas.microsoft.com/office/powerpoint/2010/main" val="3963820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DE9DF7-F8FC-4E3C-847F-7B5FADD19A54}"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1B9F9-1E67-4894-B637-71FACD16E4C0}" type="slidenum">
              <a:rPr lang="en-US" smtClean="0"/>
              <a:t>‹#›</a:t>
            </a:fld>
            <a:endParaRPr lang="en-US"/>
          </a:p>
        </p:txBody>
      </p:sp>
    </p:spTree>
    <p:extLst>
      <p:ext uri="{BB962C8B-B14F-4D97-AF65-F5344CB8AC3E}">
        <p14:creationId xmlns:p14="http://schemas.microsoft.com/office/powerpoint/2010/main" val="4249438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DE9DF7-F8FC-4E3C-847F-7B5FADD19A54}" type="datetimeFigureOut">
              <a:rPr lang="en-US" smtClean="0"/>
              <a:t>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01B9F9-1E67-4894-B637-71FACD16E4C0}" type="slidenum">
              <a:rPr lang="en-US" smtClean="0"/>
              <a:t>‹#›</a:t>
            </a:fld>
            <a:endParaRPr lang="en-US"/>
          </a:p>
        </p:txBody>
      </p:sp>
    </p:spTree>
    <p:extLst>
      <p:ext uri="{BB962C8B-B14F-4D97-AF65-F5344CB8AC3E}">
        <p14:creationId xmlns:p14="http://schemas.microsoft.com/office/powerpoint/2010/main" val="351374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DE9DF7-F8FC-4E3C-847F-7B5FADD19A54}" type="datetimeFigureOut">
              <a:rPr lang="en-US" smtClean="0"/>
              <a:t>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01B9F9-1E67-4894-B637-71FACD16E4C0}" type="slidenum">
              <a:rPr lang="en-US" smtClean="0"/>
              <a:t>‹#›</a:t>
            </a:fld>
            <a:endParaRPr lang="en-US"/>
          </a:p>
        </p:txBody>
      </p:sp>
    </p:spTree>
    <p:extLst>
      <p:ext uri="{BB962C8B-B14F-4D97-AF65-F5344CB8AC3E}">
        <p14:creationId xmlns:p14="http://schemas.microsoft.com/office/powerpoint/2010/main" val="3906193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DE9DF7-F8FC-4E3C-847F-7B5FADD19A54}" type="datetimeFigureOut">
              <a:rPr lang="en-US" smtClean="0"/>
              <a:t>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01B9F9-1E67-4894-B637-71FACD16E4C0}" type="slidenum">
              <a:rPr lang="en-US" smtClean="0"/>
              <a:t>‹#›</a:t>
            </a:fld>
            <a:endParaRPr lang="en-US"/>
          </a:p>
        </p:txBody>
      </p:sp>
    </p:spTree>
    <p:extLst>
      <p:ext uri="{BB962C8B-B14F-4D97-AF65-F5344CB8AC3E}">
        <p14:creationId xmlns:p14="http://schemas.microsoft.com/office/powerpoint/2010/main" val="2657046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DE9DF7-F8FC-4E3C-847F-7B5FADD19A54}"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1B9F9-1E67-4894-B637-71FACD16E4C0}" type="slidenum">
              <a:rPr lang="en-US" smtClean="0"/>
              <a:t>‹#›</a:t>
            </a:fld>
            <a:endParaRPr lang="en-US"/>
          </a:p>
        </p:txBody>
      </p:sp>
    </p:spTree>
    <p:extLst>
      <p:ext uri="{BB962C8B-B14F-4D97-AF65-F5344CB8AC3E}">
        <p14:creationId xmlns:p14="http://schemas.microsoft.com/office/powerpoint/2010/main" val="284004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DE9DF7-F8FC-4E3C-847F-7B5FADD19A54}"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1B9F9-1E67-4894-B637-71FACD16E4C0}" type="slidenum">
              <a:rPr lang="en-US" smtClean="0"/>
              <a:t>‹#›</a:t>
            </a:fld>
            <a:endParaRPr lang="en-US"/>
          </a:p>
        </p:txBody>
      </p:sp>
    </p:spTree>
    <p:extLst>
      <p:ext uri="{BB962C8B-B14F-4D97-AF65-F5344CB8AC3E}">
        <p14:creationId xmlns:p14="http://schemas.microsoft.com/office/powerpoint/2010/main" val="3641444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DE9DF7-F8FC-4E3C-847F-7B5FADD19A54}" type="datetimeFigureOut">
              <a:rPr lang="en-US" smtClean="0"/>
              <a:t>2/7/2020</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1B9F9-1E67-4894-B637-71FACD16E4C0}" type="slidenum">
              <a:rPr lang="en-US" smtClean="0"/>
              <a:t>‹#›</a:t>
            </a:fld>
            <a:endParaRPr lang="en-US"/>
          </a:p>
        </p:txBody>
      </p:sp>
    </p:spTree>
    <p:extLst>
      <p:ext uri="{BB962C8B-B14F-4D97-AF65-F5344CB8AC3E}">
        <p14:creationId xmlns:p14="http://schemas.microsoft.com/office/powerpoint/2010/main" val="3494287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nieve, tabla, cubierto, blanco&#10;&#10;Descripción generada automáticamente">
            <a:extLst>
              <a:ext uri="{FF2B5EF4-FFF2-40B4-BE49-F238E27FC236}">
                <a16:creationId xmlns:a16="http://schemas.microsoft.com/office/drawing/2014/main" id="{2996D0E9-79A6-489E-A40F-EE8D99FA8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009992"/>
          </a:xfrm>
          <a:prstGeom prst="rect">
            <a:avLst/>
          </a:prstGeom>
        </p:spPr>
      </p:pic>
      <p:sp>
        <p:nvSpPr>
          <p:cNvPr id="8" name="Triángulo rectángulo 7">
            <a:extLst>
              <a:ext uri="{FF2B5EF4-FFF2-40B4-BE49-F238E27FC236}">
                <a16:creationId xmlns:a16="http://schemas.microsoft.com/office/drawing/2014/main" id="{C1A64E0D-7C31-4B41-91A3-9FE613ECC57F}"/>
              </a:ext>
            </a:extLst>
          </p:cNvPr>
          <p:cNvSpPr/>
          <p:nvPr/>
        </p:nvSpPr>
        <p:spPr>
          <a:xfrm rot="5400000" flipH="1">
            <a:off x="1047750" y="3259117"/>
            <a:ext cx="2686047" cy="4781550"/>
          </a:xfrm>
          <a:prstGeom prst="rtTriangle">
            <a:avLst/>
          </a:prstGeom>
          <a:solidFill>
            <a:srgbClr val="4643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CO" sz="2400"/>
          </a:p>
        </p:txBody>
      </p:sp>
      <p:sp>
        <p:nvSpPr>
          <p:cNvPr id="9" name="Triángulo rectángulo 8">
            <a:extLst>
              <a:ext uri="{FF2B5EF4-FFF2-40B4-BE49-F238E27FC236}">
                <a16:creationId xmlns:a16="http://schemas.microsoft.com/office/drawing/2014/main" id="{A115438D-6DD5-4826-AE13-5BC1EC92E177}"/>
              </a:ext>
            </a:extLst>
          </p:cNvPr>
          <p:cNvSpPr/>
          <p:nvPr/>
        </p:nvSpPr>
        <p:spPr>
          <a:xfrm>
            <a:off x="356668" y="4306868"/>
            <a:ext cx="6539432" cy="2703124"/>
          </a:xfrm>
          <a:prstGeom prst="rtTriangle">
            <a:avLst/>
          </a:prstGeom>
          <a:gradFill>
            <a:gsLst>
              <a:gs pos="1000">
                <a:srgbClr val="FFD403"/>
              </a:gs>
              <a:gs pos="50000">
                <a:srgbClr val="FFD403"/>
              </a:gs>
              <a:gs pos="100000">
                <a:srgbClr val="F3AD1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CO" sz="2400"/>
          </a:p>
        </p:txBody>
      </p:sp>
      <p:sp>
        <p:nvSpPr>
          <p:cNvPr id="10" name="Google Shape;65;p8">
            <a:extLst>
              <a:ext uri="{FF2B5EF4-FFF2-40B4-BE49-F238E27FC236}">
                <a16:creationId xmlns:a16="http://schemas.microsoft.com/office/drawing/2014/main" id="{7BC18046-4086-446A-AF29-1D7455C00687}"/>
              </a:ext>
            </a:extLst>
          </p:cNvPr>
          <p:cNvSpPr txBox="1">
            <a:spLocks/>
          </p:cNvSpPr>
          <p:nvPr/>
        </p:nvSpPr>
        <p:spPr>
          <a:xfrm>
            <a:off x="482951" y="5589737"/>
            <a:ext cx="5205932" cy="1261600"/>
          </a:xfrm>
          <a:prstGeom prst="rect">
            <a:avLst/>
          </a:prstGeom>
        </p:spPr>
        <p:txBody>
          <a:bodyPr spcFirstLastPara="1" wrap="square" lIns="91425" tIns="91425" rIns="91425" bIns="91425" anchor="t" anchorCtr="0">
            <a:noAutofit/>
          </a:bodyPr>
          <a:lstStyle>
            <a:lvl1pPr lvl="0" algn="l" defTabSz="914400" rtl="0" eaLnBrk="1" latinLnBrk="0" hangingPunct="1">
              <a:lnSpc>
                <a:spcPct val="90000"/>
              </a:lnSpc>
              <a:spcBef>
                <a:spcPts val="0"/>
              </a:spcBef>
              <a:spcAft>
                <a:spcPts val="0"/>
              </a:spcAft>
              <a:buClr>
                <a:schemeClr val="lt1"/>
              </a:buClr>
              <a:buSzPts val="1400"/>
              <a:buFont typeface="Nunito Sans ExtraBold"/>
              <a:buNone/>
              <a:defRPr sz="3733" b="0" i="0" kern="1200">
                <a:solidFill>
                  <a:srgbClr val="46433D"/>
                </a:solidFill>
                <a:latin typeface="Impact" panose="020B0806030902050204" pitchFamily="34" charset="0"/>
                <a:ea typeface="Impact" panose="020B0806030902050204" pitchFamily="34" charset="0"/>
                <a:cs typeface="Impact" panose="020B0806030902050204" pitchFamily="34" charset="0"/>
                <a:sym typeface="Nunito Sans ExtraBold"/>
              </a:defRPr>
            </a:lvl1pPr>
            <a:lvl2pPr lvl="1" algn="r" rtl="0">
              <a:spcBef>
                <a:spcPts val="0"/>
              </a:spcBef>
              <a:spcAft>
                <a:spcPts val="0"/>
              </a:spcAft>
              <a:buClr>
                <a:schemeClr val="lt1"/>
              </a:buClr>
              <a:buSzPts val="1400"/>
              <a:buFont typeface="Nunito Sans ExtraBold"/>
              <a:buNone/>
              <a:defRPr sz="1867" b="0">
                <a:solidFill>
                  <a:schemeClr val="lt1"/>
                </a:solidFill>
                <a:latin typeface="Nunito Sans ExtraBold"/>
                <a:ea typeface="Nunito Sans ExtraBold"/>
                <a:cs typeface="Nunito Sans ExtraBold"/>
                <a:sym typeface="Nunito Sans ExtraBold"/>
              </a:defRPr>
            </a:lvl2pPr>
            <a:lvl3pPr lvl="2" algn="r" rtl="0">
              <a:spcBef>
                <a:spcPts val="0"/>
              </a:spcBef>
              <a:spcAft>
                <a:spcPts val="0"/>
              </a:spcAft>
              <a:buClr>
                <a:schemeClr val="lt1"/>
              </a:buClr>
              <a:buSzPts val="1400"/>
              <a:buFont typeface="Nunito Sans ExtraBold"/>
              <a:buNone/>
              <a:defRPr sz="1867" b="0">
                <a:solidFill>
                  <a:schemeClr val="lt1"/>
                </a:solidFill>
                <a:latin typeface="Nunito Sans ExtraBold"/>
                <a:ea typeface="Nunito Sans ExtraBold"/>
                <a:cs typeface="Nunito Sans ExtraBold"/>
                <a:sym typeface="Nunito Sans ExtraBold"/>
              </a:defRPr>
            </a:lvl3pPr>
            <a:lvl4pPr lvl="3" algn="r" rtl="0">
              <a:spcBef>
                <a:spcPts val="0"/>
              </a:spcBef>
              <a:spcAft>
                <a:spcPts val="0"/>
              </a:spcAft>
              <a:buClr>
                <a:schemeClr val="lt1"/>
              </a:buClr>
              <a:buSzPts val="1400"/>
              <a:buFont typeface="Nunito Sans ExtraBold"/>
              <a:buNone/>
              <a:defRPr sz="1867" b="0">
                <a:solidFill>
                  <a:schemeClr val="lt1"/>
                </a:solidFill>
                <a:latin typeface="Nunito Sans ExtraBold"/>
                <a:ea typeface="Nunito Sans ExtraBold"/>
                <a:cs typeface="Nunito Sans ExtraBold"/>
                <a:sym typeface="Nunito Sans ExtraBold"/>
              </a:defRPr>
            </a:lvl4pPr>
            <a:lvl5pPr lvl="4" algn="r" rtl="0">
              <a:spcBef>
                <a:spcPts val="0"/>
              </a:spcBef>
              <a:spcAft>
                <a:spcPts val="0"/>
              </a:spcAft>
              <a:buClr>
                <a:schemeClr val="lt1"/>
              </a:buClr>
              <a:buSzPts val="1400"/>
              <a:buFont typeface="Nunito Sans ExtraBold"/>
              <a:buNone/>
              <a:defRPr sz="1867" b="0">
                <a:solidFill>
                  <a:schemeClr val="lt1"/>
                </a:solidFill>
                <a:latin typeface="Nunito Sans ExtraBold"/>
                <a:ea typeface="Nunito Sans ExtraBold"/>
                <a:cs typeface="Nunito Sans ExtraBold"/>
                <a:sym typeface="Nunito Sans ExtraBold"/>
              </a:defRPr>
            </a:lvl5pPr>
            <a:lvl6pPr lvl="5" algn="r" rtl="0">
              <a:spcBef>
                <a:spcPts val="0"/>
              </a:spcBef>
              <a:spcAft>
                <a:spcPts val="0"/>
              </a:spcAft>
              <a:buClr>
                <a:schemeClr val="lt1"/>
              </a:buClr>
              <a:buSzPts val="1400"/>
              <a:buFont typeface="Nunito Sans ExtraBold"/>
              <a:buNone/>
              <a:defRPr sz="1867" b="0">
                <a:solidFill>
                  <a:schemeClr val="lt1"/>
                </a:solidFill>
                <a:latin typeface="Nunito Sans ExtraBold"/>
                <a:ea typeface="Nunito Sans ExtraBold"/>
                <a:cs typeface="Nunito Sans ExtraBold"/>
                <a:sym typeface="Nunito Sans ExtraBold"/>
              </a:defRPr>
            </a:lvl6pPr>
            <a:lvl7pPr lvl="6" algn="r" rtl="0">
              <a:spcBef>
                <a:spcPts val="0"/>
              </a:spcBef>
              <a:spcAft>
                <a:spcPts val="0"/>
              </a:spcAft>
              <a:buClr>
                <a:schemeClr val="lt1"/>
              </a:buClr>
              <a:buSzPts val="1400"/>
              <a:buFont typeface="Nunito Sans ExtraBold"/>
              <a:buNone/>
              <a:defRPr sz="1867" b="0">
                <a:solidFill>
                  <a:schemeClr val="lt1"/>
                </a:solidFill>
                <a:latin typeface="Nunito Sans ExtraBold"/>
                <a:ea typeface="Nunito Sans ExtraBold"/>
                <a:cs typeface="Nunito Sans ExtraBold"/>
                <a:sym typeface="Nunito Sans ExtraBold"/>
              </a:defRPr>
            </a:lvl7pPr>
            <a:lvl8pPr lvl="7" algn="r" rtl="0">
              <a:spcBef>
                <a:spcPts val="0"/>
              </a:spcBef>
              <a:spcAft>
                <a:spcPts val="0"/>
              </a:spcAft>
              <a:buClr>
                <a:schemeClr val="lt1"/>
              </a:buClr>
              <a:buSzPts val="1400"/>
              <a:buFont typeface="Nunito Sans ExtraBold"/>
              <a:buNone/>
              <a:defRPr sz="1867" b="0">
                <a:solidFill>
                  <a:schemeClr val="lt1"/>
                </a:solidFill>
                <a:latin typeface="Nunito Sans ExtraBold"/>
                <a:ea typeface="Nunito Sans ExtraBold"/>
                <a:cs typeface="Nunito Sans ExtraBold"/>
                <a:sym typeface="Nunito Sans ExtraBold"/>
              </a:defRPr>
            </a:lvl8pPr>
            <a:lvl9pPr lvl="8" algn="r" rtl="0">
              <a:spcBef>
                <a:spcPts val="0"/>
              </a:spcBef>
              <a:spcAft>
                <a:spcPts val="0"/>
              </a:spcAft>
              <a:buClr>
                <a:schemeClr val="lt1"/>
              </a:buClr>
              <a:buSzPts val="1400"/>
              <a:buFont typeface="Nunito Sans ExtraBold"/>
              <a:buNone/>
              <a:defRPr sz="1867" b="0">
                <a:solidFill>
                  <a:schemeClr val="lt1"/>
                </a:solidFill>
                <a:latin typeface="Nunito Sans ExtraBold"/>
                <a:ea typeface="Nunito Sans ExtraBold"/>
                <a:cs typeface="Nunito Sans ExtraBold"/>
                <a:sym typeface="Nunito Sans ExtraBold"/>
              </a:defRPr>
            </a:lvl9pPr>
          </a:lstStyle>
          <a:p>
            <a:r>
              <a:rPr lang="en-US" sz="4400" dirty="0" err="1"/>
              <a:t>TECHMATCH</a:t>
            </a:r>
            <a:endParaRPr lang="en-US" sz="4400" dirty="0"/>
          </a:p>
          <a:p>
            <a:r>
              <a:rPr lang="en-US" sz="4400" dirty="0"/>
              <a:t>PROGRAM</a:t>
            </a:r>
          </a:p>
        </p:txBody>
      </p:sp>
      <p:pic>
        <p:nvPicPr>
          <p:cNvPr id="3" name="Picture 2" descr="A picture containing drawing, food&#10;&#10;Description automatically generated">
            <a:extLst>
              <a:ext uri="{FF2B5EF4-FFF2-40B4-BE49-F238E27FC236}">
                <a16:creationId xmlns:a16="http://schemas.microsoft.com/office/drawing/2014/main" id="{C49604A0-1D38-45B1-BF27-3A93AD6FB004}"/>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49656" y="5445248"/>
            <a:ext cx="1714500" cy="1276350"/>
          </a:xfrm>
          <a:prstGeom prst="rect">
            <a:avLst/>
          </a:prstGeom>
        </p:spPr>
      </p:pic>
      <p:sp>
        <p:nvSpPr>
          <p:cNvPr id="5" name="TextBox 4">
            <a:extLst>
              <a:ext uri="{FF2B5EF4-FFF2-40B4-BE49-F238E27FC236}">
                <a16:creationId xmlns:a16="http://schemas.microsoft.com/office/drawing/2014/main" id="{80E9F7B8-DA76-45B4-B8BC-C63DDE37AD21}"/>
              </a:ext>
            </a:extLst>
          </p:cNvPr>
          <p:cNvSpPr txBox="1"/>
          <p:nvPr/>
        </p:nvSpPr>
        <p:spPr>
          <a:xfrm>
            <a:off x="7362104" y="5445248"/>
            <a:ext cx="2521547" cy="1077218"/>
          </a:xfrm>
          <a:prstGeom prst="rect">
            <a:avLst/>
          </a:prstGeom>
          <a:noFill/>
        </p:spPr>
        <p:txBody>
          <a:bodyPr wrap="square" rtlCol="0">
            <a:spAutoFit/>
          </a:bodyPr>
          <a:lstStyle/>
          <a:p>
            <a:pPr algn="ctr"/>
            <a:r>
              <a:rPr lang="en-US" sz="3200" dirty="0"/>
              <a:t>22-23 Jan</a:t>
            </a:r>
          </a:p>
          <a:p>
            <a:pPr algn="ctr"/>
            <a:r>
              <a:rPr lang="en-US" sz="3200" dirty="0"/>
              <a:t>Muster AAR</a:t>
            </a:r>
          </a:p>
        </p:txBody>
      </p:sp>
    </p:spTree>
    <p:extLst>
      <p:ext uri="{BB962C8B-B14F-4D97-AF65-F5344CB8AC3E}">
        <p14:creationId xmlns:p14="http://schemas.microsoft.com/office/powerpoint/2010/main" val="976598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a:extLst>
              <a:ext uri="{FF2B5EF4-FFF2-40B4-BE49-F238E27FC236}">
                <a16:creationId xmlns:a16="http://schemas.microsoft.com/office/drawing/2014/main" id="{BB47D811-0F6B-4165-BEAE-6AA159B4F475}"/>
              </a:ext>
            </a:extLst>
          </p:cNvPr>
          <p:cNvPicPr>
            <a:picLocks noChangeAspect="1"/>
          </p:cNvPicPr>
          <p:nvPr/>
        </p:nvPicPr>
        <p:blipFill>
          <a:blip r:embed="rId3"/>
          <a:stretch>
            <a:fillRect/>
          </a:stretch>
        </p:blipFill>
        <p:spPr>
          <a:xfrm>
            <a:off x="5498495" y="3832981"/>
            <a:ext cx="4170438" cy="2772228"/>
          </a:xfrm>
          <a:prstGeom prst="rect">
            <a:avLst/>
          </a:prstGeom>
        </p:spPr>
      </p:pic>
      <p:pic>
        <p:nvPicPr>
          <p:cNvPr id="5" name="Picture 5">
            <a:extLst>
              <a:ext uri="{FF2B5EF4-FFF2-40B4-BE49-F238E27FC236}">
                <a16:creationId xmlns:a16="http://schemas.microsoft.com/office/drawing/2014/main" id="{A6D68980-383A-4E6A-8A82-B0B84A35633E}"/>
              </a:ext>
            </a:extLst>
          </p:cNvPr>
          <p:cNvPicPr>
            <a:picLocks noChangeAspect="1"/>
          </p:cNvPicPr>
          <p:nvPr/>
        </p:nvPicPr>
        <p:blipFill>
          <a:blip r:embed="rId4"/>
          <a:stretch>
            <a:fillRect/>
          </a:stretch>
        </p:blipFill>
        <p:spPr>
          <a:xfrm>
            <a:off x="2631924" y="397933"/>
            <a:ext cx="4218819" cy="2784324"/>
          </a:xfrm>
          <a:prstGeom prst="rect">
            <a:avLst/>
          </a:prstGeom>
        </p:spPr>
      </p:pic>
      <p:sp>
        <p:nvSpPr>
          <p:cNvPr id="31" name="Rectángulo 30">
            <a:extLst>
              <a:ext uri="{FF2B5EF4-FFF2-40B4-BE49-F238E27FC236}">
                <a16:creationId xmlns:a16="http://schemas.microsoft.com/office/drawing/2014/main" id="{C27AC39B-DBA1-4E99-A15C-6521FF58D5FD}"/>
              </a:ext>
            </a:extLst>
          </p:cNvPr>
          <p:cNvSpPr/>
          <p:nvPr/>
        </p:nvSpPr>
        <p:spPr>
          <a:xfrm>
            <a:off x="848202" y="3830381"/>
            <a:ext cx="4658602" cy="2778920"/>
          </a:xfrm>
          <a:prstGeom prst="rect">
            <a:avLst/>
          </a:prstGeom>
          <a:solidFill>
            <a:schemeClr val="bg1"/>
          </a:solidFill>
          <a:ln>
            <a:noFill/>
          </a:ln>
          <a:effectLst>
            <a:outerShdw blurRad="1778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Rectángulo 29">
            <a:extLst>
              <a:ext uri="{FF2B5EF4-FFF2-40B4-BE49-F238E27FC236}">
                <a16:creationId xmlns:a16="http://schemas.microsoft.com/office/drawing/2014/main" id="{B43D6BD3-2432-49F4-B119-A990C1250C5E}"/>
              </a:ext>
            </a:extLst>
          </p:cNvPr>
          <p:cNvSpPr/>
          <p:nvPr/>
        </p:nvSpPr>
        <p:spPr>
          <a:xfrm>
            <a:off x="6453898" y="402639"/>
            <a:ext cx="4658602" cy="2778920"/>
          </a:xfrm>
          <a:prstGeom prst="rect">
            <a:avLst/>
          </a:prstGeom>
          <a:solidFill>
            <a:schemeClr val="bg1"/>
          </a:solidFill>
          <a:ln>
            <a:noFill/>
          </a:ln>
          <a:effectLst>
            <a:outerShdw blurRad="1778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riángulo rectángulo 1">
            <a:extLst>
              <a:ext uri="{FF2B5EF4-FFF2-40B4-BE49-F238E27FC236}">
                <a16:creationId xmlns:a16="http://schemas.microsoft.com/office/drawing/2014/main" id="{EAC1B297-D771-4648-B330-B219B1EB4091}"/>
              </a:ext>
            </a:extLst>
          </p:cNvPr>
          <p:cNvSpPr/>
          <p:nvPr/>
        </p:nvSpPr>
        <p:spPr>
          <a:xfrm rot="5400000">
            <a:off x="-245656" y="204850"/>
            <a:ext cx="2927951" cy="2436640"/>
          </a:xfrm>
          <a:prstGeom prst="rtTriangle">
            <a:avLst/>
          </a:prstGeom>
          <a:solidFill>
            <a:srgbClr val="4643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CO" sz="2400"/>
          </a:p>
        </p:txBody>
      </p:sp>
      <p:sp>
        <p:nvSpPr>
          <p:cNvPr id="3" name="Triángulo rectángulo 2">
            <a:extLst>
              <a:ext uri="{FF2B5EF4-FFF2-40B4-BE49-F238E27FC236}">
                <a16:creationId xmlns:a16="http://schemas.microsoft.com/office/drawing/2014/main" id="{D191EF8E-7733-4B12-9456-7DBE77FAAE38}"/>
              </a:ext>
            </a:extLst>
          </p:cNvPr>
          <p:cNvSpPr/>
          <p:nvPr/>
        </p:nvSpPr>
        <p:spPr>
          <a:xfrm rot="10800000" flipH="1">
            <a:off x="185739" y="-40811"/>
            <a:ext cx="5686425" cy="2686052"/>
          </a:xfrm>
          <a:prstGeom prst="rtTriangle">
            <a:avLst/>
          </a:prstGeom>
          <a:gradFill>
            <a:gsLst>
              <a:gs pos="1000">
                <a:srgbClr val="FFD403"/>
              </a:gs>
              <a:gs pos="50000">
                <a:srgbClr val="FFD403"/>
              </a:gs>
              <a:gs pos="100000">
                <a:srgbClr val="F3AD1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CO" sz="2400"/>
          </a:p>
        </p:txBody>
      </p:sp>
      <p:sp>
        <p:nvSpPr>
          <p:cNvPr id="4" name="Google Shape;65;p8">
            <a:extLst>
              <a:ext uri="{FF2B5EF4-FFF2-40B4-BE49-F238E27FC236}">
                <a16:creationId xmlns:a16="http://schemas.microsoft.com/office/drawing/2014/main" id="{22D1D0CC-83C3-4D60-AA1A-43DC1B67174F}"/>
              </a:ext>
            </a:extLst>
          </p:cNvPr>
          <p:cNvSpPr txBox="1">
            <a:spLocks/>
          </p:cNvSpPr>
          <p:nvPr/>
        </p:nvSpPr>
        <p:spPr>
          <a:xfrm>
            <a:off x="400675" y="260068"/>
            <a:ext cx="3841571" cy="1261600"/>
          </a:xfrm>
          <a:prstGeom prst="rect">
            <a:avLst/>
          </a:prstGeom>
        </p:spPr>
        <p:txBody>
          <a:bodyPr spcFirstLastPara="1" wrap="square" lIns="91425" tIns="91425" rIns="91425" bIns="91425" anchor="t" anchorCtr="0">
            <a:noAutofit/>
          </a:bodyPr>
          <a:lstStyle>
            <a:lvl1pPr lvl="0" algn="l" defTabSz="914400" rtl="0" eaLnBrk="1" latinLnBrk="0" hangingPunct="1">
              <a:lnSpc>
                <a:spcPct val="90000"/>
              </a:lnSpc>
              <a:spcBef>
                <a:spcPts val="0"/>
              </a:spcBef>
              <a:spcAft>
                <a:spcPts val="0"/>
              </a:spcAft>
              <a:buClr>
                <a:schemeClr val="lt1"/>
              </a:buClr>
              <a:buSzPts val="1400"/>
              <a:buFont typeface="Nunito Sans ExtraBold"/>
              <a:buNone/>
              <a:defRPr sz="3733" b="0" i="0" kern="1200">
                <a:solidFill>
                  <a:srgbClr val="46433D"/>
                </a:solidFill>
                <a:latin typeface="Impact" panose="020B0806030902050204" pitchFamily="34" charset="0"/>
                <a:ea typeface="Impact" panose="020B0806030902050204" pitchFamily="34" charset="0"/>
                <a:cs typeface="Impact" panose="020B0806030902050204" pitchFamily="34" charset="0"/>
                <a:sym typeface="Nunito Sans ExtraBold"/>
              </a:defRPr>
            </a:lvl1pPr>
            <a:lvl2pPr lvl="1" algn="r" rtl="0">
              <a:spcBef>
                <a:spcPts val="0"/>
              </a:spcBef>
              <a:spcAft>
                <a:spcPts val="0"/>
              </a:spcAft>
              <a:buClr>
                <a:schemeClr val="lt1"/>
              </a:buClr>
              <a:buSzPts val="1400"/>
              <a:buFont typeface="Nunito Sans ExtraBold"/>
              <a:buNone/>
              <a:defRPr sz="1867" b="0">
                <a:solidFill>
                  <a:schemeClr val="lt1"/>
                </a:solidFill>
                <a:latin typeface="Nunito Sans ExtraBold"/>
                <a:ea typeface="Nunito Sans ExtraBold"/>
                <a:cs typeface="Nunito Sans ExtraBold"/>
                <a:sym typeface="Nunito Sans ExtraBold"/>
              </a:defRPr>
            </a:lvl2pPr>
            <a:lvl3pPr lvl="2" algn="r" rtl="0">
              <a:spcBef>
                <a:spcPts val="0"/>
              </a:spcBef>
              <a:spcAft>
                <a:spcPts val="0"/>
              </a:spcAft>
              <a:buClr>
                <a:schemeClr val="lt1"/>
              </a:buClr>
              <a:buSzPts val="1400"/>
              <a:buFont typeface="Nunito Sans ExtraBold"/>
              <a:buNone/>
              <a:defRPr sz="1867" b="0">
                <a:solidFill>
                  <a:schemeClr val="lt1"/>
                </a:solidFill>
                <a:latin typeface="Nunito Sans ExtraBold"/>
                <a:ea typeface="Nunito Sans ExtraBold"/>
                <a:cs typeface="Nunito Sans ExtraBold"/>
                <a:sym typeface="Nunito Sans ExtraBold"/>
              </a:defRPr>
            </a:lvl3pPr>
            <a:lvl4pPr lvl="3" algn="r" rtl="0">
              <a:spcBef>
                <a:spcPts val="0"/>
              </a:spcBef>
              <a:spcAft>
                <a:spcPts val="0"/>
              </a:spcAft>
              <a:buClr>
                <a:schemeClr val="lt1"/>
              </a:buClr>
              <a:buSzPts val="1400"/>
              <a:buFont typeface="Nunito Sans ExtraBold"/>
              <a:buNone/>
              <a:defRPr sz="1867" b="0">
                <a:solidFill>
                  <a:schemeClr val="lt1"/>
                </a:solidFill>
                <a:latin typeface="Nunito Sans ExtraBold"/>
                <a:ea typeface="Nunito Sans ExtraBold"/>
                <a:cs typeface="Nunito Sans ExtraBold"/>
                <a:sym typeface="Nunito Sans ExtraBold"/>
              </a:defRPr>
            </a:lvl4pPr>
            <a:lvl5pPr lvl="4" algn="r" rtl="0">
              <a:spcBef>
                <a:spcPts val="0"/>
              </a:spcBef>
              <a:spcAft>
                <a:spcPts val="0"/>
              </a:spcAft>
              <a:buClr>
                <a:schemeClr val="lt1"/>
              </a:buClr>
              <a:buSzPts val="1400"/>
              <a:buFont typeface="Nunito Sans ExtraBold"/>
              <a:buNone/>
              <a:defRPr sz="1867" b="0">
                <a:solidFill>
                  <a:schemeClr val="lt1"/>
                </a:solidFill>
                <a:latin typeface="Nunito Sans ExtraBold"/>
                <a:ea typeface="Nunito Sans ExtraBold"/>
                <a:cs typeface="Nunito Sans ExtraBold"/>
                <a:sym typeface="Nunito Sans ExtraBold"/>
              </a:defRPr>
            </a:lvl5pPr>
            <a:lvl6pPr lvl="5" algn="r" rtl="0">
              <a:spcBef>
                <a:spcPts val="0"/>
              </a:spcBef>
              <a:spcAft>
                <a:spcPts val="0"/>
              </a:spcAft>
              <a:buClr>
                <a:schemeClr val="lt1"/>
              </a:buClr>
              <a:buSzPts val="1400"/>
              <a:buFont typeface="Nunito Sans ExtraBold"/>
              <a:buNone/>
              <a:defRPr sz="1867" b="0">
                <a:solidFill>
                  <a:schemeClr val="lt1"/>
                </a:solidFill>
                <a:latin typeface="Nunito Sans ExtraBold"/>
                <a:ea typeface="Nunito Sans ExtraBold"/>
                <a:cs typeface="Nunito Sans ExtraBold"/>
                <a:sym typeface="Nunito Sans ExtraBold"/>
              </a:defRPr>
            </a:lvl6pPr>
            <a:lvl7pPr lvl="6" algn="r" rtl="0">
              <a:spcBef>
                <a:spcPts val="0"/>
              </a:spcBef>
              <a:spcAft>
                <a:spcPts val="0"/>
              </a:spcAft>
              <a:buClr>
                <a:schemeClr val="lt1"/>
              </a:buClr>
              <a:buSzPts val="1400"/>
              <a:buFont typeface="Nunito Sans ExtraBold"/>
              <a:buNone/>
              <a:defRPr sz="1867" b="0">
                <a:solidFill>
                  <a:schemeClr val="lt1"/>
                </a:solidFill>
                <a:latin typeface="Nunito Sans ExtraBold"/>
                <a:ea typeface="Nunito Sans ExtraBold"/>
                <a:cs typeface="Nunito Sans ExtraBold"/>
                <a:sym typeface="Nunito Sans ExtraBold"/>
              </a:defRPr>
            </a:lvl7pPr>
            <a:lvl8pPr lvl="7" algn="r" rtl="0">
              <a:spcBef>
                <a:spcPts val="0"/>
              </a:spcBef>
              <a:spcAft>
                <a:spcPts val="0"/>
              </a:spcAft>
              <a:buClr>
                <a:schemeClr val="lt1"/>
              </a:buClr>
              <a:buSzPts val="1400"/>
              <a:buFont typeface="Nunito Sans ExtraBold"/>
              <a:buNone/>
              <a:defRPr sz="1867" b="0">
                <a:solidFill>
                  <a:schemeClr val="lt1"/>
                </a:solidFill>
                <a:latin typeface="Nunito Sans ExtraBold"/>
                <a:ea typeface="Nunito Sans ExtraBold"/>
                <a:cs typeface="Nunito Sans ExtraBold"/>
                <a:sym typeface="Nunito Sans ExtraBold"/>
              </a:defRPr>
            </a:lvl8pPr>
            <a:lvl9pPr lvl="8" algn="r" rtl="0">
              <a:spcBef>
                <a:spcPts val="0"/>
              </a:spcBef>
              <a:spcAft>
                <a:spcPts val="0"/>
              </a:spcAft>
              <a:buClr>
                <a:schemeClr val="lt1"/>
              </a:buClr>
              <a:buSzPts val="1400"/>
              <a:buFont typeface="Nunito Sans ExtraBold"/>
              <a:buNone/>
              <a:defRPr sz="1867" b="0">
                <a:solidFill>
                  <a:schemeClr val="lt1"/>
                </a:solidFill>
                <a:latin typeface="Nunito Sans ExtraBold"/>
                <a:ea typeface="Nunito Sans ExtraBold"/>
                <a:cs typeface="Nunito Sans ExtraBold"/>
                <a:sym typeface="Nunito Sans ExtraBold"/>
              </a:defRPr>
            </a:lvl9pPr>
          </a:lstStyle>
          <a:p>
            <a:r>
              <a:rPr lang="es-CO" sz="4000" dirty="0"/>
              <a:t>TechMatch</a:t>
            </a:r>
          </a:p>
          <a:p>
            <a:r>
              <a:rPr lang="es-CO" sz="4000" dirty="0" err="1"/>
              <a:t>SCOUTING</a:t>
            </a:r>
            <a:endParaRPr lang="es-CO" sz="4000" dirty="0"/>
          </a:p>
        </p:txBody>
      </p:sp>
      <p:sp>
        <p:nvSpPr>
          <p:cNvPr id="7" name="Rectángulo 6">
            <a:extLst>
              <a:ext uri="{FF2B5EF4-FFF2-40B4-BE49-F238E27FC236}">
                <a16:creationId xmlns:a16="http://schemas.microsoft.com/office/drawing/2014/main" id="{E84FBD97-FF5A-4A5D-9BF7-16ECCCD6F1F2}"/>
              </a:ext>
            </a:extLst>
          </p:cNvPr>
          <p:cNvSpPr/>
          <p:nvPr/>
        </p:nvSpPr>
        <p:spPr>
          <a:xfrm>
            <a:off x="6737394" y="1053435"/>
            <a:ext cx="4358499" cy="1754326"/>
          </a:xfrm>
          <a:prstGeom prst="rect">
            <a:avLst/>
          </a:prstGeom>
        </p:spPr>
        <p:txBody>
          <a:bodyPr wrap="square">
            <a:spAutoFit/>
          </a:bodyPr>
          <a:lstStyle/>
          <a:p>
            <a:r>
              <a:rPr lang="en-US" err="1">
                <a:solidFill>
                  <a:srgbClr val="46433D"/>
                </a:solidFill>
                <a:latin typeface="+mj-lt"/>
              </a:rPr>
              <a:t>TechMatch</a:t>
            </a:r>
            <a:r>
              <a:rPr lang="en-US">
                <a:solidFill>
                  <a:srgbClr val="46433D"/>
                </a:solidFill>
                <a:latin typeface="+mj-lt"/>
              </a:rPr>
              <a:t> Scouting is the project area to identify, network, and support First Region Community Partner companies and research institutes in their engagement with U.S. Army technology and acquisition organizations that support U.S. Army modernization</a:t>
            </a:r>
            <a:endParaRPr lang="es-CO">
              <a:solidFill>
                <a:srgbClr val="46433D"/>
              </a:solidFill>
              <a:latin typeface="+mj-lt"/>
            </a:endParaRPr>
          </a:p>
        </p:txBody>
      </p:sp>
      <p:sp>
        <p:nvSpPr>
          <p:cNvPr id="8" name="Triángulo rectángulo 7">
            <a:extLst>
              <a:ext uri="{FF2B5EF4-FFF2-40B4-BE49-F238E27FC236}">
                <a16:creationId xmlns:a16="http://schemas.microsoft.com/office/drawing/2014/main" id="{37430628-8FB2-4928-9AD4-1F228C4C8CD3}"/>
              </a:ext>
            </a:extLst>
          </p:cNvPr>
          <p:cNvSpPr/>
          <p:nvPr/>
        </p:nvSpPr>
        <p:spPr>
          <a:xfrm rot="16200000">
            <a:off x="9534106" y="4175704"/>
            <a:ext cx="2940047" cy="2424545"/>
          </a:xfrm>
          <a:prstGeom prst="rtTriangle">
            <a:avLst/>
          </a:prstGeom>
          <a:solidFill>
            <a:srgbClr val="4643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CO" sz="2400"/>
          </a:p>
        </p:txBody>
      </p:sp>
      <p:sp>
        <p:nvSpPr>
          <p:cNvPr id="9" name="Triángulo rectángulo 8">
            <a:extLst>
              <a:ext uri="{FF2B5EF4-FFF2-40B4-BE49-F238E27FC236}">
                <a16:creationId xmlns:a16="http://schemas.microsoft.com/office/drawing/2014/main" id="{0D8FC6F2-1226-402D-A2F0-349354C24136}"/>
              </a:ext>
            </a:extLst>
          </p:cNvPr>
          <p:cNvSpPr/>
          <p:nvPr/>
        </p:nvSpPr>
        <p:spPr>
          <a:xfrm flipH="1">
            <a:off x="6304097" y="4200838"/>
            <a:ext cx="5686425" cy="2686052"/>
          </a:xfrm>
          <a:prstGeom prst="rtTriangle">
            <a:avLst/>
          </a:prstGeom>
          <a:gradFill>
            <a:gsLst>
              <a:gs pos="1000">
                <a:srgbClr val="FFD403"/>
              </a:gs>
              <a:gs pos="50000">
                <a:srgbClr val="FFD403"/>
              </a:gs>
              <a:gs pos="100000">
                <a:srgbClr val="F3AD1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CO" sz="2400"/>
          </a:p>
        </p:txBody>
      </p:sp>
      <p:sp>
        <p:nvSpPr>
          <p:cNvPr id="10" name="Google Shape;65;p8">
            <a:extLst>
              <a:ext uri="{FF2B5EF4-FFF2-40B4-BE49-F238E27FC236}">
                <a16:creationId xmlns:a16="http://schemas.microsoft.com/office/drawing/2014/main" id="{5F8E443F-7FE2-43D8-B0C4-7645DBB06B06}"/>
              </a:ext>
            </a:extLst>
          </p:cNvPr>
          <p:cNvSpPr txBox="1">
            <a:spLocks/>
          </p:cNvSpPr>
          <p:nvPr/>
        </p:nvSpPr>
        <p:spPr>
          <a:xfrm>
            <a:off x="9058566" y="5582629"/>
            <a:ext cx="2653203" cy="1261600"/>
          </a:xfrm>
          <a:prstGeom prst="rect">
            <a:avLst/>
          </a:prstGeom>
        </p:spPr>
        <p:txBody>
          <a:bodyPr spcFirstLastPara="1" wrap="square" lIns="91425" tIns="91425" rIns="91425" bIns="91425" anchor="t" anchorCtr="0">
            <a:noAutofit/>
          </a:bodyPr>
          <a:lstStyle>
            <a:lvl1pPr lvl="0" algn="l" defTabSz="914400" rtl="0" eaLnBrk="1" latinLnBrk="0" hangingPunct="1">
              <a:lnSpc>
                <a:spcPct val="90000"/>
              </a:lnSpc>
              <a:spcBef>
                <a:spcPts val="0"/>
              </a:spcBef>
              <a:spcAft>
                <a:spcPts val="0"/>
              </a:spcAft>
              <a:buClr>
                <a:schemeClr val="lt1"/>
              </a:buClr>
              <a:buSzPts val="1400"/>
              <a:buFont typeface="Nunito Sans ExtraBold"/>
              <a:buNone/>
              <a:defRPr sz="3733" b="0" i="0" kern="1200">
                <a:solidFill>
                  <a:srgbClr val="46433D"/>
                </a:solidFill>
                <a:latin typeface="Impact" panose="020B0806030902050204" pitchFamily="34" charset="0"/>
                <a:ea typeface="Impact" panose="020B0806030902050204" pitchFamily="34" charset="0"/>
                <a:cs typeface="Impact" panose="020B0806030902050204" pitchFamily="34" charset="0"/>
                <a:sym typeface="Nunito Sans ExtraBold"/>
              </a:defRPr>
            </a:lvl1pPr>
            <a:lvl2pPr lvl="1" algn="r" rtl="0">
              <a:spcBef>
                <a:spcPts val="0"/>
              </a:spcBef>
              <a:spcAft>
                <a:spcPts val="0"/>
              </a:spcAft>
              <a:buClr>
                <a:schemeClr val="lt1"/>
              </a:buClr>
              <a:buSzPts val="1400"/>
              <a:buFont typeface="Nunito Sans ExtraBold"/>
              <a:buNone/>
              <a:defRPr sz="1867" b="0">
                <a:solidFill>
                  <a:schemeClr val="lt1"/>
                </a:solidFill>
                <a:latin typeface="Nunito Sans ExtraBold"/>
                <a:ea typeface="Nunito Sans ExtraBold"/>
                <a:cs typeface="Nunito Sans ExtraBold"/>
                <a:sym typeface="Nunito Sans ExtraBold"/>
              </a:defRPr>
            </a:lvl2pPr>
            <a:lvl3pPr lvl="2" algn="r" rtl="0">
              <a:spcBef>
                <a:spcPts val="0"/>
              </a:spcBef>
              <a:spcAft>
                <a:spcPts val="0"/>
              </a:spcAft>
              <a:buClr>
                <a:schemeClr val="lt1"/>
              </a:buClr>
              <a:buSzPts val="1400"/>
              <a:buFont typeface="Nunito Sans ExtraBold"/>
              <a:buNone/>
              <a:defRPr sz="1867" b="0">
                <a:solidFill>
                  <a:schemeClr val="lt1"/>
                </a:solidFill>
                <a:latin typeface="Nunito Sans ExtraBold"/>
                <a:ea typeface="Nunito Sans ExtraBold"/>
                <a:cs typeface="Nunito Sans ExtraBold"/>
                <a:sym typeface="Nunito Sans ExtraBold"/>
              </a:defRPr>
            </a:lvl3pPr>
            <a:lvl4pPr lvl="3" algn="r" rtl="0">
              <a:spcBef>
                <a:spcPts val="0"/>
              </a:spcBef>
              <a:spcAft>
                <a:spcPts val="0"/>
              </a:spcAft>
              <a:buClr>
                <a:schemeClr val="lt1"/>
              </a:buClr>
              <a:buSzPts val="1400"/>
              <a:buFont typeface="Nunito Sans ExtraBold"/>
              <a:buNone/>
              <a:defRPr sz="1867" b="0">
                <a:solidFill>
                  <a:schemeClr val="lt1"/>
                </a:solidFill>
                <a:latin typeface="Nunito Sans ExtraBold"/>
                <a:ea typeface="Nunito Sans ExtraBold"/>
                <a:cs typeface="Nunito Sans ExtraBold"/>
                <a:sym typeface="Nunito Sans ExtraBold"/>
              </a:defRPr>
            </a:lvl4pPr>
            <a:lvl5pPr lvl="4" algn="r" rtl="0">
              <a:spcBef>
                <a:spcPts val="0"/>
              </a:spcBef>
              <a:spcAft>
                <a:spcPts val="0"/>
              </a:spcAft>
              <a:buClr>
                <a:schemeClr val="lt1"/>
              </a:buClr>
              <a:buSzPts val="1400"/>
              <a:buFont typeface="Nunito Sans ExtraBold"/>
              <a:buNone/>
              <a:defRPr sz="1867" b="0">
                <a:solidFill>
                  <a:schemeClr val="lt1"/>
                </a:solidFill>
                <a:latin typeface="Nunito Sans ExtraBold"/>
                <a:ea typeface="Nunito Sans ExtraBold"/>
                <a:cs typeface="Nunito Sans ExtraBold"/>
                <a:sym typeface="Nunito Sans ExtraBold"/>
              </a:defRPr>
            </a:lvl5pPr>
            <a:lvl6pPr lvl="5" algn="r" rtl="0">
              <a:spcBef>
                <a:spcPts val="0"/>
              </a:spcBef>
              <a:spcAft>
                <a:spcPts val="0"/>
              </a:spcAft>
              <a:buClr>
                <a:schemeClr val="lt1"/>
              </a:buClr>
              <a:buSzPts val="1400"/>
              <a:buFont typeface="Nunito Sans ExtraBold"/>
              <a:buNone/>
              <a:defRPr sz="1867" b="0">
                <a:solidFill>
                  <a:schemeClr val="lt1"/>
                </a:solidFill>
                <a:latin typeface="Nunito Sans ExtraBold"/>
                <a:ea typeface="Nunito Sans ExtraBold"/>
                <a:cs typeface="Nunito Sans ExtraBold"/>
                <a:sym typeface="Nunito Sans ExtraBold"/>
              </a:defRPr>
            </a:lvl6pPr>
            <a:lvl7pPr lvl="6" algn="r" rtl="0">
              <a:spcBef>
                <a:spcPts val="0"/>
              </a:spcBef>
              <a:spcAft>
                <a:spcPts val="0"/>
              </a:spcAft>
              <a:buClr>
                <a:schemeClr val="lt1"/>
              </a:buClr>
              <a:buSzPts val="1400"/>
              <a:buFont typeface="Nunito Sans ExtraBold"/>
              <a:buNone/>
              <a:defRPr sz="1867" b="0">
                <a:solidFill>
                  <a:schemeClr val="lt1"/>
                </a:solidFill>
                <a:latin typeface="Nunito Sans ExtraBold"/>
                <a:ea typeface="Nunito Sans ExtraBold"/>
                <a:cs typeface="Nunito Sans ExtraBold"/>
                <a:sym typeface="Nunito Sans ExtraBold"/>
              </a:defRPr>
            </a:lvl7pPr>
            <a:lvl8pPr lvl="7" algn="r" rtl="0">
              <a:spcBef>
                <a:spcPts val="0"/>
              </a:spcBef>
              <a:spcAft>
                <a:spcPts val="0"/>
              </a:spcAft>
              <a:buClr>
                <a:schemeClr val="lt1"/>
              </a:buClr>
              <a:buSzPts val="1400"/>
              <a:buFont typeface="Nunito Sans ExtraBold"/>
              <a:buNone/>
              <a:defRPr sz="1867" b="0">
                <a:solidFill>
                  <a:schemeClr val="lt1"/>
                </a:solidFill>
                <a:latin typeface="Nunito Sans ExtraBold"/>
                <a:ea typeface="Nunito Sans ExtraBold"/>
                <a:cs typeface="Nunito Sans ExtraBold"/>
                <a:sym typeface="Nunito Sans ExtraBold"/>
              </a:defRPr>
            </a:lvl8pPr>
            <a:lvl9pPr lvl="8" algn="r" rtl="0">
              <a:spcBef>
                <a:spcPts val="0"/>
              </a:spcBef>
              <a:spcAft>
                <a:spcPts val="0"/>
              </a:spcAft>
              <a:buClr>
                <a:schemeClr val="lt1"/>
              </a:buClr>
              <a:buSzPts val="1400"/>
              <a:buFont typeface="Nunito Sans ExtraBold"/>
              <a:buNone/>
              <a:defRPr sz="1867" b="0">
                <a:solidFill>
                  <a:schemeClr val="lt1"/>
                </a:solidFill>
                <a:latin typeface="Nunito Sans ExtraBold"/>
                <a:ea typeface="Nunito Sans ExtraBold"/>
                <a:cs typeface="Nunito Sans ExtraBold"/>
                <a:sym typeface="Nunito Sans ExtraBold"/>
              </a:defRPr>
            </a:lvl9pPr>
          </a:lstStyle>
          <a:p>
            <a:r>
              <a:rPr lang="es-CO" sz="4000" dirty="0"/>
              <a:t>TechMatch</a:t>
            </a:r>
          </a:p>
          <a:p>
            <a:r>
              <a:rPr lang="es-CO" sz="4000" dirty="0"/>
              <a:t>MUSTER</a:t>
            </a:r>
          </a:p>
        </p:txBody>
      </p:sp>
      <p:cxnSp>
        <p:nvCxnSpPr>
          <p:cNvPr id="25" name="Conector recto 24">
            <a:extLst>
              <a:ext uri="{FF2B5EF4-FFF2-40B4-BE49-F238E27FC236}">
                <a16:creationId xmlns:a16="http://schemas.microsoft.com/office/drawing/2014/main" id="{A45FB03B-4BA8-4365-9505-7602D1B57121}"/>
              </a:ext>
            </a:extLst>
          </p:cNvPr>
          <p:cNvCxnSpPr>
            <a:cxnSpLocks/>
          </p:cNvCxnSpPr>
          <p:nvPr/>
        </p:nvCxnSpPr>
        <p:spPr>
          <a:xfrm>
            <a:off x="236539" y="3492500"/>
            <a:ext cx="11714161" cy="0"/>
          </a:xfrm>
          <a:prstGeom prst="line">
            <a:avLst/>
          </a:prstGeom>
          <a:ln w="38100">
            <a:solidFill>
              <a:schemeClr val="bg1">
                <a:lumMod val="85000"/>
              </a:schemeClr>
            </a:solidFill>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D5102053-621D-44AA-8C05-D1AA034D0E7F}"/>
              </a:ext>
            </a:extLst>
          </p:cNvPr>
          <p:cNvSpPr txBox="1"/>
          <p:nvPr/>
        </p:nvSpPr>
        <p:spPr>
          <a:xfrm>
            <a:off x="1216781" y="4337353"/>
            <a:ext cx="407367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t>TechMatch</a:t>
            </a:r>
            <a:r>
              <a:rPr lang="en-US"/>
              <a:t> Muster is the project area to connect First Region companies and </a:t>
            </a:r>
          </a:p>
          <a:p>
            <a:r>
              <a:rPr lang="en-US"/>
              <a:t>research  institutes with U.S. Army technology and acquisition </a:t>
            </a:r>
            <a:endParaRPr lang="en-US">
              <a:cs typeface="Calibri"/>
            </a:endParaRPr>
          </a:p>
          <a:p>
            <a:r>
              <a:rPr lang="en-US"/>
              <a:t>organizations through structured live and virtual meetings</a:t>
            </a:r>
            <a:r>
              <a:rPr lang="en-US">
                <a:cs typeface="Calibri"/>
              </a:rPr>
              <a:t>​</a:t>
            </a:r>
            <a:endParaRPr lang="en-US"/>
          </a:p>
        </p:txBody>
      </p:sp>
    </p:spTree>
    <p:extLst>
      <p:ext uri="{BB962C8B-B14F-4D97-AF65-F5344CB8AC3E}">
        <p14:creationId xmlns:p14="http://schemas.microsoft.com/office/powerpoint/2010/main" val="2032226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ángulo rectángulo 6">
            <a:extLst>
              <a:ext uri="{FF2B5EF4-FFF2-40B4-BE49-F238E27FC236}">
                <a16:creationId xmlns:a16="http://schemas.microsoft.com/office/drawing/2014/main" id="{C08F4DE4-7BDB-479B-8328-F44F5834E70F}"/>
              </a:ext>
            </a:extLst>
          </p:cNvPr>
          <p:cNvSpPr/>
          <p:nvPr/>
        </p:nvSpPr>
        <p:spPr>
          <a:xfrm rot="5400000">
            <a:off x="-177332" y="136527"/>
            <a:ext cx="1998919" cy="1644257"/>
          </a:xfrm>
          <a:prstGeom prst="rtTriangle">
            <a:avLst/>
          </a:prstGeom>
          <a:solidFill>
            <a:srgbClr val="4643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CO" sz="2400"/>
          </a:p>
        </p:txBody>
      </p:sp>
      <p:sp>
        <p:nvSpPr>
          <p:cNvPr id="8" name="Triángulo rectángulo 7">
            <a:extLst>
              <a:ext uri="{FF2B5EF4-FFF2-40B4-BE49-F238E27FC236}">
                <a16:creationId xmlns:a16="http://schemas.microsoft.com/office/drawing/2014/main" id="{AE605B0E-966E-4582-BB62-51834A90C0C6}"/>
              </a:ext>
            </a:extLst>
          </p:cNvPr>
          <p:cNvSpPr/>
          <p:nvPr/>
        </p:nvSpPr>
        <p:spPr>
          <a:xfrm rot="10800000" flipH="1">
            <a:off x="185740" y="-50076"/>
            <a:ext cx="2294413" cy="1998918"/>
          </a:xfrm>
          <a:prstGeom prst="rtTriangle">
            <a:avLst/>
          </a:prstGeom>
          <a:gradFill>
            <a:gsLst>
              <a:gs pos="1000">
                <a:srgbClr val="FFD403"/>
              </a:gs>
              <a:gs pos="50000">
                <a:srgbClr val="FFD403"/>
              </a:gs>
              <a:gs pos="100000">
                <a:srgbClr val="F3AD1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CO" sz="2400"/>
          </a:p>
        </p:txBody>
      </p:sp>
      <p:sp>
        <p:nvSpPr>
          <p:cNvPr id="4" name="Rectángulo 3">
            <a:extLst>
              <a:ext uri="{FF2B5EF4-FFF2-40B4-BE49-F238E27FC236}">
                <a16:creationId xmlns:a16="http://schemas.microsoft.com/office/drawing/2014/main" id="{249BA8A3-A9E7-4293-B622-C2600E8A112F}"/>
              </a:ext>
            </a:extLst>
          </p:cNvPr>
          <p:cNvSpPr/>
          <p:nvPr/>
        </p:nvSpPr>
        <p:spPr>
          <a:xfrm>
            <a:off x="3835111" y="390025"/>
            <a:ext cx="4802890" cy="1446550"/>
          </a:xfrm>
          <a:prstGeom prst="rect">
            <a:avLst/>
          </a:prstGeom>
        </p:spPr>
        <p:txBody>
          <a:bodyPr wrap="square">
            <a:spAutoFit/>
          </a:bodyPr>
          <a:lstStyle/>
          <a:p>
            <a:r>
              <a:rPr lang="en-US" sz="4400" dirty="0" err="1">
                <a:solidFill>
                  <a:srgbClr val="46433D"/>
                </a:solidFill>
                <a:latin typeface="Impact" panose="020B0806030902050204" pitchFamily="34" charset="0"/>
              </a:rPr>
              <a:t>AUSA</a:t>
            </a:r>
            <a:r>
              <a:rPr lang="en-US" sz="4400" dirty="0">
                <a:solidFill>
                  <a:srgbClr val="46433D"/>
                </a:solidFill>
                <a:latin typeface="Impact" panose="020B0806030902050204" pitchFamily="34" charset="0"/>
              </a:rPr>
              <a:t> </a:t>
            </a:r>
            <a:r>
              <a:rPr lang="en-US" sz="4400" dirty="0" err="1">
                <a:solidFill>
                  <a:srgbClr val="46433D"/>
                </a:solidFill>
                <a:latin typeface="Impact" panose="020B0806030902050204" pitchFamily="34" charset="0"/>
              </a:rPr>
              <a:t>TECHMATCH</a:t>
            </a:r>
            <a:r>
              <a:rPr lang="en-US" sz="4400" dirty="0">
                <a:solidFill>
                  <a:srgbClr val="46433D"/>
                </a:solidFill>
                <a:latin typeface="Impact" panose="020B0806030902050204" pitchFamily="34" charset="0"/>
              </a:rPr>
              <a:t> </a:t>
            </a:r>
          </a:p>
          <a:p>
            <a:r>
              <a:rPr lang="en-US" sz="4400" dirty="0">
                <a:solidFill>
                  <a:srgbClr val="46433D"/>
                </a:solidFill>
                <a:latin typeface="Impact" panose="020B0806030902050204" pitchFamily="34" charset="0"/>
              </a:rPr>
              <a:t>DISCUSSION FORUM</a:t>
            </a:r>
          </a:p>
        </p:txBody>
      </p:sp>
      <p:sp>
        <p:nvSpPr>
          <p:cNvPr id="9" name="Rectángulo 8">
            <a:extLst>
              <a:ext uri="{FF2B5EF4-FFF2-40B4-BE49-F238E27FC236}">
                <a16:creationId xmlns:a16="http://schemas.microsoft.com/office/drawing/2014/main" id="{B5D8E0B9-9D77-47E9-B7D1-26A34116721B}"/>
              </a:ext>
            </a:extLst>
          </p:cNvPr>
          <p:cNvSpPr/>
          <p:nvPr/>
        </p:nvSpPr>
        <p:spPr>
          <a:xfrm>
            <a:off x="2586506" y="2234261"/>
            <a:ext cx="6595344" cy="1077218"/>
          </a:xfrm>
          <a:prstGeom prst="rect">
            <a:avLst/>
          </a:prstGeom>
        </p:spPr>
        <p:txBody>
          <a:bodyPr wrap="square">
            <a:spAutoFit/>
          </a:bodyPr>
          <a:lstStyle/>
          <a:p>
            <a:pPr algn="ctr"/>
            <a:r>
              <a:rPr lang="en-US" sz="1600" dirty="0">
                <a:solidFill>
                  <a:srgbClr val="46433D"/>
                </a:solidFill>
                <a:latin typeface="+mj-lt"/>
              </a:rPr>
              <a:t>The </a:t>
            </a:r>
            <a:r>
              <a:rPr lang="en-US" sz="1600" dirty="0" err="1">
                <a:solidFill>
                  <a:srgbClr val="46433D"/>
                </a:solidFill>
                <a:latin typeface="+mj-lt"/>
              </a:rPr>
              <a:t>TechMatch</a:t>
            </a:r>
            <a:r>
              <a:rPr lang="en-US" sz="1600" dirty="0">
                <a:solidFill>
                  <a:srgbClr val="46433D"/>
                </a:solidFill>
                <a:latin typeface="+mj-lt"/>
              </a:rPr>
              <a:t> Platform provides relationship management, capability profiling (based on US Army requirements), and the collaboration environment to enable </a:t>
            </a:r>
            <a:r>
              <a:rPr lang="en-US" sz="1600" dirty="0" err="1">
                <a:solidFill>
                  <a:srgbClr val="46433D"/>
                </a:solidFill>
                <a:latin typeface="+mj-lt"/>
              </a:rPr>
              <a:t>TechMatch</a:t>
            </a:r>
            <a:r>
              <a:rPr lang="en-US" sz="1600" dirty="0">
                <a:solidFill>
                  <a:srgbClr val="46433D"/>
                </a:solidFill>
                <a:latin typeface="+mj-lt"/>
              </a:rPr>
              <a:t> Musters that are intended to connect Army Technology Gaps with Technology Providers.</a:t>
            </a:r>
            <a:endParaRPr lang="es-CO" sz="1600" dirty="0">
              <a:solidFill>
                <a:srgbClr val="46433D"/>
              </a:solidFill>
              <a:latin typeface="+mj-lt"/>
            </a:endParaRPr>
          </a:p>
        </p:txBody>
      </p:sp>
      <p:sp>
        <p:nvSpPr>
          <p:cNvPr id="12" name="Rectángulo 11">
            <a:extLst>
              <a:ext uri="{FF2B5EF4-FFF2-40B4-BE49-F238E27FC236}">
                <a16:creationId xmlns:a16="http://schemas.microsoft.com/office/drawing/2014/main" id="{85EAC232-5317-4E9B-8EDC-95D507226517}"/>
              </a:ext>
            </a:extLst>
          </p:cNvPr>
          <p:cNvSpPr/>
          <p:nvPr/>
        </p:nvSpPr>
        <p:spPr>
          <a:xfrm>
            <a:off x="2057401" y="4444919"/>
            <a:ext cx="2133211" cy="1299781"/>
          </a:xfrm>
          <a:prstGeom prst="rect">
            <a:avLst/>
          </a:prstGeom>
          <a:solidFill>
            <a:schemeClr val="bg1"/>
          </a:solidFill>
          <a:ln>
            <a:noFill/>
          </a:ln>
          <a:effectLst>
            <a:outerShdw blurRad="1778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latin typeface="Impact" panose="020B0806030902050204" pitchFamily="34" charset="0"/>
              </a:rPr>
              <a:t>Army</a:t>
            </a:r>
            <a:r>
              <a:rPr lang="es-CO" dirty="0">
                <a:solidFill>
                  <a:schemeClr val="accent6">
                    <a:lumMod val="50000"/>
                  </a:schemeClr>
                </a:solidFill>
                <a:latin typeface="Impact" panose="020B0806030902050204" pitchFamily="34" charset="0"/>
              </a:rPr>
              <a:t> </a:t>
            </a:r>
          </a:p>
          <a:p>
            <a:pPr algn="ctr"/>
            <a:r>
              <a:rPr lang="en-US" dirty="0">
                <a:solidFill>
                  <a:schemeClr val="accent6">
                    <a:lumMod val="50000"/>
                  </a:schemeClr>
                </a:solidFill>
                <a:latin typeface="Impact" panose="020B0806030902050204" pitchFamily="34" charset="0"/>
              </a:rPr>
              <a:t>Requirements</a:t>
            </a:r>
          </a:p>
        </p:txBody>
      </p:sp>
      <p:sp>
        <p:nvSpPr>
          <p:cNvPr id="13" name="Rectángulo 12">
            <a:extLst>
              <a:ext uri="{FF2B5EF4-FFF2-40B4-BE49-F238E27FC236}">
                <a16:creationId xmlns:a16="http://schemas.microsoft.com/office/drawing/2014/main" id="{EA5DA21D-8B41-4812-AD59-0805209AE434}"/>
              </a:ext>
            </a:extLst>
          </p:cNvPr>
          <p:cNvSpPr/>
          <p:nvPr/>
        </p:nvSpPr>
        <p:spPr>
          <a:xfrm>
            <a:off x="4817573" y="4742016"/>
            <a:ext cx="2133211" cy="699238"/>
          </a:xfrm>
          <a:prstGeom prst="rect">
            <a:avLst/>
          </a:prstGeom>
          <a:solidFill>
            <a:schemeClr val="bg1"/>
          </a:solidFill>
          <a:ln>
            <a:noFill/>
          </a:ln>
          <a:effectLst>
            <a:outerShdw blurRad="1778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latin typeface="Impact" panose="020B0806030902050204" pitchFamily="34" charset="0"/>
              </a:rPr>
              <a:t>Connect</a:t>
            </a:r>
          </a:p>
        </p:txBody>
      </p:sp>
      <p:sp>
        <p:nvSpPr>
          <p:cNvPr id="14" name="Rectángulo 13">
            <a:extLst>
              <a:ext uri="{FF2B5EF4-FFF2-40B4-BE49-F238E27FC236}">
                <a16:creationId xmlns:a16="http://schemas.microsoft.com/office/drawing/2014/main" id="{03B27B6F-15E8-42FB-B23E-7BED1CF4BE75}"/>
              </a:ext>
            </a:extLst>
          </p:cNvPr>
          <p:cNvSpPr/>
          <p:nvPr/>
        </p:nvSpPr>
        <p:spPr>
          <a:xfrm>
            <a:off x="7565044" y="4444919"/>
            <a:ext cx="2133211" cy="1299781"/>
          </a:xfrm>
          <a:prstGeom prst="rect">
            <a:avLst/>
          </a:prstGeom>
          <a:solidFill>
            <a:schemeClr val="bg1"/>
          </a:solidFill>
          <a:ln>
            <a:noFill/>
          </a:ln>
          <a:effectLst>
            <a:outerShdw blurRad="1778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latin typeface="Impact" panose="020B0806030902050204" pitchFamily="34" charset="0"/>
              </a:rPr>
              <a:t>Research</a:t>
            </a:r>
            <a:r>
              <a:rPr lang="es-CO" dirty="0">
                <a:solidFill>
                  <a:schemeClr val="accent6">
                    <a:lumMod val="50000"/>
                  </a:schemeClr>
                </a:solidFill>
                <a:latin typeface="Impact" panose="020B0806030902050204" pitchFamily="34" charset="0"/>
              </a:rPr>
              <a:t> and </a:t>
            </a:r>
            <a:r>
              <a:rPr lang="en-US" dirty="0">
                <a:solidFill>
                  <a:schemeClr val="accent6">
                    <a:lumMod val="50000"/>
                  </a:schemeClr>
                </a:solidFill>
                <a:latin typeface="Impact" panose="020B0806030902050204" pitchFamily="34" charset="0"/>
              </a:rPr>
              <a:t>Technology</a:t>
            </a:r>
          </a:p>
        </p:txBody>
      </p:sp>
      <p:sp>
        <p:nvSpPr>
          <p:cNvPr id="10" name="CuadroTexto 9">
            <a:extLst>
              <a:ext uri="{FF2B5EF4-FFF2-40B4-BE49-F238E27FC236}">
                <a16:creationId xmlns:a16="http://schemas.microsoft.com/office/drawing/2014/main" id="{3B5FBF70-DD83-4FE8-BD48-CA4A9EE65A31}"/>
              </a:ext>
            </a:extLst>
          </p:cNvPr>
          <p:cNvSpPr txBox="1"/>
          <p:nvPr/>
        </p:nvSpPr>
        <p:spPr>
          <a:xfrm>
            <a:off x="2063751" y="3660569"/>
            <a:ext cx="2133211" cy="707886"/>
          </a:xfrm>
          <a:prstGeom prst="rect">
            <a:avLst/>
          </a:prstGeom>
          <a:noFill/>
        </p:spPr>
        <p:txBody>
          <a:bodyPr wrap="square" rtlCol="0">
            <a:spAutoFit/>
          </a:bodyPr>
          <a:lstStyle/>
          <a:p>
            <a:pPr algn="ctr"/>
            <a:r>
              <a:rPr lang="en-US" sz="2000" dirty="0">
                <a:solidFill>
                  <a:schemeClr val="accent6">
                    <a:lumMod val="50000"/>
                  </a:schemeClr>
                </a:solidFill>
                <a:latin typeface="+mj-lt"/>
              </a:rPr>
              <a:t>Army</a:t>
            </a:r>
            <a:r>
              <a:rPr lang="es-CO" sz="2000" dirty="0">
                <a:solidFill>
                  <a:schemeClr val="accent6">
                    <a:lumMod val="50000"/>
                  </a:schemeClr>
                </a:solidFill>
                <a:latin typeface="+mj-lt"/>
              </a:rPr>
              <a:t> </a:t>
            </a:r>
            <a:r>
              <a:rPr lang="en-US" sz="2000" dirty="0">
                <a:solidFill>
                  <a:schemeClr val="accent6">
                    <a:lumMod val="50000"/>
                  </a:schemeClr>
                </a:solidFill>
                <a:latin typeface="+mj-lt"/>
              </a:rPr>
              <a:t>Technology</a:t>
            </a:r>
            <a:r>
              <a:rPr lang="es-CO" sz="2000" dirty="0">
                <a:solidFill>
                  <a:schemeClr val="accent6">
                    <a:lumMod val="50000"/>
                  </a:schemeClr>
                </a:solidFill>
                <a:latin typeface="+mj-lt"/>
              </a:rPr>
              <a:t> Scout</a:t>
            </a:r>
          </a:p>
        </p:txBody>
      </p:sp>
      <p:sp>
        <p:nvSpPr>
          <p:cNvPr id="17" name="CuadroTexto 16">
            <a:extLst>
              <a:ext uri="{FF2B5EF4-FFF2-40B4-BE49-F238E27FC236}">
                <a16:creationId xmlns:a16="http://schemas.microsoft.com/office/drawing/2014/main" id="{A17E028B-3480-4E88-911C-A231AC0CC8B8}"/>
              </a:ext>
            </a:extLst>
          </p:cNvPr>
          <p:cNvSpPr txBox="1"/>
          <p:nvPr/>
        </p:nvSpPr>
        <p:spPr>
          <a:xfrm>
            <a:off x="7565043" y="3660569"/>
            <a:ext cx="2133211" cy="707886"/>
          </a:xfrm>
          <a:prstGeom prst="rect">
            <a:avLst/>
          </a:prstGeom>
          <a:noFill/>
        </p:spPr>
        <p:txBody>
          <a:bodyPr wrap="square" rtlCol="0">
            <a:spAutoFit/>
          </a:bodyPr>
          <a:lstStyle/>
          <a:p>
            <a:pPr algn="ctr"/>
            <a:r>
              <a:rPr lang="es-CO" sz="2000">
                <a:solidFill>
                  <a:schemeClr val="accent6">
                    <a:lumMod val="50000"/>
                  </a:schemeClr>
                </a:solidFill>
                <a:latin typeface="+mj-lt"/>
              </a:rPr>
              <a:t>Business &amp; Academia</a:t>
            </a:r>
          </a:p>
        </p:txBody>
      </p:sp>
      <p:cxnSp>
        <p:nvCxnSpPr>
          <p:cNvPr id="18" name="Conector: angular 17">
            <a:extLst>
              <a:ext uri="{FF2B5EF4-FFF2-40B4-BE49-F238E27FC236}">
                <a16:creationId xmlns:a16="http://schemas.microsoft.com/office/drawing/2014/main" id="{93D3F3D9-7B34-4D5B-88F4-2EDBA30BEC42}"/>
              </a:ext>
            </a:extLst>
          </p:cNvPr>
          <p:cNvCxnSpPr>
            <a:cxnSpLocks/>
            <a:stCxn id="14" idx="2"/>
            <a:endCxn id="12" idx="2"/>
          </p:cNvCxnSpPr>
          <p:nvPr/>
        </p:nvCxnSpPr>
        <p:spPr>
          <a:xfrm rot="5400000">
            <a:off x="5877829" y="2990879"/>
            <a:ext cx="12700" cy="5507643"/>
          </a:xfrm>
          <a:prstGeom prst="bentConnector3">
            <a:avLst>
              <a:gd name="adj1" fmla="val 2900016"/>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2C70247D-A447-42CA-84BC-B9206DF34385}"/>
              </a:ext>
            </a:extLst>
          </p:cNvPr>
          <p:cNvCxnSpPr>
            <a:stCxn id="12" idx="3"/>
            <a:endCxn id="13" idx="1"/>
          </p:cNvCxnSpPr>
          <p:nvPr/>
        </p:nvCxnSpPr>
        <p:spPr>
          <a:xfrm flipV="1">
            <a:off x="4190612" y="5091635"/>
            <a:ext cx="626961" cy="3175"/>
          </a:xfrm>
          <a:prstGeom prst="straightConnector1">
            <a:avLst/>
          </a:prstGeom>
          <a:ln w="12700">
            <a:solidFill>
              <a:srgbClr val="46433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BBFA0AA6-9FBB-4A4F-A270-85BF7F3C3241}"/>
              </a:ext>
            </a:extLst>
          </p:cNvPr>
          <p:cNvCxnSpPr/>
          <p:nvPr/>
        </p:nvCxnSpPr>
        <p:spPr>
          <a:xfrm flipV="1">
            <a:off x="6938082" y="5091634"/>
            <a:ext cx="626961" cy="3175"/>
          </a:xfrm>
          <a:prstGeom prst="straightConnector1">
            <a:avLst/>
          </a:prstGeom>
          <a:ln w="12700">
            <a:solidFill>
              <a:srgbClr val="46433D"/>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29F357E8-CD68-468C-BDE4-6A9EABF6627F}"/>
              </a:ext>
            </a:extLst>
          </p:cNvPr>
          <p:cNvSpPr txBox="1"/>
          <p:nvPr/>
        </p:nvSpPr>
        <p:spPr>
          <a:xfrm>
            <a:off x="4830272" y="4282823"/>
            <a:ext cx="2120509" cy="369332"/>
          </a:xfrm>
          <a:prstGeom prst="rect">
            <a:avLst/>
          </a:prstGeom>
          <a:noFill/>
        </p:spPr>
        <p:txBody>
          <a:bodyPr wrap="square" rtlCol="0">
            <a:spAutoFit/>
          </a:bodyPr>
          <a:lstStyle/>
          <a:p>
            <a:pPr algn="ctr"/>
            <a:r>
              <a:rPr lang="es-CO" dirty="0">
                <a:solidFill>
                  <a:schemeClr val="accent6">
                    <a:lumMod val="50000"/>
                  </a:schemeClr>
                </a:solidFill>
              </a:rPr>
              <a:t>TechMatch </a:t>
            </a:r>
            <a:r>
              <a:rPr lang="en-US" dirty="0">
                <a:solidFill>
                  <a:schemeClr val="accent6">
                    <a:lumMod val="50000"/>
                  </a:schemeClr>
                </a:solidFill>
              </a:rPr>
              <a:t>Platform</a:t>
            </a:r>
          </a:p>
        </p:txBody>
      </p:sp>
      <p:sp>
        <p:nvSpPr>
          <p:cNvPr id="16" name="Triángulo rectángulo 15">
            <a:extLst>
              <a:ext uri="{FF2B5EF4-FFF2-40B4-BE49-F238E27FC236}">
                <a16:creationId xmlns:a16="http://schemas.microsoft.com/office/drawing/2014/main" id="{029AFE10-33AA-43D4-A4E5-CD79E38AE842}"/>
              </a:ext>
            </a:extLst>
          </p:cNvPr>
          <p:cNvSpPr/>
          <p:nvPr/>
        </p:nvSpPr>
        <p:spPr>
          <a:xfrm rot="16200000">
            <a:off x="10374504" y="5036412"/>
            <a:ext cx="1998919" cy="1644257"/>
          </a:xfrm>
          <a:prstGeom prst="rtTriangle">
            <a:avLst/>
          </a:prstGeom>
          <a:solidFill>
            <a:srgbClr val="4643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CO" sz="2400"/>
          </a:p>
        </p:txBody>
      </p:sp>
      <p:sp>
        <p:nvSpPr>
          <p:cNvPr id="19" name="Triángulo rectángulo 18">
            <a:extLst>
              <a:ext uri="{FF2B5EF4-FFF2-40B4-BE49-F238E27FC236}">
                <a16:creationId xmlns:a16="http://schemas.microsoft.com/office/drawing/2014/main" id="{D7C39876-1440-4B0F-A5C3-69BDCE31D89A}"/>
              </a:ext>
            </a:extLst>
          </p:cNvPr>
          <p:cNvSpPr/>
          <p:nvPr/>
        </p:nvSpPr>
        <p:spPr>
          <a:xfrm flipH="1">
            <a:off x="9726231" y="4874861"/>
            <a:ext cx="2294413" cy="1998918"/>
          </a:xfrm>
          <a:prstGeom prst="rtTriangle">
            <a:avLst/>
          </a:prstGeom>
          <a:gradFill>
            <a:gsLst>
              <a:gs pos="1000">
                <a:srgbClr val="FFD403"/>
              </a:gs>
              <a:gs pos="50000">
                <a:srgbClr val="FFD403"/>
              </a:gs>
              <a:gs pos="100000">
                <a:srgbClr val="F3AD1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CO" sz="2400"/>
          </a:p>
        </p:txBody>
      </p:sp>
      <p:pic>
        <p:nvPicPr>
          <p:cNvPr id="3" name="Picture 2" descr="A picture containing drawing, food&#10;&#10;Description automatically generated">
            <a:extLst>
              <a:ext uri="{FF2B5EF4-FFF2-40B4-BE49-F238E27FC236}">
                <a16:creationId xmlns:a16="http://schemas.microsoft.com/office/drawing/2014/main" id="{141939E9-92FC-461D-B1DC-0050942351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5138" y="320480"/>
            <a:ext cx="1714500" cy="1276350"/>
          </a:xfrm>
          <a:prstGeom prst="rect">
            <a:avLst/>
          </a:prstGeom>
        </p:spPr>
      </p:pic>
    </p:spTree>
    <p:extLst>
      <p:ext uri="{BB962C8B-B14F-4D97-AF65-F5344CB8AC3E}">
        <p14:creationId xmlns:p14="http://schemas.microsoft.com/office/powerpoint/2010/main" val="1186112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ángulo rectángulo 6">
            <a:extLst>
              <a:ext uri="{FF2B5EF4-FFF2-40B4-BE49-F238E27FC236}">
                <a16:creationId xmlns:a16="http://schemas.microsoft.com/office/drawing/2014/main" id="{C08F4DE4-7BDB-479B-8328-F44F5834E70F}"/>
              </a:ext>
            </a:extLst>
          </p:cNvPr>
          <p:cNvSpPr/>
          <p:nvPr/>
        </p:nvSpPr>
        <p:spPr>
          <a:xfrm rot="5400000">
            <a:off x="-177332" y="136527"/>
            <a:ext cx="1998919" cy="1644257"/>
          </a:xfrm>
          <a:prstGeom prst="rtTriangle">
            <a:avLst/>
          </a:prstGeom>
          <a:solidFill>
            <a:srgbClr val="4643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CO" sz="2400"/>
          </a:p>
        </p:txBody>
      </p:sp>
      <p:sp>
        <p:nvSpPr>
          <p:cNvPr id="8" name="Triángulo rectángulo 7">
            <a:extLst>
              <a:ext uri="{FF2B5EF4-FFF2-40B4-BE49-F238E27FC236}">
                <a16:creationId xmlns:a16="http://schemas.microsoft.com/office/drawing/2014/main" id="{AE605B0E-966E-4582-BB62-51834A90C0C6}"/>
              </a:ext>
            </a:extLst>
          </p:cNvPr>
          <p:cNvSpPr/>
          <p:nvPr/>
        </p:nvSpPr>
        <p:spPr>
          <a:xfrm rot="10800000" flipH="1">
            <a:off x="185740" y="-50076"/>
            <a:ext cx="2294413" cy="1998918"/>
          </a:xfrm>
          <a:prstGeom prst="rtTriangle">
            <a:avLst/>
          </a:prstGeom>
          <a:gradFill>
            <a:gsLst>
              <a:gs pos="1000">
                <a:srgbClr val="FFD403"/>
              </a:gs>
              <a:gs pos="50000">
                <a:srgbClr val="FFD403"/>
              </a:gs>
              <a:gs pos="100000">
                <a:srgbClr val="F3AD1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CO" sz="2400"/>
          </a:p>
        </p:txBody>
      </p:sp>
      <p:sp>
        <p:nvSpPr>
          <p:cNvPr id="4" name="Rectángulo 3">
            <a:extLst>
              <a:ext uri="{FF2B5EF4-FFF2-40B4-BE49-F238E27FC236}">
                <a16:creationId xmlns:a16="http://schemas.microsoft.com/office/drawing/2014/main" id="{249BA8A3-A9E7-4293-B622-C2600E8A112F}"/>
              </a:ext>
            </a:extLst>
          </p:cNvPr>
          <p:cNvSpPr/>
          <p:nvPr/>
        </p:nvSpPr>
        <p:spPr>
          <a:xfrm>
            <a:off x="3835111" y="390025"/>
            <a:ext cx="4802890" cy="1446550"/>
          </a:xfrm>
          <a:prstGeom prst="rect">
            <a:avLst/>
          </a:prstGeom>
        </p:spPr>
        <p:txBody>
          <a:bodyPr wrap="square">
            <a:spAutoFit/>
          </a:bodyPr>
          <a:lstStyle/>
          <a:p>
            <a:r>
              <a:rPr lang="en-US" sz="4400" dirty="0">
                <a:solidFill>
                  <a:srgbClr val="46433D"/>
                </a:solidFill>
                <a:latin typeface="Impact" panose="020B0806030902050204" pitchFamily="34" charset="0"/>
              </a:rPr>
              <a:t>After Action Review</a:t>
            </a:r>
          </a:p>
          <a:p>
            <a:endParaRPr lang="en-US" sz="4400" dirty="0">
              <a:solidFill>
                <a:srgbClr val="46433D"/>
              </a:solidFill>
              <a:latin typeface="Impact" panose="020B0806030902050204" pitchFamily="34" charset="0"/>
            </a:endParaRPr>
          </a:p>
        </p:txBody>
      </p:sp>
      <p:sp>
        <p:nvSpPr>
          <p:cNvPr id="16" name="Triángulo rectángulo 15">
            <a:extLst>
              <a:ext uri="{FF2B5EF4-FFF2-40B4-BE49-F238E27FC236}">
                <a16:creationId xmlns:a16="http://schemas.microsoft.com/office/drawing/2014/main" id="{029AFE10-33AA-43D4-A4E5-CD79E38AE842}"/>
              </a:ext>
            </a:extLst>
          </p:cNvPr>
          <p:cNvSpPr/>
          <p:nvPr/>
        </p:nvSpPr>
        <p:spPr>
          <a:xfrm rot="16200000">
            <a:off x="10374504" y="5036412"/>
            <a:ext cx="1998919" cy="1644257"/>
          </a:xfrm>
          <a:prstGeom prst="rtTriangle">
            <a:avLst/>
          </a:prstGeom>
          <a:solidFill>
            <a:srgbClr val="4643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CO" sz="2400"/>
          </a:p>
        </p:txBody>
      </p:sp>
      <p:sp>
        <p:nvSpPr>
          <p:cNvPr id="19" name="Triángulo rectángulo 18">
            <a:extLst>
              <a:ext uri="{FF2B5EF4-FFF2-40B4-BE49-F238E27FC236}">
                <a16:creationId xmlns:a16="http://schemas.microsoft.com/office/drawing/2014/main" id="{D7C39876-1440-4B0F-A5C3-69BDCE31D89A}"/>
              </a:ext>
            </a:extLst>
          </p:cNvPr>
          <p:cNvSpPr/>
          <p:nvPr/>
        </p:nvSpPr>
        <p:spPr>
          <a:xfrm flipH="1">
            <a:off x="9726231" y="4874861"/>
            <a:ext cx="2294413" cy="1998918"/>
          </a:xfrm>
          <a:prstGeom prst="rtTriangle">
            <a:avLst/>
          </a:prstGeom>
          <a:gradFill>
            <a:gsLst>
              <a:gs pos="1000">
                <a:srgbClr val="FFD403"/>
              </a:gs>
              <a:gs pos="50000">
                <a:srgbClr val="FFD403"/>
              </a:gs>
              <a:gs pos="100000">
                <a:srgbClr val="F3AD1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CO" sz="2400"/>
          </a:p>
        </p:txBody>
      </p:sp>
      <p:pic>
        <p:nvPicPr>
          <p:cNvPr id="20" name="Picture 19" descr="A picture containing drawing, food&#10;&#10;Description automatically generated">
            <a:extLst>
              <a:ext uri="{FF2B5EF4-FFF2-40B4-BE49-F238E27FC236}">
                <a16:creationId xmlns:a16="http://schemas.microsoft.com/office/drawing/2014/main" id="{1450CBD8-7764-4128-AE35-EDF6858F80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5138" y="320480"/>
            <a:ext cx="1714500" cy="1276350"/>
          </a:xfrm>
          <a:prstGeom prst="rect">
            <a:avLst/>
          </a:prstGeom>
        </p:spPr>
      </p:pic>
      <p:sp>
        <p:nvSpPr>
          <p:cNvPr id="26" name="TextBox 25">
            <a:extLst>
              <a:ext uri="{FF2B5EF4-FFF2-40B4-BE49-F238E27FC236}">
                <a16:creationId xmlns:a16="http://schemas.microsoft.com/office/drawing/2014/main" id="{3A2ADD0E-E87B-41E8-81B5-558579BED575}"/>
              </a:ext>
            </a:extLst>
          </p:cNvPr>
          <p:cNvSpPr txBox="1"/>
          <p:nvPr/>
        </p:nvSpPr>
        <p:spPr>
          <a:xfrm>
            <a:off x="822127" y="1836575"/>
            <a:ext cx="11063029" cy="4280531"/>
          </a:xfrm>
          <a:prstGeom prst="rect">
            <a:avLst/>
          </a:prstGeom>
          <a:noFill/>
        </p:spPr>
        <p:txBody>
          <a:bodyPr wrap="none" rtlCol="0">
            <a:spAutoFit/>
          </a:bodyPr>
          <a:lstStyle/>
          <a:p>
            <a:r>
              <a:rPr lang="en-US" sz="2800" dirty="0"/>
              <a:t>What Did We Intend?</a:t>
            </a:r>
          </a:p>
          <a:p>
            <a:endParaRPr lang="en-US" sz="2800" dirty="0"/>
          </a:p>
          <a:p>
            <a:pPr marL="457200" indent="-457200">
              <a:lnSpc>
                <a:spcPct val="200000"/>
              </a:lnSpc>
              <a:buFont typeface="Arial" panose="020B0604020202020204" pitchFamily="34" charset="0"/>
              <a:buChar char="•"/>
            </a:pPr>
            <a:r>
              <a:rPr lang="en-US" sz="2800" dirty="0"/>
              <a:t>Determine if XTECH Search Phase II &amp; TechMatch Muster are synergistic</a:t>
            </a:r>
          </a:p>
          <a:p>
            <a:pPr marL="457200" indent="-457200">
              <a:lnSpc>
                <a:spcPct val="200000"/>
              </a:lnSpc>
              <a:buFont typeface="Arial" panose="020B0604020202020204" pitchFamily="34" charset="0"/>
              <a:buChar char="•"/>
            </a:pPr>
            <a:r>
              <a:rPr lang="en-US" sz="2800" dirty="0"/>
              <a:t>Explore TechMatch benefit to the 75</a:t>
            </a:r>
            <a:r>
              <a:rPr lang="en-US" sz="2800" baseline="30000" dirty="0"/>
              <a:t>th</a:t>
            </a:r>
            <a:r>
              <a:rPr lang="en-US" sz="2800" dirty="0"/>
              <a:t> Innovation Command</a:t>
            </a:r>
          </a:p>
          <a:p>
            <a:pPr marL="457200" indent="-457200">
              <a:lnSpc>
                <a:spcPct val="200000"/>
              </a:lnSpc>
              <a:buFont typeface="Arial" panose="020B0604020202020204" pitchFamily="34" charset="0"/>
              <a:buChar char="•"/>
            </a:pPr>
            <a:r>
              <a:rPr lang="en-US" sz="2800" dirty="0"/>
              <a:t>Explore TechMatch benefit to ROTC Programs &amp; Cadets</a:t>
            </a:r>
          </a:p>
          <a:p>
            <a:pPr marL="457200" indent="-457200">
              <a:lnSpc>
                <a:spcPct val="200000"/>
              </a:lnSpc>
              <a:buFont typeface="Arial" panose="020B0604020202020204" pitchFamily="34" charset="0"/>
              <a:buChar char="•"/>
            </a:pPr>
            <a:r>
              <a:rPr lang="en-US" sz="2800" dirty="0"/>
              <a:t>Explore TechMatch benefit to AUSA Community Partners </a:t>
            </a:r>
          </a:p>
        </p:txBody>
      </p:sp>
    </p:spTree>
    <p:extLst>
      <p:ext uri="{BB962C8B-B14F-4D97-AF65-F5344CB8AC3E}">
        <p14:creationId xmlns:p14="http://schemas.microsoft.com/office/powerpoint/2010/main" val="2292851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ángulo rectángulo 6">
            <a:extLst>
              <a:ext uri="{FF2B5EF4-FFF2-40B4-BE49-F238E27FC236}">
                <a16:creationId xmlns:a16="http://schemas.microsoft.com/office/drawing/2014/main" id="{C08F4DE4-7BDB-479B-8328-F44F5834E70F}"/>
              </a:ext>
            </a:extLst>
          </p:cNvPr>
          <p:cNvSpPr/>
          <p:nvPr/>
        </p:nvSpPr>
        <p:spPr>
          <a:xfrm rot="5400000">
            <a:off x="-177332" y="136527"/>
            <a:ext cx="1998919" cy="1644257"/>
          </a:xfrm>
          <a:prstGeom prst="rtTriangle">
            <a:avLst/>
          </a:prstGeom>
          <a:solidFill>
            <a:srgbClr val="4643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CO" sz="2400"/>
          </a:p>
        </p:txBody>
      </p:sp>
      <p:sp>
        <p:nvSpPr>
          <p:cNvPr id="8" name="Triángulo rectángulo 7">
            <a:extLst>
              <a:ext uri="{FF2B5EF4-FFF2-40B4-BE49-F238E27FC236}">
                <a16:creationId xmlns:a16="http://schemas.microsoft.com/office/drawing/2014/main" id="{AE605B0E-966E-4582-BB62-51834A90C0C6}"/>
              </a:ext>
            </a:extLst>
          </p:cNvPr>
          <p:cNvSpPr/>
          <p:nvPr/>
        </p:nvSpPr>
        <p:spPr>
          <a:xfrm rot="10800000" flipH="1">
            <a:off x="185740" y="-50076"/>
            <a:ext cx="2294413" cy="1998918"/>
          </a:xfrm>
          <a:prstGeom prst="rtTriangle">
            <a:avLst/>
          </a:prstGeom>
          <a:gradFill>
            <a:gsLst>
              <a:gs pos="1000">
                <a:srgbClr val="FFD403"/>
              </a:gs>
              <a:gs pos="50000">
                <a:srgbClr val="FFD403"/>
              </a:gs>
              <a:gs pos="100000">
                <a:srgbClr val="F3AD1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CO" sz="2400"/>
          </a:p>
        </p:txBody>
      </p:sp>
      <p:sp>
        <p:nvSpPr>
          <p:cNvPr id="4" name="Rectángulo 3">
            <a:extLst>
              <a:ext uri="{FF2B5EF4-FFF2-40B4-BE49-F238E27FC236}">
                <a16:creationId xmlns:a16="http://schemas.microsoft.com/office/drawing/2014/main" id="{249BA8A3-A9E7-4293-B622-C2600E8A112F}"/>
              </a:ext>
            </a:extLst>
          </p:cNvPr>
          <p:cNvSpPr/>
          <p:nvPr/>
        </p:nvSpPr>
        <p:spPr>
          <a:xfrm>
            <a:off x="3835111" y="390025"/>
            <a:ext cx="4802890" cy="1446550"/>
          </a:xfrm>
          <a:prstGeom prst="rect">
            <a:avLst/>
          </a:prstGeom>
        </p:spPr>
        <p:txBody>
          <a:bodyPr wrap="square">
            <a:spAutoFit/>
          </a:bodyPr>
          <a:lstStyle/>
          <a:p>
            <a:r>
              <a:rPr lang="en-US" sz="4400" dirty="0">
                <a:solidFill>
                  <a:srgbClr val="46433D"/>
                </a:solidFill>
                <a:latin typeface="Impact" panose="020B0806030902050204" pitchFamily="34" charset="0"/>
              </a:rPr>
              <a:t>After Action Review</a:t>
            </a:r>
          </a:p>
          <a:p>
            <a:endParaRPr lang="en-US" sz="4400" dirty="0">
              <a:solidFill>
                <a:srgbClr val="46433D"/>
              </a:solidFill>
              <a:latin typeface="Impact" panose="020B0806030902050204" pitchFamily="34" charset="0"/>
            </a:endParaRPr>
          </a:p>
        </p:txBody>
      </p:sp>
      <p:sp>
        <p:nvSpPr>
          <p:cNvPr id="16" name="Triángulo rectángulo 15">
            <a:extLst>
              <a:ext uri="{FF2B5EF4-FFF2-40B4-BE49-F238E27FC236}">
                <a16:creationId xmlns:a16="http://schemas.microsoft.com/office/drawing/2014/main" id="{029AFE10-33AA-43D4-A4E5-CD79E38AE842}"/>
              </a:ext>
            </a:extLst>
          </p:cNvPr>
          <p:cNvSpPr/>
          <p:nvPr/>
        </p:nvSpPr>
        <p:spPr>
          <a:xfrm rot="16200000">
            <a:off x="10374504" y="5036412"/>
            <a:ext cx="1998919" cy="1644257"/>
          </a:xfrm>
          <a:prstGeom prst="rtTriangle">
            <a:avLst/>
          </a:prstGeom>
          <a:solidFill>
            <a:srgbClr val="4643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CO" sz="2400"/>
          </a:p>
        </p:txBody>
      </p:sp>
      <p:sp>
        <p:nvSpPr>
          <p:cNvPr id="19" name="Triángulo rectángulo 18">
            <a:extLst>
              <a:ext uri="{FF2B5EF4-FFF2-40B4-BE49-F238E27FC236}">
                <a16:creationId xmlns:a16="http://schemas.microsoft.com/office/drawing/2014/main" id="{D7C39876-1440-4B0F-A5C3-69BDCE31D89A}"/>
              </a:ext>
            </a:extLst>
          </p:cNvPr>
          <p:cNvSpPr/>
          <p:nvPr/>
        </p:nvSpPr>
        <p:spPr>
          <a:xfrm flipH="1">
            <a:off x="9726231" y="4874861"/>
            <a:ext cx="2294413" cy="1998918"/>
          </a:xfrm>
          <a:prstGeom prst="rtTriangle">
            <a:avLst/>
          </a:prstGeom>
          <a:gradFill>
            <a:gsLst>
              <a:gs pos="1000">
                <a:srgbClr val="FFD403"/>
              </a:gs>
              <a:gs pos="50000">
                <a:srgbClr val="FFD403"/>
              </a:gs>
              <a:gs pos="100000">
                <a:srgbClr val="F3AD1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CO" sz="2400"/>
          </a:p>
        </p:txBody>
      </p:sp>
      <p:pic>
        <p:nvPicPr>
          <p:cNvPr id="20" name="Picture 19" descr="A picture containing drawing, food&#10;&#10;Description automatically generated">
            <a:extLst>
              <a:ext uri="{FF2B5EF4-FFF2-40B4-BE49-F238E27FC236}">
                <a16:creationId xmlns:a16="http://schemas.microsoft.com/office/drawing/2014/main" id="{1450CBD8-7764-4128-AE35-EDF6858F80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5138" y="320480"/>
            <a:ext cx="1714500" cy="1276350"/>
          </a:xfrm>
          <a:prstGeom prst="rect">
            <a:avLst/>
          </a:prstGeom>
        </p:spPr>
      </p:pic>
      <p:sp>
        <p:nvSpPr>
          <p:cNvPr id="9" name="TextBox 8">
            <a:extLst>
              <a:ext uri="{FF2B5EF4-FFF2-40B4-BE49-F238E27FC236}">
                <a16:creationId xmlns:a16="http://schemas.microsoft.com/office/drawing/2014/main" id="{943C3F10-B509-48ED-8EFB-9F427E49EADE}"/>
              </a:ext>
            </a:extLst>
          </p:cNvPr>
          <p:cNvSpPr txBox="1"/>
          <p:nvPr/>
        </p:nvSpPr>
        <p:spPr>
          <a:xfrm>
            <a:off x="822127" y="1506271"/>
            <a:ext cx="10523535" cy="4308872"/>
          </a:xfrm>
          <a:prstGeom prst="rect">
            <a:avLst/>
          </a:prstGeom>
          <a:noFill/>
        </p:spPr>
        <p:txBody>
          <a:bodyPr wrap="square" rtlCol="0">
            <a:spAutoFit/>
          </a:bodyPr>
          <a:lstStyle/>
          <a:p>
            <a:r>
              <a:rPr lang="en-US" sz="2800" dirty="0"/>
              <a:t>What Happened?</a:t>
            </a:r>
          </a:p>
          <a:p>
            <a:endParaRPr lang="en-US" sz="2800" dirty="0"/>
          </a:p>
          <a:p>
            <a:pPr marL="457200" indent="-457200">
              <a:spcBef>
                <a:spcPts val="600"/>
              </a:spcBef>
              <a:spcAft>
                <a:spcPts val="1200"/>
              </a:spcAft>
              <a:buFont typeface="Wingdings" panose="05000000000000000000" pitchFamily="2" charset="2"/>
              <a:buChar char="ü"/>
            </a:pPr>
            <a:r>
              <a:rPr lang="en-US" sz="2800" dirty="0"/>
              <a:t>Successfully Executed Inaugural TechMatch Muster in conjunction with XTECH Search 4.0, Phase II on 22 and 23 January</a:t>
            </a:r>
          </a:p>
          <a:p>
            <a:pPr marL="457200" indent="-457200">
              <a:spcBef>
                <a:spcPts val="600"/>
              </a:spcBef>
              <a:spcAft>
                <a:spcPts val="1200"/>
              </a:spcAft>
              <a:buFont typeface="Wingdings" panose="05000000000000000000" pitchFamily="2" charset="2"/>
              <a:buChar char="ü"/>
            </a:pPr>
            <a:r>
              <a:rPr lang="en-US" sz="2800" dirty="0"/>
              <a:t>Indications that TechMatch </a:t>
            </a:r>
            <a:r>
              <a:rPr lang="en-US" sz="2800"/>
              <a:t>can benefit the </a:t>
            </a:r>
            <a:r>
              <a:rPr lang="en-US" sz="2800" dirty="0"/>
              <a:t>75</a:t>
            </a:r>
            <a:r>
              <a:rPr lang="en-US" sz="2800" baseline="30000" dirty="0"/>
              <a:t>th</a:t>
            </a:r>
            <a:r>
              <a:rPr lang="en-US" sz="2800" dirty="0"/>
              <a:t> Innovation Command</a:t>
            </a:r>
          </a:p>
          <a:p>
            <a:pPr marL="457200" indent="-457200">
              <a:spcBef>
                <a:spcPts val="600"/>
              </a:spcBef>
              <a:spcAft>
                <a:spcPts val="1200"/>
              </a:spcAft>
              <a:buFont typeface="Wingdings" panose="05000000000000000000" pitchFamily="2" charset="2"/>
              <a:buChar char="ü"/>
            </a:pPr>
            <a:r>
              <a:rPr lang="en-US" sz="2800" dirty="0"/>
              <a:t>Indications that TechMatch can benefit ROTC Programs &amp; Cadets</a:t>
            </a:r>
          </a:p>
          <a:p>
            <a:pPr marL="457200" indent="-457200">
              <a:spcBef>
                <a:spcPts val="600"/>
              </a:spcBef>
              <a:spcAft>
                <a:spcPts val="1200"/>
              </a:spcAft>
              <a:buFont typeface="Wingdings" panose="05000000000000000000" pitchFamily="2" charset="2"/>
              <a:buChar char="ü"/>
            </a:pPr>
            <a:r>
              <a:rPr lang="en-US" sz="2800" dirty="0"/>
              <a:t>Indications that TechMatch can benefit AUSA Community Partners </a:t>
            </a:r>
          </a:p>
        </p:txBody>
      </p:sp>
    </p:spTree>
    <p:extLst>
      <p:ext uri="{BB962C8B-B14F-4D97-AF65-F5344CB8AC3E}">
        <p14:creationId xmlns:p14="http://schemas.microsoft.com/office/powerpoint/2010/main" val="635427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43479CE-802A-48D9-AD74-1289D1411D36}"/>
              </a:ext>
            </a:extLst>
          </p:cNvPr>
          <p:cNvSpPr/>
          <p:nvPr/>
        </p:nvSpPr>
        <p:spPr>
          <a:xfrm>
            <a:off x="0" y="0"/>
            <a:ext cx="12192000" cy="6858000"/>
          </a:xfrm>
          <a:prstGeom prst="rect">
            <a:avLst/>
          </a:prstGeom>
          <a:solidFill>
            <a:srgbClr val="FFD4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4" name="Picture 2">
            <a:extLst>
              <a:ext uri="{FF2B5EF4-FFF2-40B4-BE49-F238E27FC236}">
                <a16:creationId xmlns:a16="http://schemas.microsoft.com/office/drawing/2014/main" id="{B1DD3397-52DC-4901-A509-93DF38CCD9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3" name="Triángulo rectángulo 2">
            <a:extLst>
              <a:ext uri="{FF2B5EF4-FFF2-40B4-BE49-F238E27FC236}">
                <a16:creationId xmlns:a16="http://schemas.microsoft.com/office/drawing/2014/main" id="{68D108B5-AAF2-4F21-8265-88255698A4F1}"/>
              </a:ext>
            </a:extLst>
          </p:cNvPr>
          <p:cNvSpPr/>
          <p:nvPr/>
        </p:nvSpPr>
        <p:spPr>
          <a:xfrm rot="5400000">
            <a:off x="-130751" y="89946"/>
            <a:ext cx="2686047" cy="2424545"/>
          </a:xfrm>
          <a:prstGeom prst="rtTriangle">
            <a:avLst/>
          </a:prstGeom>
          <a:solidFill>
            <a:srgbClr val="FFD4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CO" sz="2400">
              <a:solidFill>
                <a:srgbClr val="FFD403"/>
              </a:solidFill>
            </a:endParaRPr>
          </a:p>
        </p:txBody>
      </p:sp>
      <p:sp>
        <p:nvSpPr>
          <p:cNvPr id="4" name="Triángulo rectángulo 3">
            <a:extLst>
              <a:ext uri="{FF2B5EF4-FFF2-40B4-BE49-F238E27FC236}">
                <a16:creationId xmlns:a16="http://schemas.microsoft.com/office/drawing/2014/main" id="{868C91A8-970A-4039-A033-DC200F02B9FA}"/>
              </a:ext>
            </a:extLst>
          </p:cNvPr>
          <p:cNvSpPr/>
          <p:nvPr/>
        </p:nvSpPr>
        <p:spPr>
          <a:xfrm rot="16200000">
            <a:off x="9636704" y="4302704"/>
            <a:ext cx="2686047" cy="2424545"/>
          </a:xfrm>
          <a:prstGeom prst="rtTriangle">
            <a:avLst/>
          </a:prstGeom>
          <a:solidFill>
            <a:srgbClr val="FFD4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CO" sz="2400">
              <a:solidFill>
                <a:srgbClr val="FFD403"/>
              </a:solidFill>
            </a:endParaRPr>
          </a:p>
        </p:txBody>
      </p:sp>
      <p:sp>
        <p:nvSpPr>
          <p:cNvPr id="5" name="CuadroTexto 4">
            <a:extLst>
              <a:ext uri="{FF2B5EF4-FFF2-40B4-BE49-F238E27FC236}">
                <a16:creationId xmlns:a16="http://schemas.microsoft.com/office/drawing/2014/main" id="{D62B575F-9BB3-415C-A75B-CFEBF41871ED}"/>
              </a:ext>
            </a:extLst>
          </p:cNvPr>
          <p:cNvSpPr txBox="1"/>
          <p:nvPr/>
        </p:nvSpPr>
        <p:spPr>
          <a:xfrm>
            <a:off x="3196565" y="861153"/>
            <a:ext cx="8001000" cy="1569660"/>
          </a:xfrm>
          <a:prstGeom prst="rect">
            <a:avLst/>
          </a:prstGeom>
          <a:noFill/>
        </p:spPr>
        <p:txBody>
          <a:bodyPr wrap="square" rtlCol="0">
            <a:spAutoFit/>
          </a:bodyPr>
          <a:lstStyle/>
          <a:p>
            <a:pPr algn="ctr"/>
            <a:r>
              <a:rPr lang="es-CO" sz="9600">
                <a:solidFill>
                  <a:schemeClr val="bg1"/>
                </a:solidFill>
                <a:effectLst>
                  <a:outerShdw blurRad="38100" dist="38100" dir="2700000" algn="tl">
                    <a:srgbClr val="000000">
                      <a:alpha val="43137"/>
                    </a:srgbClr>
                  </a:outerShdw>
                </a:effectLst>
                <a:latin typeface="Impact" panose="020B0806030902050204" pitchFamily="34" charset="0"/>
              </a:rPr>
              <a:t>THANK YOU</a:t>
            </a:r>
          </a:p>
        </p:txBody>
      </p:sp>
      <p:sp>
        <p:nvSpPr>
          <p:cNvPr id="10" name="Elipse 9">
            <a:extLst>
              <a:ext uri="{FF2B5EF4-FFF2-40B4-BE49-F238E27FC236}">
                <a16:creationId xmlns:a16="http://schemas.microsoft.com/office/drawing/2014/main" id="{2F92EECA-0179-47EA-BBFB-DD6DF5210ACC}"/>
              </a:ext>
            </a:extLst>
          </p:cNvPr>
          <p:cNvSpPr/>
          <p:nvPr/>
        </p:nvSpPr>
        <p:spPr>
          <a:xfrm>
            <a:off x="262059" y="3310800"/>
            <a:ext cx="2686047" cy="268604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Picture 17">
            <a:extLst>
              <a:ext uri="{FF2B5EF4-FFF2-40B4-BE49-F238E27FC236}">
                <a16:creationId xmlns:a16="http://schemas.microsoft.com/office/drawing/2014/main" id="{8FB96757-4014-4479-8F66-9F318617FD2D}"/>
              </a:ext>
            </a:extLst>
          </p:cNvPr>
          <p:cNvPicPr>
            <a:picLocks noChangeAspect="1"/>
          </p:cNvPicPr>
          <p:nvPr/>
        </p:nvPicPr>
        <p:blipFill rotWithShape="1">
          <a:blip r:embed="rId4">
            <a:extLst>
              <a:ext uri="{28A0092B-C50C-407E-A947-70E740481C1C}">
                <a14:useLocalDpi xmlns:a14="http://schemas.microsoft.com/office/drawing/2010/main" val="0"/>
              </a:ext>
            </a:extLst>
          </a:blip>
          <a:srcRect l="-2250" t="788" r="37964" b="-788"/>
          <a:stretch/>
        </p:blipFill>
        <p:spPr>
          <a:xfrm>
            <a:off x="415428" y="3464169"/>
            <a:ext cx="2379308" cy="2379308"/>
          </a:xfrm>
          <a:prstGeom prst="ellipse">
            <a:avLst/>
          </a:prstGeom>
        </p:spPr>
      </p:pic>
      <p:sp>
        <p:nvSpPr>
          <p:cNvPr id="12" name="Elipse 11">
            <a:extLst>
              <a:ext uri="{FF2B5EF4-FFF2-40B4-BE49-F238E27FC236}">
                <a16:creationId xmlns:a16="http://schemas.microsoft.com/office/drawing/2014/main" id="{1D25C0BD-6806-427E-8A53-5B9604D5E148}"/>
              </a:ext>
            </a:extLst>
          </p:cNvPr>
          <p:cNvSpPr/>
          <p:nvPr/>
        </p:nvSpPr>
        <p:spPr>
          <a:xfrm>
            <a:off x="3863862" y="3310800"/>
            <a:ext cx="2686047" cy="268604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Picture 11">
            <a:extLst>
              <a:ext uri="{FF2B5EF4-FFF2-40B4-BE49-F238E27FC236}">
                <a16:creationId xmlns:a16="http://schemas.microsoft.com/office/drawing/2014/main" id="{F1D671C7-63A8-4438-9B89-12A095FF2663}"/>
              </a:ext>
            </a:extLst>
          </p:cNvPr>
          <p:cNvPicPr>
            <a:picLocks noChangeAspect="1"/>
          </p:cNvPicPr>
          <p:nvPr/>
        </p:nvPicPr>
        <p:blipFill rotWithShape="1">
          <a:blip r:embed="rId5">
            <a:extLst>
              <a:ext uri="{28A0092B-C50C-407E-A947-70E740481C1C}">
                <a14:useLocalDpi xmlns:a14="http://schemas.microsoft.com/office/drawing/2010/main" val="0"/>
              </a:ext>
            </a:extLst>
          </a:blip>
          <a:srcRect l="33482" r="2232"/>
          <a:stretch/>
        </p:blipFill>
        <p:spPr>
          <a:xfrm>
            <a:off x="4009398" y="3454303"/>
            <a:ext cx="2399040" cy="2399040"/>
          </a:xfrm>
          <a:prstGeom prst="ellipse">
            <a:avLst/>
          </a:prstGeom>
        </p:spPr>
      </p:pic>
      <p:sp>
        <p:nvSpPr>
          <p:cNvPr id="13" name="Elipse 12">
            <a:extLst>
              <a:ext uri="{FF2B5EF4-FFF2-40B4-BE49-F238E27FC236}">
                <a16:creationId xmlns:a16="http://schemas.microsoft.com/office/drawing/2014/main" id="{343A44F7-52F7-4DD5-BB60-35DA06DB849F}"/>
              </a:ext>
            </a:extLst>
          </p:cNvPr>
          <p:cNvSpPr/>
          <p:nvPr/>
        </p:nvSpPr>
        <p:spPr>
          <a:xfrm>
            <a:off x="7406103" y="3310800"/>
            <a:ext cx="2686047" cy="268604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Picture 9">
            <a:extLst>
              <a:ext uri="{FF2B5EF4-FFF2-40B4-BE49-F238E27FC236}">
                <a16:creationId xmlns:a16="http://schemas.microsoft.com/office/drawing/2014/main" id="{99A82F66-F7AD-4185-96ED-221E35079E80}"/>
              </a:ext>
            </a:extLst>
          </p:cNvPr>
          <p:cNvPicPr>
            <a:picLocks noChangeAspect="1"/>
          </p:cNvPicPr>
          <p:nvPr/>
        </p:nvPicPr>
        <p:blipFill rotWithShape="1">
          <a:blip r:embed="rId6">
            <a:extLst>
              <a:ext uri="{28A0092B-C50C-407E-A947-70E740481C1C}">
                <a14:useLocalDpi xmlns:a14="http://schemas.microsoft.com/office/drawing/2010/main" val="0"/>
              </a:ext>
            </a:extLst>
          </a:blip>
          <a:srcRect l="33969" r="1745"/>
          <a:stretch/>
        </p:blipFill>
        <p:spPr>
          <a:xfrm>
            <a:off x="7560107" y="3454303"/>
            <a:ext cx="2396589" cy="2396589"/>
          </a:xfrm>
          <a:prstGeom prst="ellipse">
            <a:avLst/>
          </a:prstGeom>
        </p:spPr>
      </p:pic>
      <p:pic>
        <p:nvPicPr>
          <p:cNvPr id="15" name="Picture 14" descr="A picture containing drawing, food&#10;&#10;Description automatically generated">
            <a:extLst>
              <a:ext uri="{FF2B5EF4-FFF2-40B4-BE49-F238E27FC236}">
                <a16:creationId xmlns:a16="http://schemas.microsoft.com/office/drawing/2014/main" id="{7E9DAAC8-FD87-4082-BBCF-4D7F291ABCEE}"/>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1714500" cy="1276350"/>
          </a:xfrm>
          <a:prstGeom prst="rect">
            <a:avLst/>
          </a:prstGeom>
        </p:spPr>
      </p:pic>
    </p:spTree>
    <p:extLst>
      <p:ext uri="{BB962C8B-B14F-4D97-AF65-F5344CB8AC3E}">
        <p14:creationId xmlns:p14="http://schemas.microsoft.com/office/powerpoint/2010/main" val="30349720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TotalTime>
  <Words>538</Words>
  <Application>Microsoft Office PowerPoint</Application>
  <PresentationFormat>Widescreen</PresentationFormat>
  <Paragraphs>78</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Impact</vt:lpstr>
      <vt:lpstr>Nunito Sans ExtraBold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Programs Philly</dc:creator>
  <cp:lastModifiedBy>Programs Philly</cp:lastModifiedBy>
  <cp:revision>9</cp:revision>
  <dcterms:created xsi:type="dcterms:W3CDTF">2020-01-31T12:54:57Z</dcterms:created>
  <dcterms:modified xsi:type="dcterms:W3CDTF">2020-02-07T19:07:09Z</dcterms:modified>
</cp:coreProperties>
</file>