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4.jpg" ContentType="image/jpg"/>
  <Override PartName="/ppt/media/image25.jpg" ContentType="image/jpg"/>
  <Override PartName="/ppt/media/image26.jpg" ContentType="image/jpg"/>
  <Override PartName="/ppt/media/image27.jpg" ContentType="image/jpg"/>
  <Override PartName="/ppt/media/image29.jpg" ContentType="image/jpg"/>
  <Override PartName="/ppt/media/image30.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7" r:id="rId2"/>
  </p:sldMasterIdLst>
  <p:notesMasterIdLst>
    <p:notesMasterId r:id="rId25"/>
  </p:notesMasterIdLst>
  <p:sldIdLst>
    <p:sldId id="740" r:id="rId3"/>
    <p:sldId id="258" r:id="rId4"/>
    <p:sldId id="263" r:id="rId5"/>
    <p:sldId id="287" r:id="rId6"/>
    <p:sldId id="262" r:id="rId7"/>
    <p:sldId id="265" r:id="rId8"/>
    <p:sldId id="266" r:id="rId9"/>
    <p:sldId id="267" r:id="rId10"/>
    <p:sldId id="268" r:id="rId11"/>
    <p:sldId id="269" r:id="rId12"/>
    <p:sldId id="270" r:id="rId13"/>
    <p:sldId id="288" r:id="rId14"/>
    <p:sldId id="289" r:id="rId15"/>
    <p:sldId id="271" r:id="rId16"/>
    <p:sldId id="272" r:id="rId17"/>
    <p:sldId id="280" r:id="rId18"/>
    <p:sldId id="281" r:id="rId19"/>
    <p:sldId id="282" r:id="rId20"/>
    <p:sldId id="285" r:id="rId21"/>
    <p:sldId id="284" r:id="rId22"/>
    <p:sldId id="741" r:id="rId23"/>
    <p:sldId id="279" r:id="rId24"/>
  </p:sldIdLst>
  <p:sldSz cx="12192000" cy="6858000"/>
  <p:notesSz cx="7010400" cy="9296400"/>
  <p:embeddedFontLst>
    <p:embeddedFont>
      <p:font typeface="Arial Black" panose="020B0A04020102020204" pitchFamily="34" charset="0"/>
      <p:bold r:id="rId26"/>
    </p:embeddedFont>
    <p:embeddedFont>
      <p:font typeface="Arial Narrow" panose="020B0606020202030204" pitchFamily="34" charset="0"/>
      <p:regular r:id="rId27"/>
      <p:bold r:id="rId28"/>
      <p:italic r:id="rId29"/>
      <p:boldItalic r:id="rId30"/>
    </p:embeddedFont>
    <p:embeddedFont>
      <p:font typeface="Bebas Neue" panose="020B0606020202050201" pitchFamily="34" charset="0"/>
      <p:regular r:id="rId31"/>
    </p:embeddedFont>
    <p:embeddedFont>
      <p:font typeface="Bebas Neue Bold" panose="020B0606020202050201" pitchFamily="34" charset="0"/>
      <p:bold r:id="rId32"/>
    </p:embeddedFont>
    <p:embeddedFont>
      <p:font typeface="Calibri" panose="020F0502020204030204" pitchFamily="34" charset="0"/>
      <p:regular r:id="rId33"/>
      <p:bold r:id="rId34"/>
      <p:italic r:id="rId35"/>
      <p:boldItalic r:id="rId36"/>
    </p:embeddedFont>
    <p:embeddedFont>
      <p:font typeface="Montserrat Light" panose="00000400000000000000" pitchFamily="2" charset="0"/>
      <p:regular r:id="rId37"/>
      <p:italic r:id="rId38"/>
    </p:embeddedFont>
    <p:embeddedFont>
      <p:font typeface="Proxima Nova Rg" panose="02000506030000020004" pitchFamily="50"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8AE"/>
    <a:srgbClr val="C93F4C"/>
    <a:srgbClr val="00B0F0"/>
    <a:srgbClr val="FFFFFF"/>
    <a:srgbClr val="F2F7FC"/>
    <a:srgbClr val="000000"/>
    <a:srgbClr val="76AAE9"/>
    <a:srgbClr val="F2D556"/>
    <a:srgbClr val="B3D8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28" autoAdjust="0"/>
    <p:restoredTop sz="91440" autoAdjust="0"/>
  </p:normalViewPr>
  <p:slideViewPr>
    <p:cSldViewPr snapToGrid="0">
      <p:cViewPr varScale="1">
        <p:scale>
          <a:sx n="153" d="100"/>
          <a:sy n="153" d="100"/>
        </p:scale>
        <p:origin x="124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FY24 Budget</a:t>
            </a:r>
          </a:p>
        </c:rich>
      </c:tx>
      <c:layout>
        <c:manualLayout>
          <c:xMode val="edge"/>
          <c:yMode val="edge"/>
          <c:x val="0.27830644038813329"/>
          <c:y val="7.4808083396286987E-3"/>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7183746917998885"/>
          <c:y val="0.17153876398785989"/>
          <c:w val="0.73523920305416368"/>
          <c:h val="0.82846123601214017"/>
        </c:manualLayout>
      </c:layout>
      <c:doughnutChart>
        <c:varyColors val="1"/>
        <c:ser>
          <c:idx val="0"/>
          <c:order val="0"/>
          <c:tx>
            <c:strRef>
              <c:f>Sheet1!$B$1</c:f>
              <c:strCache>
                <c:ptCount val="1"/>
                <c:pt idx="0">
                  <c:v>FY24 Budget</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55EF-434B-B12C-FEE0BEFC584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A49-4D94-97A7-AAC731FA4EE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5EF-434B-B12C-FEE0BEFC5843}"/>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55EF-434B-B12C-FEE0BEFC5843}"/>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5EF-434B-B12C-FEE0BEFC5843}"/>
              </c:ext>
            </c:extLst>
          </c:dPt>
          <c:dLbls>
            <c:dLbl>
              <c:idx val="0"/>
              <c:layout>
                <c:manualLayout>
                  <c:x val="8.148674242424242E-2"/>
                  <c:y val="3.0468748125692169E-2"/>
                </c:manualLayout>
              </c:layout>
              <c:showLegendKey val="0"/>
              <c:showVal val="0"/>
              <c:showCatName val="1"/>
              <c:showSerName val="0"/>
              <c:showPercent val="1"/>
              <c:showBubbleSize val="0"/>
              <c:extLst>
                <c:ext xmlns:c15="http://schemas.microsoft.com/office/drawing/2012/chart" uri="{CE6537A1-D6FC-4f65-9D91-7224C49458BB}">
                  <c15:layout>
                    <c:manualLayout>
                      <c:w val="0.18838383838383838"/>
                      <c:h val="0.11440040879377857"/>
                    </c:manualLayout>
                  </c15:layout>
                </c:ext>
                <c:ext xmlns:c16="http://schemas.microsoft.com/office/drawing/2014/chart" uri="{C3380CC4-5D6E-409C-BE32-E72D297353CC}">
                  <c16:uniqueId val="{00000002-55EF-434B-B12C-FEE0BEFC5843}"/>
                </c:ext>
              </c:extLst>
            </c:dLbl>
            <c:dLbl>
              <c:idx val="2"/>
              <c:layout>
                <c:manualLayout>
                  <c:x val="-7.3027146464646447E-2"/>
                  <c:y val="-4.6874997116449916E-3"/>
                </c:manualLayout>
              </c:layout>
              <c:showLegendKey val="0"/>
              <c:showVal val="0"/>
              <c:showCatName val="1"/>
              <c:showSerName val="0"/>
              <c:showPercent val="1"/>
              <c:showBubbleSize val="0"/>
              <c:extLst>
                <c:ext xmlns:c15="http://schemas.microsoft.com/office/drawing/2012/chart" uri="{CE6537A1-D6FC-4f65-9D91-7224C49458BB}">
                  <c15:layout>
                    <c:manualLayout>
                      <c:w val="0.28203914141414144"/>
                      <c:h val="0.11440040879377857"/>
                    </c:manualLayout>
                  </c15:layout>
                </c:ext>
                <c:ext xmlns:c16="http://schemas.microsoft.com/office/drawing/2014/chart" uri="{C3380CC4-5D6E-409C-BE32-E72D297353CC}">
                  <c16:uniqueId val="{00000001-55EF-434B-B12C-FEE0BEFC5843}"/>
                </c:ext>
              </c:extLst>
            </c:dLbl>
            <c:dLbl>
              <c:idx val="3"/>
              <c:layout>
                <c:manualLayout>
                  <c:x val="-0.26226313330151912"/>
                  <c:y val="-0.1209039997290416"/>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8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4158787679949099"/>
                      <c:h val="0.1195995705898205"/>
                    </c:manualLayout>
                  </c15:layout>
                </c:ext>
                <c:ext xmlns:c16="http://schemas.microsoft.com/office/drawing/2014/chart" uri="{C3380CC4-5D6E-409C-BE32-E72D297353CC}">
                  <c16:uniqueId val="{00000004-55EF-434B-B12C-FEE0BEFC5843}"/>
                </c:ext>
              </c:extLst>
            </c:dLbl>
            <c:dLbl>
              <c:idx val="4"/>
              <c:layout>
                <c:manualLayout>
                  <c:x val="0.13437499999999999"/>
                  <c:y val="-0.1312499919260585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5EF-434B-B12C-FEE0BEFC584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28575">
                  <a:solidFill>
                    <a:schemeClr val="tx1"/>
                  </a:solidFill>
                </a:ln>
                <a:effectLst/>
              </c:spPr>
            </c:leaderLines>
            <c:extLst>
              <c:ext xmlns:c15="http://schemas.microsoft.com/office/drawing/2012/chart" uri="{CE6537A1-D6FC-4f65-9D91-7224C49458BB}"/>
            </c:extLst>
          </c:dLbls>
          <c:cat>
            <c:strRef>
              <c:f>Sheet1!$A$2:$A$6</c:f>
              <c:strCache>
                <c:ptCount val="5"/>
                <c:pt idx="0">
                  <c:v>Military Personnel</c:v>
                </c:pt>
                <c:pt idx="1">
                  <c:v>Operation and Maintenance</c:v>
                </c:pt>
                <c:pt idx="2">
                  <c:v>Procurement/RDTE</c:v>
                </c:pt>
                <c:pt idx="3">
                  <c:v>MILCON/ Family Housing/ BRAC</c:v>
                </c:pt>
                <c:pt idx="4">
                  <c:v>Other Base</c:v>
                </c:pt>
              </c:strCache>
            </c:strRef>
          </c:cat>
          <c:val>
            <c:numRef>
              <c:f>Sheet1!$B$2:$B$6</c:f>
              <c:numCache>
                <c:formatCode>General</c:formatCode>
                <c:ptCount val="5"/>
                <c:pt idx="0">
                  <c:v>37</c:v>
                </c:pt>
                <c:pt idx="1">
                  <c:v>38</c:v>
                </c:pt>
                <c:pt idx="2">
                  <c:v>21</c:v>
                </c:pt>
                <c:pt idx="3">
                  <c:v>2</c:v>
                </c:pt>
                <c:pt idx="4">
                  <c:v>1</c:v>
                </c:pt>
              </c:numCache>
            </c:numRef>
          </c:val>
          <c:extLst>
            <c:ext xmlns:c16="http://schemas.microsoft.com/office/drawing/2014/chart" uri="{C3380CC4-5D6E-409C-BE32-E72D297353CC}">
              <c16:uniqueId val="{00000000-55EF-434B-B12C-FEE0BEFC5843}"/>
            </c:ext>
          </c:extLst>
        </c:ser>
        <c:dLbls>
          <c:showLegendKey val="0"/>
          <c:showVal val="0"/>
          <c:showCatName val="1"/>
          <c:showSerName val="0"/>
          <c:showPercent val="1"/>
          <c:showBubbleSize val="0"/>
          <c:showLeaderLines val="1"/>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CF1DA47-9208-4E0A-8FCB-2CA29C50D091}" type="datetimeFigureOut">
              <a:rPr lang="en-US" smtClean="0"/>
              <a:t>5/11/2023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8004B80-3CAC-4078-A88E-389106AE4EC2}" type="slidenum">
              <a:rPr lang="en-US" smtClean="0"/>
              <a:t>‹#›</a:t>
            </a:fld>
            <a:endParaRPr lang="en-US"/>
          </a:p>
        </p:txBody>
      </p:sp>
    </p:spTree>
    <p:extLst>
      <p:ext uri="{BB962C8B-B14F-4D97-AF65-F5344CB8AC3E}">
        <p14:creationId xmlns:p14="http://schemas.microsoft.com/office/powerpoint/2010/main" val="4035467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30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02AC4-1C81-4AB4-8D73-92191CCF549E}"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65185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04B80-3CAC-4078-A88E-389106AE4EC2}" type="slidenum">
              <a:rPr lang="en-US" smtClean="0"/>
              <a:t>7</a:t>
            </a:fld>
            <a:endParaRPr lang="en-US"/>
          </a:p>
        </p:txBody>
      </p:sp>
    </p:spTree>
    <p:extLst>
      <p:ext uri="{BB962C8B-B14F-4D97-AF65-F5344CB8AC3E}">
        <p14:creationId xmlns:p14="http://schemas.microsoft.com/office/powerpoint/2010/main" val="2464552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04B80-3CAC-4078-A88E-389106AE4EC2}" type="slidenum">
              <a:rPr lang="en-US" smtClean="0"/>
              <a:t>16</a:t>
            </a:fld>
            <a:endParaRPr lang="en-US"/>
          </a:p>
        </p:txBody>
      </p:sp>
    </p:spTree>
    <p:extLst>
      <p:ext uri="{BB962C8B-B14F-4D97-AF65-F5344CB8AC3E}">
        <p14:creationId xmlns:p14="http://schemas.microsoft.com/office/powerpoint/2010/main" val="2096269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956">
              <a:defRPr/>
            </a:pPr>
            <a:fld id="{A8004B80-3CAC-4078-A88E-389106AE4EC2}" type="slidenum">
              <a:rPr lang="en-US">
                <a:solidFill>
                  <a:prstClr val="black"/>
                </a:solidFill>
                <a:latin typeface="Calibri" panose="020F0502020204030204"/>
              </a:rPr>
              <a:pPr defTabSz="931956">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796224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tand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2438400"/>
            <a:ext cx="12192001" cy="175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9855200" y="2438400"/>
            <a:ext cx="23368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itle 1"/>
          <p:cNvSpPr>
            <a:spLocks noGrp="1"/>
          </p:cNvSpPr>
          <p:nvPr userDrawn="1">
            <p:ph type="title" hasCustomPrompt="1"/>
          </p:nvPr>
        </p:nvSpPr>
        <p:spPr>
          <a:xfrm>
            <a:off x="609600" y="2438400"/>
            <a:ext cx="9001152" cy="1752600"/>
          </a:xfrm>
          <a:prstGeom prst="rect">
            <a:avLst/>
          </a:prstGeom>
          <a:effectLst/>
        </p:spPr>
        <p:txBody>
          <a:bodyPr wrap="square" lIns="0" tIns="91440" rIns="0" bIns="0" anchor="ctr" anchorCtr="0">
            <a:noAutofit/>
          </a:bodyPr>
          <a:lstStyle>
            <a:lvl1pPr algn="l">
              <a:lnSpc>
                <a:spcPts val="4000"/>
              </a:lnSpc>
              <a:defRPr sz="4000" b="0" baseline="0">
                <a:solidFill>
                  <a:schemeClr val="tx1"/>
                </a:solidFill>
                <a:latin typeface="+mj-lt"/>
              </a:defRPr>
            </a:lvl1pPr>
          </a:lstStyle>
          <a:p>
            <a:r>
              <a:rPr lang="en-US" dirty="0"/>
              <a:t>CLICK TO ADD MASTER </a:t>
            </a:r>
            <a:br>
              <a:rPr lang="en-US" dirty="0"/>
            </a:br>
            <a:r>
              <a:rPr lang="en-US" dirty="0"/>
              <a:t>TITLE STYLE</a:t>
            </a:r>
          </a:p>
        </p:txBody>
      </p:sp>
      <p:sp>
        <p:nvSpPr>
          <p:cNvPr id="7" name="Text Placeholder 2"/>
          <p:cNvSpPr>
            <a:spLocks noGrp="1"/>
          </p:cNvSpPr>
          <p:nvPr userDrawn="1">
            <p:ph type="body" sz="quarter" idx="11" hasCustomPrompt="1"/>
          </p:nvPr>
        </p:nvSpPr>
        <p:spPr>
          <a:xfrm>
            <a:off x="609600" y="4825562"/>
            <a:ext cx="9042400" cy="457200"/>
          </a:xfrm>
        </p:spPr>
        <p:txBody>
          <a:bodyPr lIns="0" tIns="0" rIns="0" bIns="0" anchor="t" anchorCtr="0"/>
          <a:lstStyle>
            <a:lvl1pPr marL="0" indent="0">
              <a:spcBef>
                <a:spcPts val="0"/>
              </a:spcBef>
              <a:buNone/>
              <a:defRPr sz="3200" b="1">
                <a:solidFill>
                  <a:schemeClr val="bg1"/>
                </a:solidFill>
                <a:latin typeface="+mn-lt"/>
              </a:defRPr>
            </a:lvl1pPr>
            <a:lvl2pPr marL="230188" indent="0">
              <a:buNone/>
              <a:defRPr/>
            </a:lvl2pPr>
            <a:lvl3pPr marL="461963" indent="0">
              <a:buNone/>
              <a:defRPr/>
            </a:lvl3pPr>
            <a:lvl4pPr marL="684212" indent="0">
              <a:buNone/>
              <a:defRPr/>
            </a:lvl4pPr>
            <a:lvl5pPr marL="914400" indent="0">
              <a:buNone/>
              <a:defRPr/>
            </a:lvl5pPr>
          </a:lstStyle>
          <a:p>
            <a:pPr lvl="0"/>
            <a:r>
              <a:rPr lang="en-US" dirty="0"/>
              <a:t>Presenter name</a:t>
            </a:r>
          </a:p>
        </p:txBody>
      </p:sp>
      <p:sp>
        <p:nvSpPr>
          <p:cNvPr id="8" name="Text Placeholder 5"/>
          <p:cNvSpPr>
            <a:spLocks noGrp="1"/>
          </p:cNvSpPr>
          <p:nvPr>
            <p:ph type="body" sz="quarter" idx="12" hasCustomPrompt="1"/>
          </p:nvPr>
        </p:nvSpPr>
        <p:spPr>
          <a:xfrm>
            <a:off x="609599" y="5615970"/>
            <a:ext cx="9120996" cy="596140"/>
          </a:xfrm>
        </p:spPr>
        <p:txBody>
          <a:bodyPr lIns="0" tIns="0" rIns="0" bIns="0" anchor="t" anchorCtr="0"/>
          <a:lstStyle>
            <a:lvl1pPr marL="0" indent="0">
              <a:lnSpc>
                <a:spcPts val="2500"/>
              </a:lnSpc>
              <a:spcBef>
                <a:spcPts val="600"/>
              </a:spcBef>
              <a:buNone/>
              <a:defRPr sz="2400">
                <a:solidFill>
                  <a:schemeClr val="bg1"/>
                </a:solidFill>
                <a:latin typeface="+mn-lt"/>
              </a:defRPr>
            </a:lvl1pPr>
            <a:lvl2pPr marL="230188" indent="0">
              <a:buNone/>
              <a:defRPr/>
            </a:lvl2pPr>
            <a:lvl3pPr marL="461963" indent="0">
              <a:buNone/>
              <a:defRPr/>
            </a:lvl3pPr>
            <a:lvl4pPr marL="684212" indent="0">
              <a:buNone/>
              <a:defRPr/>
            </a:lvl4pPr>
            <a:lvl5pPr marL="914400" indent="0">
              <a:buNone/>
              <a:defRPr/>
            </a:lvl5pPr>
          </a:lstStyle>
          <a:p>
            <a:pPr lvl="0"/>
            <a:r>
              <a:rPr lang="en-US" dirty="0"/>
              <a:t>Date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5981" y="2527956"/>
            <a:ext cx="1575238" cy="1575238"/>
          </a:xfrm>
          <a:prstGeom prst="rect">
            <a:avLst/>
          </a:prstGeom>
        </p:spPr>
      </p:pic>
      <p:cxnSp>
        <p:nvCxnSpPr>
          <p:cNvPr id="17" name="Straight Connector 16"/>
          <p:cNvCxnSpPr/>
          <p:nvPr userDrawn="1"/>
        </p:nvCxnSpPr>
        <p:spPr>
          <a:xfrm>
            <a:off x="609601" y="5441063"/>
            <a:ext cx="429020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986059"/>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over Standar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2438400"/>
            <a:ext cx="12192001" cy="1752600"/>
          </a:xfrm>
          <a:prstGeom prst="rect">
            <a:avLst/>
          </a:prstGeom>
          <a:solidFill>
            <a:srgbClr val="F3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9855200" y="2438400"/>
            <a:ext cx="23368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itle 1"/>
          <p:cNvSpPr>
            <a:spLocks noGrp="1"/>
          </p:cNvSpPr>
          <p:nvPr userDrawn="1">
            <p:ph type="title" hasCustomPrompt="1"/>
          </p:nvPr>
        </p:nvSpPr>
        <p:spPr>
          <a:xfrm>
            <a:off x="609600" y="2438400"/>
            <a:ext cx="9001152" cy="1752600"/>
          </a:xfrm>
          <a:prstGeom prst="rect">
            <a:avLst/>
          </a:prstGeom>
          <a:effectLst/>
        </p:spPr>
        <p:txBody>
          <a:bodyPr wrap="square" lIns="0" tIns="91440" rIns="0" bIns="0" anchor="ctr" anchorCtr="0">
            <a:noAutofit/>
          </a:bodyPr>
          <a:lstStyle>
            <a:lvl1pPr algn="l">
              <a:lnSpc>
                <a:spcPts val="5500"/>
              </a:lnSpc>
              <a:defRPr sz="6000" b="0" baseline="0">
                <a:solidFill>
                  <a:schemeClr val="tx1"/>
                </a:solidFill>
                <a:latin typeface="Bebas Neue" panose="020B0606020202050201" pitchFamily="34" charset="0"/>
              </a:defRPr>
            </a:lvl1pPr>
          </a:lstStyle>
          <a:p>
            <a:r>
              <a:rPr lang="en-US" dirty="0"/>
              <a:t>Title</a:t>
            </a:r>
          </a:p>
        </p:txBody>
      </p:sp>
      <p:sp>
        <p:nvSpPr>
          <p:cNvPr id="7" name="Text Placeholder 2"/>
          <p:cNvSpPr>
            <a:spLocks noGrp="1"/>
          </p:cNvSpPr>
          <p:nvPr userDrawn="1">
            <p:ph type="body" sz="quarter" idx="11" hasCustomPrompt="1"/>
          </p:nvPr>
        </p:nvSpPr>
        <p:spPr>
          <a:xfrm>
            <a:off x="609600" y="4825562"/>
            <a:ext cx="9042400" cy="457200"/>
          </a:xfrm>
        </p:spPr>
        <p:txBody>
          <a:bodyPr lIns="0" tIns="0" rIns="0" bIns="0" anchor="t" anchorCtr="0"/>
          <a:lstStyle>
            <a:lvl1pPr marL="0" indent="0">
              <a:spcBef>
                <a:spcPts val="0"/>
              </a:spcBef>
              <a:buNone/>
              <a:defRPr sz="3200" b="1">
                <a:solidFill>
                  <a:schemeClr val="bg1"/>
                </a:solidFill>
              </a:defRPr>
            </a:lvl1pPr>
            <a:lvl2pPr marL="230188" indent="0">
              <a:buNone/>
              <a:defRPr/>
            </a:lvl2pPr>
            <a:lvl3pPr marL="461963" indent="0">
              <a:buNone/>
              <a:defRPr/>
            </a:lvl3pPr>
            <a:lvl4pPr marL="684212" indent="0">
              <a:buNone/>
              <a:defRPr/>
            </a:lvl4pPr>
            <a:lvl5pPr marL="914400" indent="0">
              <a:buNone/>
              <a:defRPr/>
            </a:lvl5pPr>
          </a:lstStyle>
          <a:p>
            <a:pPr lvl="0"/>
            <a:r>
              <a:rPr lang="en-US" dirty="0"/>
              <a:t>Presenter name</a:t>
            </a:r>
          </a:p>
        </p:txBody>
      </p:sp>
      <p:sp>
        <p:nvSpPr>
          <p:cNvPr id="8" name="Text Placeholder 5"/>
          <p:cNvSpPr>
            <a:spLocks noGrp="1"/>
          </p:cNvSpPr>
          <p:nvPr>
            <p:ph type="body" sz="quarter" idx="12" hasCustomPrompt="1"/>
          </p:nvPr>
        </p:nvSpPr>
        <p:spPr>
          <a:xfrm>
            <a:off x="609599" y="5615970"/>
            <a:ext cx="9120996" cy="596140"/>
          </a:xfrm>
        </p:spPr>
        <p:txBody>
          <a:bodyPr lIns="0" tIns="0" rIns="0" bIns="0" anchor="t" anchorCtr="0"/>
          <a:lstStyle>
            <a:lvl1pPr marL="0" indent="0">
              <a:lnSpc>
                <a:spcPts val="2500"/>
              </a:lnSpc>
              <a:spcBef>
                <a:spcPts val="600"/>
              </a:spcBef>
              <a:buNone/>
              <a:defRPr sz="2400">
                <a:solidFill>
                  <a:schemeClr val="bg1"/>
                </a:solidFill>
              </a:defRPr>
            </a:lvl1pPr>
            <a:lvl2pPr marL="230188" indent="0">
              <a:buNone/>
              <a:defRPr/>
            </a:lvl2pPr>
            <a:lvl3pPr marL="461963" indent="0">
              <a:buNone/>
              <a:defRPr/>
            </a:lvl3pPr>
            <a:lvl4pPr marL="684212" indent="0">
              <a:buNone/>
              <a:defRPr/>
            </a:lvl4pPr>
            <a:lvl5pPr marL="914400" indent="0">
              <a:buNone/>
              <a:defRPr/>
            </a:lvl5pPr>
          </a:lstStyle>
          <a:p>
            <a:pPr lvl="0"/>
            <a:r>
              <a:rPr lang="en-US" dirty="0"/>
              <a:t>Date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372675" y="2664650"/>
            <a:ext cx="1301850" cy="1301850"/>
          </a:xfrm>
          <a:prstGeom prst="rect">
            <a:avLst/>
          </a:prstGeom>
        </p:spPr>
      </p:pic>
      <p:cxnSp>
        <p:nvCxnSpPr>
          <p:cNvPr id="17" name="Straight Connector 16"/>
          <p:cNvCxnSpPr/>
          <p:nvPr userDrawn="1"/>
        </p:nvCxnSpPr>
        <p:spPr>
          <a:xfrm>
            <a:off x="609601" y="5441063"/>
            <a:ext cx="429020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259053"/>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mn-lt"/>
              </a:defRPr>
            </a:lvl1pPr>
          </a:lstStyle>
          <a:p>
            <a:r>
              <a:rPr lang="en-US" dirty="0"/>
              <a:t>Click to edit Master title style</a:t>
            </a:r>
          </a:p>
        </p:txBody>
      </p:sp>
      <p:sp>
        <p:nvSpPr>
          <p:cNvPr id="3" name="Content Placeholder 2"/>
          <p:cNvSpPr>
            <a:spLocks noGrp="1"/>
          </p:cNvSpPr>
          <p:nvPr>
            <p:ph idx="1"/>
          </p:nvPr>
        </p:nvSpPr>
        <p:spPr>
          <a:xfrm>
            <a:off x="609601" y="1371600"/>
            <a:ext cx="9855200" cy="5105400"/>
          </a:xfrm>
        </p:spPr>
        <p:txBody>
          <a:bodyPr/>
          <a:lstStyle>
            <a:lvl1pPr algn="l" defTabSz="914400" rtl="0" eaLnBrk="1" latinLnBrk="0" hangingPunct="1">
              <a:spcBef>
                <a:spcPct val="20000"/>
              </a:spcBef>
              <a:buClr>
                <a:srgbClr val="F3B82E"/>
              </a:buClr>
              <a:defRPr lang="en-US" sz="2400" kern="1200" dirty="0" smtClean="0">
                <a:solidFill>
                  <a:schemeClr val="tx1"/>
                </a:solidFill>
                <a:latin typeface="+mn-lt"/>
                <a:ea typeface="+mn-ea"/>
                <a:cs typeface="+mn-cs"/>
              </a:defRPr>
            </a:lvl1pPr>
            <a:lvl2pPr algn="l" defTabSz="914400" rtl="0" eaLnBrk="1" latinLnBrk="0" hangingPunct="1">
              <a:spcBef>
                <a:spcPct val="20000"/>
              </a:spcBef>
              <a:buClr>
                <a:srgbClr val="F3B82E"/>
              </a:buClr>
              <a:defRPr lang="en-US" sz="2000" kern="1200" dirty="0" smtClean="0">
                <a:solidFill>
                  <a:schemeClr val="tx1"/>
                </a:solidFill>
                <a:latin typeface="+mn-lt"/>
                <a:ea typeface="+mn-ea"/>
                <a:cs typeface="+mn-cs"/>
              </a:defRPr>
            </a:lvl2pPr>
            <a:lvl3pPr algn="l" defTabSz="914400" rtl="0" eaLnBrk="1" latinLnBrk="0" hangingPunct="1">
              <a:spcBef>
                <a:spcPct val="20000"/>
              </a:spcBef>
              <a:buClr>
                <a:srgbClr val="F3B82E"/>
              </a:buClr>
              <a:defRPr lang="en-US" sz="2000" kern="1200" dirty="0" smtClean="0">
                <a:solidFill>
                  <a:schemeClr val="tx1"/>
                </a:solidFill>
                <a:latin typeface="+mn-lt"/>
                <a:ea typeface="+mn-ea"/>
                <a:cs typeface="+mn-cs"/>
              </a:defRPr>
            </a:lvl3pPr>
            <a:lvl4pPr algn="l" defTabSz="914400" rtl="0" eaLnBrk="1" latinLnBrk="0" hangingPunct="1">
              <a:spcBef>
                <a:spcPct val="20000"/>
              </a:spcBef>
              <a:buClr>
                <a:srgbClr val="F3B82E"/>
              </a:buClr>
              <a:defRPr lang="en-US" sz="2000" kern="1200" dirty="0" smtClean="0">
                <a:solidFill>
                  <a:schemeClr val="tx1"/>
                </a:solidFill>
                <a:latin typeface="+mn-lt"/>
                <a:ea typeface="+mn-ea"/>
                <a:cs typeface="+mn-cs"/>
              </a:defRPr>
            </a:lvl4pPr>
            <a:lvl5pPr algn="l" defTabSz="914400" rtl="0" eaLnBrk="1" latinLnBrk="0" hangingPunct="1">
              <a:spcBef>
                <a:spcPct val="20000"/>
              </a:spcBef>
              <a:buClr>
                <a:schemeClr val="accent1"/>
              </a:buClr>
              <a:defRPr lang="en-US" sz="2000" kern="1200" dirty="0">
                <a:solidFill>
                  <a:schemeClr val="tx1"/>
                </a:solidFill>
                <a:latin typeface="Arial Narrow" panose="020B060602020203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8D57DBB9-07C6-49AB-BFD5-E737C7E241F6}" type="slidenum">
              <a:rPr lang="en-US" smtClean="0"/>
              <a:pPr/>
              <a:t>‹#›</a:t>
            </a:fld>
            <a:endParaRPr lang="en-US"/>
          </a:p>
        </p:txBody>
      </p:sp>
    </p:spTree>
    <p:extLst>
      <p:ext uri="{BB962C8B-B14F-4D97-AF65-F5344CB8AC3E}">
        <p14:creationId xmlns:p14="http://schemas.microsoft.com/office/powerpoint/2010/main" val="26244367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9855200" cy="1033463"/>
          </a:xfrm>
        </p:spPr>
        <p:txBody>
          <a:bodyPr/>
          <a:lstStyle>
            <a:lvl1pPr>
              <a:defRPr sz="4000">
                <a:latin typeface="+mn-lt"/>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8D57DBB9-07C6-49AB-BFD5-E737C7E241F6}" type="slidenum">
              <a:rPr lang="en-US" smtClean="0"/>
              <a:pPr/>
              <a:t>‹#›</a:t>
            </a:fld>
            <a:endParaRPr lang="en-US"/>
          </a:p>
        </p:txBody>
      </p:sp>
      <p:sp>
        <p:nvSpPr>
          <p:cNvPr id="7" name="Content Placeholder 2"/>
          <p:cNvSpPr>
            <a:spLocks noGrp="1"/>
          </p:cNvSpPr>
          <p:nvPr>
            <p:ph sz="half" idx="1"/>
          </p:nvPr>
        </p:nvSpPr>
        <p:spPr>
          <a:xfrm>
            <a:off x="609601" y="1375612"/>
            <a:ext cx="4753809" cy="4543839"/>
          </a:xfrm>
        </p:spPr>
        <p:txBody>
          <a:bodyPr/>
          <a:lstStyle>
            <a:lvl1pPr marL="301625" indent="-301625">
              <a:buClr>
                <a:srgbClr val="F3B82E"/>
              </a:buClr>
              <a:defRPr sz="2400">
                <a:latin typeface="+mn-lt"/>
              </a:defRPr>
            </a:lvl1pPr>
            <a:lvl2pPr marL="517525" indent="-223838">
              <a:buClr>
                <a:srgbClr val="F3B82E"/>
              </a:buClr>
              <a:defRPr sz="2000">
                <a:latin typeface="+mn-lt"/>
              </a:defRPr>
            </a:lvl2pPr>
            <a:lvl3pPr marL="768350" indent="-250825">
              <a:buClr>
                <a:srgbClr val="F3B82E"/>
              </a:buClr>
              <a:defRPr sz="2000">
                <a:latin typeface="+mn-lt"/>
              </a:defRPr>
            </a:lvl3pPr>
            <a:lvl4pPr marL="1035050" indent="-258763">
              <a:buClr>
                <a:srgbClr val="F3B82E"/>
              </a:buClr>
              <a:defRPr sz="2000">
                <a:latin typeface="+mn-lt"/>
              </a:defRPr>
            </a:lvl4pPr>
            <a:lvl5pPr>
              <a:buClr>
                <a:schemeClr val="accent1"/>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3"/>
          <p:cNvSpPr>
            <a:spLocks noGrp="1"/>
          </p:cNvSpPr>
          <p:nvPr>
            <p:ph sz="half" idx="2"/>
          </p:nvPr>
        </p:nvSpPr>
        <p:spPr>
          <a:xfrm>
            <a:off x="5668212" y="1375612"/>
            <a:ext cx="4753809" cy="4543839"/>
          </a:xfrm>
        </p:spPr>
        <p:txBody>
          <a:bodyPr/>
          <a:lstStyle>
            <a:lvl1pPr marL="230188" indent="-230188">
              <a:buClr>
                <a:srgbClr val="F3B82E"/>
              </a:buClr>
              <a:defRPr lang="en-US" sz="2400" kern="1200" dirty="0" smtClean="0">
                <a:solidFill>
                  <a:schemeClr val="tx1"/>
                </a:solidFill>
                <a:latin typeface="+mn-lt"/>
                <a:ea typeface="+mn-ea"/>
                <a:cs typeface="+mn-cs"/>
              </a:defRPr>
            </a:lvl1pPr>
            <a:lvl2pPr marL="636587" indent="-342900">
              <a:buClr>
                <a:srgbClr val="F3B82E"/>
              </a:buClr>
              <a:defRPr lang="en-US" sz="2000" kern="1200" dirty="0" smtClean="0">
                <a:solidFill>
                  <a:schemeClr val="tx1"/>
                </a:solidFill>
                <a:latin typeface="+mn-lt"/>
                <a:ea typeface="+mn-ea"/>
                <a:cs typeface="+mn-cs"/>
              </a:defRPr>
            </a:lvl2pPr>
            <a:lvl3pPr marL="741363" indent="-223838">
              <a:buClr>
                <a:srgbClr val="F3B82E"/>
              </a:buClr>
              <a:defRPr lang="en-US" sz="2000" kern="1200" dirty="0" smtClean="0">
                <a:solidFill>
                  <a:schemeClr val="tx1"/>
                </a:solidFill>
                <a:latin typeface="+mn-lt"/>
                <a:ea typeface="+mn-ea"/>
                <a:cs typeface="+mn-cs"/>
              </a:defRPr>
            </a:lvl3pPr>
            <a:lvl4pPr marL="1119187" indent="-342900">
              <a:buClr>
                <a:srgbClr val="F3B82E"/>
              </a:buClr>
              <a:defRPr lang="en-US" sz="2000" b="0" kern="1200" dirty="0" smtClean="0">
                <a:solidFill>
                  <a:schemeClr val="tx1"/>
                </a:solidFill>
                <a:latin typeface="+mn-lt"/>
                <a:ea typeface="+mn-ea"/>
                <a:cs typeface="+mn-cs"/>
              </a:defRPr>
            </a:lvl4pPr>
            <a:lvl5pPr>
              <a:buClr>
                <a:schemeClr val="accent1"/>
              </a:buClr>
              <a:defRPr sz="1800">
                <a:solidFill>
                  <a:schemeClr val="tx1"/>
                </a:solidFill>
              </a:defRPr>
            </a:lvl5pPr>
            <a:lvl6pPr>
              <a:defRPr sz="1800"/>
            </a:lvl6pPr>
            <a:lvl7pPr>
              <a:defRPr sz="1800"/>
            </a:lvl7pPr>
            <a:lvl8pPr>
              <a:defRPr sz="1800"/>
            </a:lvl8pPr>
            <a:lvl9pPr>
              <a:defRPr sz="1800"/>
            </a:lvl9pPr>
          </a:lstStyle>
          <a:p>
            <a:pPr marL="301625" lvl="0" indent="-301625" algn="l" defTabSz="914400" rtl="0" eaLnBrk="1" latinLnBrk="0" hangingPunct="1">
              <a:spcBef>
                <a:spcPct val="20000"/>
              </a:spcBef>
              <a:buClr>
                <a:schemeClr val="accent1"/>
              </a:buClr>
              <a:buFont typeface="Arial Narrow" panose="020B0606020202030204" pitchFamily="34" charset="0"/>
              <a:buChar char="►"/>
            </a:pPr>
            <a:r>
              <a:rPr lang="en-US" dirty="0"/>
              <a:t>Click to edit Master text styles</a:t>
            </a:r>
          </a:p>
          <a:p>
            <a:pPr marL="517525" lvl="1" indent="-223838" algn="l" defTabSz="914400" rtl="0" eaLnBrk="1" latinLnBrk="0" hangingPunct="1">
              <a:spcBef>
                <a:spcPct val="20000"/>
              </a:spcBef>
              <a:buClr>
                <a:schemeClr val="accent1"/>
              </a:buClr>
              <a:buFont typeface="Arial" pitchFamily="34" charset="0"/>
              <a:buChar char="–"/>
            </a:pPr>
            <a:r>
              <a:rPr lang="en-US" dirty="0"/>
              <a:t>Second level</a:t>
            </a:r>
          </a:p>
          <a:p>
            <a:pPr marL="768350" lvl="2" indent="-250825" algn="l" defTabSz="914400" rtl="0" eaLnBrk="1" latinLnBrk="0" hangingPunct="1">
              <a:spcBef>
                <a:spcPct val="20000"/>
              </a:spcBef>
              <a:buClr>
                <a:schemeClr val="accent1"/>
              </a:buClr>
              <a:buFont typeface="Arial Narrow" panose="020B0606020202030204" pitchFamily="34" charset="0"/>
              <a:buChar char="►"/>
            </a:pPr>
            <a:r>
              <a:rPr lang="en-US" dirty="0"/>
              <a:t>Third level</a:t>
            </a:r>
          </a:p>
          <a:p>
            <a:pPr marL="1035050" lvl="3" indent="-258763" algn="l" defTabSz="914400" rtl="0" eaLnBrk="1" latinLnBrk="0" hangingPunct="1">
              <a:spcBef>
                <a:spcPct val="20000"/>
              </a:spcBef>
              <a:buClr>
                <a:schemeClr val="accent1"/>
              </a:buClr>
              <a:buFont typeface="Arial" pitchFamily="34" charset="0"/>
              <a:buChar char="–"/>
            </a:pPr>
            <a:r>
              <a:rPr lang="en-US" dirty="0"/>
              <a:t>Fourth level</a:t>
            </a:r>
          </a:p>
        </p:txBody>
      </p:sp>
    </p:spTree>
    <p:extLst>
      <p:ext uri="{BB962C8B-B14F-4D97-AF65-F5344CB8AC3E}">
        <p14:creationId xmlns:p14="http://schemas.microsoft.com/office/powerpoint/2010/main" val="29377302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mj-lt"/>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8D57DBB9-07C6-49AB-BFD5-E737C7E241F6}" type="slidenum">
              <a:rPr lang="en-US" smtClean="0"/>
              <a:pPr/>
              <a:t>‹#›</a:t>
            </a:fld>
            <a:endParaRPr lang="en-US"/>
          </a:p>
        </p:txBody>
      </p:sp>
    </p:spTree>
    <p:extLst>
      <p:ext uri="{BB962C8B-B14F-4D97-AF65-F5344CB8AC3E}">
        <p14:creationId xmlns:p14="http://schemas.microsoft.com/office/powerpoint/2010/main" val="142022021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ternate Cover 1">
    <p:spTree>
      <p:nvGrpSpPr>
        <p:cNvPr id="1" name=""/>
        <p:cNvGrpSpPr/>
        <p:nvPr/>
      </p:nvGrpSpPr>
      <p:grpSpPr>
        <a:xfrm>
          <a:off x="0" y="0"/>
          <a:ext cx="0" cy="0"/>
          <a:chOff x="0" y="0"/>
          <a:chExt cx="0" cy="0"/>
        </a:xfrm>
      </p:grpSpPr>
      <p:sp>
        <p:nvSpPr>
          <p:cNvPr id="19" name="Rectangle 18"/>
          <p:cNvSpPr/>
          <p:nvPr userDrawn="1"/>
        </p:nvSpPr>
        <p:spPr>
          <a:xfrm>
            <a:off x="-1" y="2"/>
            <a:ext cx="10668001" cy="3459191"/>
          </a:xfrm>
          <a:prstGeom prst="rect">
            <a:avLst/>
          </a:prstGeom>
          <a:solidFill>
            <a:srgbClr val="F3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8D57DBB9-07C6-49AB-BFD5-E737C7E241F6}" type="slidenum">
              <a:rPr lang="en-US" smtClean="0"/>
              <a:pPr/>
              <a:t>‹#›</a:t>
            </a:fld>
            <a:endParaRPr lang="en-US" dirty="0"/>
          </a:p>
        </p:txBody>
      </p:sp>
      <p:sp>
        <p:nvSpPr>
          <p:cNvPr id="11" name="Title 1"/>
          <p:cNvSpPr>
            <a:spLocks noGrp="1"/>
          </p:cNvSpPr>
          <p:nvPr>
            <p:ph type="title" hasCustomPrompt="1"/>
          </p:nvPr>
        </p:nvSpPr>
        <p:spPr>
          <a:xfrm>
            <a:off x="609601" y="2846717"/>
            <a:ext cx="9707592" cy="465126"/>
          </a:xfrm>
          <a:prstGeom prst="rect">
            <a:avLst/>
          </a:prstGeom>
          <a:effectLst/>
        </p:spPr>
        <p:txBody>
          <a:bodyPr lIns="0" tIns="0" rIns="0" bIns="0">
            <a:noAutofit/>
          </a:bodyPr>
          <a:lstStyle>
            <a:lvl1pPr marL="0" indent="0" algn="l">
              <a:defRPr lang="en-US" sz="4000" b="1" kern="1200" dirty="0">
                <a:solidFill>
                  <a:schemeClr val="tx1"/>
                </a:solidFill>
                <a:latin typeface="+mn-lt"/>
                <a:ea typeface="+mn-ea"/>
                <a:cs typeface="+mn-cs"/>
              </a:defRPr>
            </a:lvl1pPr>
          </a:lstStyle>
          <a:p>
            <a:pPr marL="0" lvl="0" indent="0" algn="l" defTabSz="914400" rtl="0" eaLnBrk="1" latinLnBrk="0" hangingPunct="1">
              <a:spcBef>
                <a:spcPts val="0"/>
              </a:spcBef>
              <a:buClr>
                <a:schemeClr val="accent1"/>
              </a:buClr>
              <a:buFont typeface="Arial Narrow" panose="020B0606020202030204" pitchFamily="34" charset="0"/>
              <a:buNone/>
            </a:pPr>
            <a:r>
              <a:rPr lang="en-US" dirty="0"/>
              <a:t>Presentation Title</a:t>
            </a:r>
          </a:p>
        </p:txBody>
      </p:sp>
      <p:sp>
        <p:nvSpPr>
          <p:cNvPr id="12" name="Text Placeholder 2"/>
          <p:cNvSpPr>
            <a:spLocks noGrp="1"/>
          </p:cNvSpPr>
          <p:nvPr>
            <p:ph type="body" sz="quarter" idx="11" hasCustomPrompt="1"/>
          </p:nvPr>
        </p:nvSpPr>
        <p:spPr>
          <a:xfrm>
            <a:off x="609601" y="3640522"/>
            <a:ext cx="9707592" cy="1196197"/>
          </a:xfrm>
        </p:spPr>
        <p:txBody>
          <a:bodyPr vert="horz" lIns="0" tIns="0" rIns="0" bIns="0" rtlCol="0" anchor="t" anchorCtr="0">
            <a:noAutofit/>
          </a:bodyPr>
          <a:lstStyle>
            <a:lvl1pPr>
              <a:defRPr lang="en-US" sz="2400" kern="1200" dirty="0" smtClean="0">
                <a:solidFill>
                  <a:schemeClr val="tx1"/>
                </a:solidFill>
                <a:latin typeface="+mn-lt"/>
                <a:ea typeface="+mn-ea"/>
                <a:cs typeface="+mn-cs"/>
              </a:defRPr>
            </a:lvl1pPr>
          </a:lstStyle>
          <a:p>
            <a:pPr marL="0" lvl="0" indent="0" algn="l" defTabSz="914400" rtl="0" eaLnBrk="1" latinLnBrk="0" hangingPunct="1">
              <a:lnSpc>
                <a:spcPts val="2500"/>
              </a:lnSpc>
              <a:spcBef>
                <a:spcPts val="600"/>
              </a:spcBef>
              <a:buClr>
                <a:schemeClr val="accent1"/>
              </a:buClr>
              <a:buFont typeface="Arial Narrow" panose="020B0606020202030204" pitchFamily="34" charset="0"/>
              <a:buNone/>
            </a:pPr>
            <a:r>
              <a:rPr lang="en-US" dirty="0"/>
              <a:t>Business or subtitle</a:t>
            </a:r>
          </a:p>
          <a:p>
            <a:pPr marL="0" lvl="0" indent="0" algn="l" defTabSz="914400" rtl="0" eaLnBrk="1" latinLnBrk="0" hangingPunct="1">
              <a:lnSpc>
                <a:spcPts val="2500"/>
              </a:lnSpc>
              <a:spcBef>
                <a:spcPts val="600"/>
              </a:spcBef>
              <a:buClr>
                <a:schemeClr val="accent1"/>
              </a:buClr>
              <a:buFont typeface="Arial Narrow" panose="020B0606020202030204" pitchFamily="34" charset="0"/>
              <a:buNone/>
            </a:pPr>
            <a:r>
              <a:rPr lang="en-US" dirty="0"/>
              <a:t>Presenter name</a:t>
            </a:r>
          </a:p>
        </p:txBody>
      </p:sp>
      <p:sp>
        <p:nvSpPr>
          <p:cNvPr id="20" name="Rectangle 19"/>
          <p:cNvSpPr/>
          <p:nvPr userDrawn="1"/>
        </p:nvSpPr>
        <p:spPr>
          <a:xfrm>
            <a:off x="10665660" y="0"/>
            <a:ext cx="1526339" cy="345919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1" name="Straight Connector 20"/>
          <p:cNvCxnSpPr/>
          <p:nvPr userDrawn="1"/>
        </p:nvCxnSpPr>
        <p:spPr>
          <a:xfrm>
            <a:off x="304800" y="3459192"/>
            <a:ext cx="0" cy="339880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304800" y="0"/>
            <a:ext cx="0" cy="34591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83830" y="2092273"/>
            <a:ext cx="1258432" cy="1258432"/>
          </a:xfrm>
          <a:prstGeom prst="rect">
            <a:avLst/>
          </a:prstGeom>
        </p:spPr>
      </p:pic>
      <p:cxnSp>
        <p:nvCxnSpPr>
          <p:cNvPr id="25" name="Straight Connector 24"/>
          <p:cNvCxnSpPr/>
          <p:nvPr userDrawn="1"/>
        </p:nvCxnSpPr>
        <p:spPr>
          <a:xfrm flipH="1">
            <a:off x="0" y="66294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0" y="6629400"/>
            <a:ext cx="304800" cy="228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592852899"/>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F70F3-0168-4DC2-83B9-2A64A80BEA47}" type="datetimeFigureOut">
              <a:rPr lang="en-US" smtClean="0"/>
              <a:t>5/11/2023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3DC91D-7BFB-4703-9573-C01D2BA3D4B0}" type="slidenum">
              <a:rPr lang="en-US" smtClean="0"/>
              <a:t>‹#›</a:t>
            </a:fld>
            <a:endParaRPr lang="en-US"/>
          </a:p>
        </p:txBody>
      </p:sp>
    </p:spTree>
    <p:extLst>
      <p:ext uri="{BB962C8B-B14F-4D97-AF65-F5344CB8AC3E}">
        <p14:creationId xmlns:p14="http://schemas.microsoft.com/office/powerpoint/2010/main" val="774608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Bebas Neue" panose="00000500000000000000" pitchFamily="2" charset="0"/>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57DBB9-07C6-49AB-BFD5-E737C7E241F6}" type="slidenum">
              <a:rPr kumimoji="0" lang="en-US" sz="900" b="0" i="0" u="none" strike="noStrike" kern="1200" cap="none" spc="0" normalizeH="0" baseline="0" noProof="0" smtClean="0">
                <a:ln>
                  <a:noFill/>
                </a:ln>
                <a:solidFill>
                  <a:srgbClr val="FFFFFF"/>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69619959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Bebas Neue" panose="00000500000000000000" pitchFamily="2" charset="0"/>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57DBB9-07C6-49AB-BFD5-E737C7E241F6}" type="slidenum">
              <a:rPr kumimoji="0" lang="en-US" sz="900" b="0" i="0" u="none" strike="noStrike" kern="1200" cap="none" spc="0" normalizeH="0" baseline="0" noProof="0" smtClean="0">
                <a:ln>
                  <a:noFill/>
                </a:ln>
                <a:solidFill>
                  <a:srgbClr val="FFFFFF"/>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4786725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DC91D-7BFB-4703-9573-C01D2BA3D4B0}" type="slidenum">
              <a:rPr kumimoji="0" lang="en-US" sz="900" b="0" i="0" u="none" strike="noStrike" kern="1200" cap="none" spc="0" normalizeH="0" baseline="0" noProof="0" smtClean="0">
                <a:ln>
                  <a:noFill/>
                </a:ln>
                <a:solidFill>
                  <a:srgbClr val="FFFFFF"/>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3570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10665661" y="1143000"/>
            <a:ext cx="1526339" cy="5715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userDrawn="1"/>
        </p:nvSpPr>
        <p:spPr>
          <a:xfrm>
            <a:off x="-1" y="2"/>
            <a:ext cx="10668001" cy="1142999"/>
          </a:xfrm>
          <a:prstGeom prst="rect">
            <a:avLst/>
          </a:prstGeom>
          <a:solidFill>
            <a:srgbClr val="F3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0665660" y="1"/>
            <a:ext cx="1526339" cy="1144754"/>
          </a:xfrm>
          <a:prstGeom prst="rect">
            <a:avLst/>
          </a:prstGeom>
          <a:solidFill>
            <a:srgbClr val="23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userDrawn="1"/>
        </p:nvSpPr>
        <p:spPr>
          <a:xfrm>
            <a:off x="10665661" y="6629400"/>
            <a:ext cx="1526339" cy="228600"/>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5" name="Straight Connector 14"/>
          <p:cNvCxnSpPr/>
          <p:nvPr userDrawn="1"/>
        </p:nvCxnSpPr>
        <p:spPr>
          <a:xfrm flipH="1">
            <a:off x="0" y="6629400"/>
            <a:ext cx="12192000" cy="0"/>
          </a:xfrm>
          <a:prstGeom prst="line">
            <a:avLst/>
          </a:prstGeom>
          <a:ln w="12700">
            <a:solidFill>
              <a:srgbClr val="F3B82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04800" y="1143000"/>
            <a:ext cx="0" cy="5715000"/>
          </a:xfrm>
          <a:prstGeom prst="line">
            <a:avLst/>
          </a:prstGeom>
          <a:ln w="12700">
            <a:solidFill>
              <a:srgbClr val="F3B82E"/>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0" y="6629400"/>
            <a:ext cx="304800" cy="228600"/>
          </a:xfrm>
          <a:prstGeom prst="rect">
            <a:avLst/>
          </a:prstGeom>
          <a:solidFill>
            <a:srgbClr val="F3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09600" y="1"/>
            <a:ext cx="9855200" cy="1033463"/>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609600" y="1371600"/>
            <a:ext cx="9855200" cy="5105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0871200" y="6629402"/>
            <a:ext cx="1320800" cy="228599"/>
          </a:xfrm>
          <a:prstGeom prst="rect">
            <a:avLst/>
          </a:prstGeom>
        </p:spPr>
        <p:txBody>
          <a:bodyPr vert="horz" lIns="0" tIns="0" rIns="137160" bIns="0" rtlCol="0" anchor="ctr"/>
          <a:lstStyle>
            <a:lvl1pPr algn="r">
              <a:defRPr sz="900">
                <a:solidFill>
                  <a:schemeClr val="bg1"/>
                </a:solidFill>
                <a:latin typeface="Arial" pitchFamily="34" charset="0"/>
              </a:defRPr>
            </a:lvl1pPr>
          </a:lstStyle>
          <a:p>
            <a:fld id="{8D57DBB9-07C6-49AB-BFD5-E737C7E241F6}" type="slidenum">
              <a:rPr lang="en-US" smtClean="0"/>
              <a:pPr/>
              <a:t>‹#›</a:t>
            </a:fld>
            <a:endParaRPr lang="en-US"/>
          </a:p>
        </p:txBody>
      </p:sp>
      <p:cxnSp>
        <p:nvCxnSpPr>
          <p:cNvPr id="19" name="Straight Connector 18"/>
          <p:cNvCxnSpPr/>
          <p:nvPr userDrawn="1"/>
        </p:nvCxnSpPr>
        <p:spPr>
          <a:xfrm>
            <a:off x="304800" y="0"/>
            <a:ext cx="0" cy="1143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961848" y="94067"/>
            <a:ext cx="971845" cy="971845"/>
          </a:xfrm>
          <a:prstGeom prst="rect">
            <a:avLst/>
          </a:prstGeom>
        </p:spPr>
      </p:pic>
    </p:spTree>
    <p:extLst>
      <p:ext uri="{BB962C8B-B14F-4D97-AF65-F5344CB8AC3E}">
        <p14:creationId xmlns:p14="http://schemas.microsoft.com/office/powerpoint/2010/main" val="1337621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p:transition>
  <p:hf hdr="0" ftr="0"/>
  <p:txStyles>
    <p:titleStyle>
      <a:lvl1pPr algn="l" defTabSz="914400" rtl="0" eaLnBrk="1" latinLnBrk="0" hangingPunct="1">
        <a:lnSpc>
          <a:spcPts val="3300"/>
        </a:lnSpc>
        <a:spcBef>
          <a:spcPct val="0"/>
        </a:spcBef>
        <a:buNone/>
        <a:defRPr sz="3200" b="1" kern="1200">
          <a:solidFill>
            <a:srgbClr val="231F20"/>
          </a:solidFill>
          <a:latin typeface="Proxima Nova Rg" panose="02000506030000020004" pitchFamily="50" charset="0"/>
          <a:ea typeface="+mj-ea"/>
          <a:cs typeface="+mj-cs"/>
        </a:defRPr>
      </a:lvl1pPr>
    </p:titleStyle>
    <p:bodyStyle>
      <a:lvl1pPr marL="230188" indent="-230188" algn="l" defTabSz="914400" rtl="0" eaLnBrk="1" latinLnBrk="0" hangingPunct="1">
        <a:spcBef>
          <a:spcPct val="20000"/>
        </a:spcBef>
        <a:buClr>
          <a:srgbClr val="F3B82E"/>
        </a:buClr>
        <a:buFont typeface="Arial Narrow" panose="020B0606020202030204" pitchFamily="34" charset="0"/>
        <a:buChar char="►"/>
        <a:defRPr sz="2400" kern="1200">
          <a:solidFill>
            <a:srgbClr val="231F20"/>
          </a:solidFill>
          <a:latin typeface="Proxima Nova Rg" panose="02000506030000020004" pitchFamily="50" charset="0"/>
          <a:ea typeface="+mn-ea"/>
          <a:cs typeface="+mn-cs"/>
        </a:defRPr>
      </a:lvl1pPr>
      <a:lvl2pPr marL="517525" indent="-233363" algn="l" defTabSz="914400" rtl="0" eaLnBrk="1" latinLnBrk="0" hangingPunct="1">
        <a:spcBef>
          <a:spcPct val="20000"/>
        </a:spcBef>
        <a:buClr>
          <a:srgbClr val="F3B82E"/>
        </a:buClr>
        <a:buFont typeface="Arial" pitchFamily="34" charset="0"/>
        <a:buChar char="–"/>
        <a:defRPr sz="2000" kern="1200">
          <a:solidFill>
            <a:srgbClr val="231F20"/>
          </a:solidFill>
          <a:latin typeface="Proxima Nova Rg" panose="02000506030000020004" pitchFamily="50" charset="0"/>
          <a:ea typeface="+mn-ea"/>
          <a:cs typeface="+mn-cs"/>
        </a:defRPr>
      </a:lvl2pPr>
      <a:lvl3pPr marL="741363" indent="-223838" algn="l" defTabSz="914400" rtl="0" eaLnBrk="1" latinLnBrk="0" hangingPunct="1">
        <a:spcBef>
          <a:spcPct val="20000"/>
        </a:spcBef>
        <a:buClr>
          <a:srgbClr val="F3B82E"/>
        </a:buClr>
        <a:buFont typeface="Arial Narrow" panose="020B0606020202030204" pitchFamily="34" charset="0"/>
        <a:buChar char="►"/>
        <a:defRPr sz="2000" kern="1200">
          <a:solidFill>
            <a:srgbClr val="231F20"/>
          </a:solidFill>
          <a:latin typeface="Proxima Nova Rg" panose="02000506030000020004" pitchFamily="50" charset="0"/>
          <a:ea typeface="+mn-ea"/>
          <a:cs typeface="+mn-cs"/>
        </a:defRPr>
      </a:lvl3pPr>
      <a:lvl4pPr marL="974725" indent="-223838" algn="l" defTabSz="914400" rtl="0" eaLnBrk="1" latinLnBrk="0" hangingPunct="1">
        <a:spcBef>
          <a:spcPct val="20000"/>
        </a:spcBef>
        <a:buClr>
          <a:srgbClr val="F3B82E"/>
        </a:buClr>
        <a:buFont typeface="Arial" pitchFamily="34" charset="0"/>
        <a:buChar char="–"/>
        <a:defRPr sz="2000" b="0" kern="1200">
          <a:solidFill>
            <a:srgbClr val="231F20"/>
          </a:solidFill>
          <a:latin typeface="Proxima Nova Rg" panose="02000506030000020004" pitchFamily="50" charset="0"/>
          <a:ea typeface="+mn-ea"/>
          <a:cs typeface="+mn-cs"/>
        </a:defRPr>
      </a:lvl4pPr>
      <a:lvl5pPr marL="1144588" indent="-230188" algn="l" defTabSz="914400" rtl="0" eaLnBrk="1" latinLnBrk="0" hangingPunct="1">
        <a:spcBef>
          <a:spcPct val="20000"/>
        </a:spcBef>
        <a:buClr>
          <a:schemeClr val="accent1"/>
        </a:buClr>
        <a:buFont typeface="Wingdings" pitchFamily="2" charset="2"/>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
          <p15:clr>
            <a:srgbClr val="F26B43"/>
          </p15:clr>
        </p15:guide>
        <p15:guide id="2" pos="3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10665661" y="1143000"/>
            <a:ext cx="1526339" cy="5715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1" y="2"/>
            <a:ext cx="10668001" cy="1142999"/>
          </a:xfrm>
          <a:prstGeom prst="rect">
            <a:avLst/>
          </a:prstGeom>
          <a:solidFill>
            <a:srgbClr val="F3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0665660" y="1"/>
            <a:ext cx="1526339" cy="1144754"/>
          </a:xfrm>
          <a:prstGeom prst="rect">
            <a:avLst/>
          </a:prstGeom>
          <a:solidFill>
            <a:srgbClr val="23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10665661" y="6629400"/>
            <a:ext cx="1526339" cy="228600"/>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Connector 14"/>
          <p:cNvCxnSpPr/>
          <p:nvPr userDrawn="1"/>
        </p:nvCxnSpPr>
        <p:spPr>
          <a:xfrm flipH="1">
            <a:off x="0" y="6629400"/>
            <a:ext cx="12192000" cy="0"/>
          </a:xfrm>
          <a:prstGeom prst="line">
            <a:avLst/>
          </a:prstGeom>
          <a:ln w="12700">
            <a:solidFill>
              <a:srgbClr val="F3B82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04800" y="1143000"/>
            <a:ext cx="0" cy="5715000"/>
          </a:xfrm>
          <a:prstGeom prst="line">
            <a:avLst/>
          </a:prstGeom>
          <a:ln w="12700">
            <a:solidFill>
              <a:srgbClr val="F3B82E"/>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0" y="6629400"/>
            <a:ext cx="304800" cy="228600"/>
          </a:xfrm>
          <a:prstGeom prst="rect">
            <a:avLst/>
          </a:prstGeom>
          <a:solidFill>
            <a:srgbClr val="F3B8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1"/>
            <a:ext cx="9855200" cy="1033463"/>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609600" y="1371600"/>
            <a:ext cx="9855200" cy="5105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0871200" y="6629402"/>
            <a:ext cx="1320800" cy="228599"/>
          </a:xfrm>
          <a:prstGeom prst="rect">
            <a:avLst/>
          </a:prstGeom>
        </p:spPr>
        <p:txBody>
          <a:bodyPr vert="horz" lIns="0" tIns="0" rIns="137160" bIns="0" rtlCol="0" anchor="ctr"/>
          <a:lstStyle>
            <a:lvl1pPr algn="r">
              <a:defRPr sz="900">
                <a:solidFill>
                  <a:schemeClr val="bg1"/>
                </a:solidFill>
                <a:latin typeface="Arial" pitchFamily="34" charset="0"/>
              </a:defRPr>
            </a:lvl1pPr>
          </a:lstStyle>
          <a:p>
            <a:fld id="{8D57DBB9-07C6-49AB-BFD5-E737C7E241F6}" type="slidenum">
              <a:rPr lang="en-US" smtClean="0"/>
              <a:pPr/>
              <a:t>‹#›</a:t>
            </a:fld>
            <a:endParaRPr lang="en-US"/>
          </a:p>
        </p:txBody>
      </p:sp>
      <p:cxnSp>
        <p:nvCxnSpPr>
          <p:cNvPr id="19" name="Straight Connector 18"/>
          <p:cNvCxnSpPr/>
          <p:nvPr userDrawn="1"/>
        </p:nvCxnSpPr>
        <p:spPr>
          <a:xfrm>
            <a:off x="304800" y="0"/>
            <a:ext cx="0" cy="1143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61848" y="94067"/>
            <a:ext cx="971845" cy="971845"/>
          </a:xfrm>
          <a:prstGeom prst="rect">
            <a:avLst/>
          </a:prstGeom>
        </p:spPr>
      </p:pic>
    </p:spTree>
    <p:extLst>
      <p:ext uri="{BB962C8B-B14F-4D97-AF65-F5344CB8AC3E}">
        <p14:creationId xmlns:p14="http://schemas.microsoft.com/office/powerpoint/2010/main" val="22883145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transition>
    <p:fade/>
  </p:transition>
  <p:hf hdr="0" ftr="0"/>
  <p:txStyles>
    <p:titleStyle>
      <a:lvl1pPr algn="l" defTabSz="914400" rtl="0" eaLnBrk="1" latinLnBrk="0" hangingPunct="1">
        <a:lnSpc>
          <a:spcPts val="3300"/>
        </a:lnSpc>
        <a:spcBef>
          <a:spcPct val="0"/>
        </a:spcBef>
        <a:buNone/>
        <a:defRPr sz="3200" b="1" kern="1200">
          <a:solidFill>
            <a:srgbClr val="231F20"/>
          </a:solidFill>
          <a:latin typeface="Bebas Neue" panose="00000500000000000000" pitchFamily="2" charset="0"/>
          <a:ea typeface="+mj-ea"/>
          <a:cs typeface="+mj-cs"/>
        </a:defRPr>
      </a:lvl1pPr>
    </p:titleStyle>
    <p:bodyStyle>
      <a:lvl1pPr marL="230188" indent="-230188" algn="l" defTabSz="914400" rtl="0" eaLnBrk="1" latinLnBrk="0" hangingPunct="1">
        <a:spcBef>
          <a:spcPct val="20000"/>
        </a:spcBef>
        <a:buClr>
          <a:srgbClr val="F3B82E"/>
        </a:buClr>
        <a:buFont typeface="Arial Narrow" panose="020B0606020202030204" pitchFamily="34" charset="0"/>
        <a:buChar char="►"/>
        <a:defRPr sz="2400" kern="1200">
          <a:solidFill>
            <a:srgbClr val="231F20"/>
          </a:solidFill>
          <a:latin typeface="Proxima Nova Rg" panose="02000506030000020004" pitchFamily="50" charset="0"/>
          <a:ea typeface="+mn-ea"/>
          <a:cs typeface="+mn-cs"/>
        </a:defRPr>
      </a:lvl1pPr>
      <a:lvl2pPr marL="517525" indent="-233363" algn="l" defTabSz="914400" rtl="0" eaLnBrk="1" latinLnBrk="0" hangingPunct="1">
        <a:spcBef>
          <a:spcPct val="20000"/>
        </a:spcBef>
        <a:buClr>
          <a:srgbClr val="F3B82E"/>
        </a:buClr>
        <a:buFont typeface="Arial" pitchFamily="34" charset="0"/>
        <a:buChar char="–"/>
        <a:defRPr sz="2000" kern="1200">
          <a:solidFill>
            <a:srgbClr val="231F20"/>
          </a:solidFill>
          <a:latin typeface="Proxima Nova Rg" panose="02000506030000020004" pitchFamily="50" charset="0"/>
          <a:ea typeface="+mn-ea"/>
          <a:cs typeface="+mn-cs"/>
        </a:defRPr>
      </a:lvl2pPr>
      <a:lvl3pPr marL="741363" indent="-223838" algn="l" defTabSz="914400" rtl="0" eaLnBrk="1" latinLnBrk="0" hangingPunct="1">
        <a:spcBef>
          <a:spcPct val="20000"/>
        </a:spcBef>
        <a:buClr>
          <a:srgbClr val="F3B82E"/>
        </a:buClr>
        <a:buFont typeface="Arial Narrow" panose="020B0606020202030204" pitchFamily="34" charset="0"/>
        <a:buChar char="►"/>
        <a:defRPr sz="2000" kern="1200">
          <a:solidFill>
            <a:srgbClr val="231F20"/>
          </a:solidFill>
          <a:latin typeface="Proxima Nova Rg" panose="02000506030000020004" pitchFamily="50" charset="0"/>
          <a:ea typeface="+mn-ea"/>
          <a:cs typeface="+mn-cs"/>
        </a:defRPr>
      </a:lvl3pPr>
      <a:lvl4pPr marL="974725" indent="-223838" algn="l" defTabSz="914400" rtl="0" eaLnBrk="1" latinLnBrk="0" hangingPunct="1">
        <a:spcBef>
          <a:spcPct val="20000"/>
        </a:spcBef>
        <a:buClr>
          <a:srgbClr val="F3B82E"/>
        </a:buClr>
        <a:buFont typeface="Arial" pitchFamily="34" charset="0"/>
        <a:buChar char="–"/>
        <a:defRPr sz="2000" b="0" kern="1200">
          <a:solidFill>
            <a:srgbClr val="231F20"/>
          </a:solidFill>
          <a:latin typeface="Proxima Nova Rg" panose="02000506030000020004" pitchFamily="50" charset="0"/>
          <a:ea typeface="+mn-ea"/>
          <a:cs typeface="+mn-cs"/>
        </a:defRPr>
      </a:lvl4pPr>
      <a:lvl5pPr marL="1144588" indent="-230188" algn="l" defTabSz="914400" rtl="0" eaLnBrk="1" latinLnBrk="0" hangingPunct="1">
        <a:spcBef>
          <a:spcPct val="20000"/>
        </a:spcBef>
        <a:buClr>
          <a:schemeClr val="accent1"/>
        </a:buClr>
        <a:buFont typeface="Wingdings" pitchFamily="2" charset="2"/>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
          <p15:clr>
            <a:srgbClr val="F26B43"/>
          </p15:clr>
        </p15:guide>
        <p15:guide id="2" pos="3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18" Type="http://schemas.openxmlformats.org/officeDocument/2006/relationships/image" Target="../media/image73.png"/><Relationship Id="rId26" Type="http://schemas.openxmlformats.org/officeDocument/2006/relationships/image" Target="../media/image81.png"/><Relationship Id="rId3" Type="http://schemas.openxmlformats.org/officeDocument/2006/relationships/image" Target="../media/image58.png"/><Relationship Id="rId21" Type="http://schemas.openxmlformats.org/officeDocument/2006/relationships/image" Target="../media/image76.png"/><Relationship Id="rId34" Type="http://schemas.openxmlformats.org/officeDocument/2006/relationships/image" Target="../media/image89.png"/><Relationship Id="rId7" Type="http://schemas.openxmlformats.org/officeDocument/2006/relationships/image" Target="../media/image62.jpeg"/><Relationship Id="rId12" Type="http://schemas.openxmlformats.org/officeDocument/2006/relationships/image" Target="../media/image67.jpeg"/><Relationship Id="rId17" Type="http://schemas.openxmlformats.org/officeDocument/2006/relationships/image" Target="../media/image72.png"/><Relationship Id="rId25" Type="http://schemas.openxmlformats.org/officeDocument/2006/relationships/image" Target="../media/image80.png"/><Relationship Id="rId33" Type="http://schemas.openxmlformats.org/officeDocument/2006/relationships/image" Target="../media/image88.png"/><Relationship Id="rId2" Type="http://schemas.openxmlformats.org/officeDocument/2006/relationships/notesSlide" Target="../notesSlides/notesSlide3.xml"/><Relationship Id="rId16" Type="http://schemas.openxmlformats.org/officeDocument/2006/relationships/image" Target="../media/image71.jpeg"/><Relationship Id="rId20" Type="http://schemas.openxmlformats.org/officeDocument/2006/relationships/image" Target="../media/image75.png"/><Relationship Id="rId29" Type="http://schemas.openxmlformats.org/officeDocument/2006/relationships/image" Target="../media/image84.png"/><Relationship Id="rId1" Type="http://schemas.openxmlformats.org/officeDocument/2006/relationships/slideLayout" Target="../slideLayouts/slideLayout4.xml"/><Relationship Id="rId6" Type="http://schemas.openxmlformats.org/officeDocument/2006/relationships/image" Target="../media/image61.jpeg"/><Relationship Id="rId11" Type="http://schemas.openxmlformats.org/officeDocument/2006/relationships/image" Target="../media/image66.jpeg"/><Relationship Id="rId24" Type="http://schemas.openxmlformats.org/officeDocument/2006/relationships/image" Target="../media/image79.jpeg"/><Relationship Id="rId32" Type="http://schemas.openxmlformats.org/officeDocument/2006/relationships/image" Target="../media/image87.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png"/><Relationship Id="rId10" Type="http://schemas.openxmlformats.org/officeDocument/2006/relationships/image" Target="../media/image65.png"/><Relationship Id="rId19" Type="http://schemas.openxmlformats.org/officeDocument/2006/relationships/image" Target="../media/image74.png"/><Relationship Id="rId31" Type="http://schemas.openxmlformats.org/officeDocument/2006/relationships/image" Target="../media/image86.png"/><Relationship Id="rId4" Type="http://schemas.openxmlformats.org/officeDocument/2006/relationships/image" Target="../media/image59.svg"/><Relationship Id="rId9" Type="http://schemas.openxmlformats.org/officeDocument/2006/relationships/image" Target="../media/image64.jpeg"/><Relationship Id="rId14" Type="http://schemas.openxmlformats.org/officeDocument/2006/relationships/image" Target="../media/image69.png"/><Relationship Id="rId22" Type="http://schemas.openxmlformats.org/officeDocument/2006/relationships/image" Target="../media/image77.jpeg"/><Relationship Id="rId27" Type="http://schemas.openxmlformats.org/officeDocument/2006/relationships/image" Target="../media/image82.jpeg"/><Relationship Id="rId30" Type="http://schemas.openxmlformats.org/officeDocument/2006/relationships/image" Target="../media/image85.png"/></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wmf"/><Relationship Id="rId18" Type="http://schemas.openxmlformats.org/officeDocument/2006/relationships/image" Target="../media/image105.wmf"/><Relationship Id="rId26" Type="http://schemas.openxmlformats.org/officeDocument/2006/relationships/image" Target="../media/image113.jpeg"/><Relationship Id="rId3" Type="http://schemas.openxmlformats.org/officeDocument/2006/relationships/image" Target="../media/image90.wmf"/><Relationship Id="rId21" Type="http://schemas.openxmlformats.org/officeDocument/2006/relationships/image" Target="../media/image108.png"/><Relationship Id="rId7" Type="http://schemas.openxmlformats.org/officeDocument/2006/relationships/image" Target="../media/image94.wmf"/><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jpeg"/><Relationship Id="rId2" Type="http://schemas.openxmlformats.org/officeDocument/2006/relationships/image" Target="../media/image60.png"/><Relationship Id="rId16" Type="http://schemas.openxmlformats.org/officeDocument/2006/relationships/image" Target="../media/image103.png"/><Relationship Id="rId20" Type="http://schemas.openxmlformats.org/officeDocument/2006/relationships/image" Target="../media/image107.wmf"/><Relationship Id="rId1" Type="http://schemas.openxmlformats.org/officeDocument/2006/relationships/slideLayout" Target="../slideLayouts/slideLayout4.xml"/><Relationship Id="rId6" Type="http://schemas.openxmlformats.org/officeDocument/2006/relationships/image" Target="../media/image93.png"/><Relationship Id="rId11" Type="http://schemas.openxmlformats.org/officeDocument/2006/relationships/image" Target="../media/image98.jpg"/><Relationship Id="rId24" Type="http://schemas.openxmlformats.org/officeDocument/2006/relationships/image" Target="../media/image111.jpeg"/><Relationship Id="rId5" Type="http://schemas.openxmlformats.org/officeDocument/2006/relationships/image" Target="../media/image92.wmf"/><Relationship Id="rId15" Type="http://schemas.openxmlformats.org/officeDocument/2006/relationships/image" Target="../media/image102.wmf"/><Relationship Id="rId23" Type="http://schemas.openxmlformats.org/officeDocument/2006/relationships/image" Target="../media/image110.png"/><Relationship Id="rId28" Type="http://schemas.openxmlformats.org/officeDocument/2006/relationships/image" Target="../media/image115.png"/><Relationship Id="rId10" Type="http://schemas.openxmlformats.org/officeDocument/2006/relationships/image" Target="../media/image97.png"/><Relationship Id="rId19" Type="http://schemas.openxmlformats.org/officeDocument/2006/relationships/image" Target="../media/image106.pn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wmf"/></Relationships>
</file>

<file path=ppt/slides/_rels/slide18.xml.rels><?xml version="1.0" encoding="UTF-8" standalone="yes"?>
<Relationships xmlns="http://schemas.openxmlformats.org/package/2006/relationships"><Relationship Id="rId8" Type="http://schemas.openxmlformats.org/officeDocument/2006/relationships/image" Target="../media/image121.emf"/><Relationship Id="rId13" Type="http://schemas.openxmlformats.org/officeDocument/2006/relationships/image" Target="../media/image126.jpeg"/><Relationship Id="rId3" Type="http://schemas.microsoft.com/office/2007/relationships/hdphoto" Target="../media/hdphoto1.wdp"/><Relationship Id="rId7" Type="http://schemas.openxmlformats.org/officeDocument/2006/relationships/image" Target="../media/image120.png"/><Relationship Id="rId12" Type="http://schemas.openxmlformats.org/officeDocument/2006/relationships/image" Target="../media/image125.jpeg"/><Relationship Id="rId2" Type="http://schemas.openxmlformats.org/officeDocument/2006/relationships/image" Target="../media/image116.png"/><Relationship Id="rId16" Type="http://schemas.openxmlformats.org/officeDocument/2006/relationships/image" Target="../media/image128.png"/><Relationship Id="rId1" Type="http://schemas.openxmlformats.org/officeDocument/2006/relationships/slideLayout" Target="../slideLayouts/slideLayout4.xml"/><Relationship Id="rId6" Type="http://schemas.openxmlformats.org/officeDocument/2006/relationships/image" Target="../media/image119.png"/><Relationship Id="rId11" Type="http://schemas.openxmlformats.org/officeDocument/2006/relationships/image" Target="../media/image124.gif"/><Relationship Id="rId5" Type="http://schemas.openxmlformats.org/officeDocument/2006/relationships/image" Target="../media/image118.png"/><Relationship Id="rId15" Type="http://schemas.openxmlformats.org/officeDocument/2006/relationships/image" Target="../media/image86.png"/><Relationship Id="rId10" Type="http://schemas.openxmlformats.org/officeDocument/2006/relationships/image" Target="../media/image123.gif"/><Relationship Id="rId4" Type="http://schemas.openxmlformats.org/officeDocument/2006/relationships/image" Target="../media/image117.png"/><Relationship Id="rId9" Type="http://schemas.openxmlformats.org/officeDocument/2006/relationships/image" Target="../media/image122.jpeg"/><Relationship Id="rId14" Type="http://schemas.openxmlformats.org/officeDocument/2006/relationships/image" Target="../media/image127.jpeg"/></Relationships>
</file>

<file path=ppt/slides/_rels/slide19.xml.rels><?xml version="1.0" encoding="UTF-8" standalone="yes"?>
<Relationships xmlns="http://schemas.openxmlformats.org/package/2006/relationships"><Relationship Id="rId13" Type="http://schemas.microsoft.com/office/2007/relationships/hdphoto" Target="../media/hdphoto2.wdp"/><Relationship Id="rId18" Type="http://schemas.openxmlformats.org/officeDocument/2006/relationships/image" Target="../media/image137.png"/><Relationship Id="rId26" Type="http://schemas.openxmlformats.org/officeDocument/2006/relationships/hyperlink" Target="//upload.wikimedia.org/wikipedia/commons/d/d0/32nd_infantry_division_shoulder_patch.svg" TargetMode="External"/><Relationship Id="rId39" Type="http://schemas.openxmlformats.org/officeDocument/2006/relationships/hyperlink" Target="//upload.wikimedia.org/wikipedia/commons/c/c5/50InfantryBCTSSI.svg" TargetMode="External"/><Relationship Id="rId21" Type="http://schemas.openxmlformats.org/officeDocument/2006/relationships/hyperlink" Target="//upload.wikimedia.org/wikipedia/commons/9/97/USArmy_39th_Inf_Brig_Patch.svg" TargetMode="External"/><Relationship Id="rId34" Type="http://schemas.openxmlformats.org/officeDocument/2006/relationships/image" Target="../media/image148.png"/><Relationship Id="rId42" Type="http://schemas.openxmlformats.org/officeDocument/2006/relationships/hyperlink" Target="http://en.wikipedia.org/wiki/File:30th_Infantry_Division_SSI.svg" TargetMode="External"/><Relationship Id="rId47" Type="http://schemas.openxmlformats.org/officeDocument/2006/relationships/hyperlink" Target="//upload.wikimedia.org/wikipedia/commons/1/10/48th_Infantry_Brigade_Combat_Team.svg" TargetMode="External"/><Relationship Id="rId50" Type="http://schemas.openxmlformats.org/officeDocument/2006/relationships/image" Target="../media/image157.png"/><Relationship Id="rId55" Type="http://schemas.openxmlformats.org/officeDocument/2006/relationships/image" Target="../media/image162.png"/><Relationship Id="rId63" Type="http://schemas.openxmlformats.org/officeDocument/2006/relationships/image" Target="../media/image170.png"/><Relationship Id="rId7" Type="http://schemas.openxmlformats.org/officeDocument/2006/relationships/hyperlink" Target="//upload.wikimedia.org/wikipedia/commons/2/2e/29th_Infantry_Brigade_SSI.svg" TargetMode="External"/><Relationship Id="rId2" Type="http://schemas.openxmlformats.org/officeDocument/2006/relationships/image" Target="../media/image60.png"/><Relationship Id="rId16" Type="http://schemas.openxmlformats.org/officeDocument/2006/relationships/image" Target="../media/image136.png"/><Relationship Id="rId20" Type="http://schemas.openxmlformats.org/officeDocument/2006/relationships/image" Target="../media/image139.png"/><Relationship Id="rId29" Type="http://schemas.openxmlformats.org/officeDocument/2006/relationships/image" Target="../media/image144.png"/><Relationship Id="rId41" Type="http://schemas.openxmlformats.org/officeDocument/2006/relationships/image" Target="../media/image152.png"/><Relationship Id="rId54" Type="http://schemas.openxmlformats.org/officeDocument/2006/relationships/image" Target="../media/image161.png"/><Relationship Id="rId62" Type="http://schemas.openxmlformats.org/officeDocument/2006/relationships/image" Target="../media/image169.png"/><Relationship Id="rId1" Type="http://schemas.openxmlformats.org/officeDocument/2006/relationships/slideLayout" Target="../slideLayouts/slideLayout4.xml"/><Relationship Id="rId6" Type="http://schemas.openxmlformats.org/officeDocument/2006/relationships/image" Target="../media/image130.emf"/><Relationship Id="rId11" Type="http://schemas.openxmlformats.org/officeDocument/2006/relationships/image" Target="../media/image133.png"/><Relationship Id="rId24" Type="http://schemas.openxmlformats.org/officeDocument/2006/relationships/hyperlink" Target="//upload.wikimedia.org/wikipedia/en/2/21/33rd_Infantry_Division_SSI.svg" TargetMode="External"/><Relationship Id="rId32" Type="http://schemas.openxmlformats.org/officeDocument/2006/relationships/image" Target="../media/image146.png"/><Relationship Id="rId37" Type="http://schemas.openxmlformats.org/officeDocument/2006/relationships/hyperlink" Target="//upload.wikimedia.org/wikipedia/en/1/19/27th_Infantry_Division_SSI.svg" TargetMode="External"/><Relationship Id="rId40" Type="http://schemas.openxmlformats.org/officeDocument/2006/relationships/image" Target="../media/image151.png"/><Relationship Id="rId45" Type="http://schemas.openxmlformats.org/officeDocument/2006/relationships/hyperlink" Target="http://en.wikipedia.org/wiki/File:53rd_Infantry_Brigade_SSI.svg" TargetMode="External"/><Relationship Id="rId53" Type="http://schemas.openxmlformats.org/officeDocument/2006/relationships/image" Target="../media/image160.png"/><Relationship Id="rId58" Type="http://schemas.openxmlformats.org/officeDocument/2006/relationships/image" Target="../media/image165.png"/><Relationship Id="rId5" Type="http://schemas.openxmlformats.org/officeDocument/2006/relationships/image" Target="../media/image121.emf"/><Relationship Id="rId15" Type="http://schemas.microsoft.com/office/2007/relationships/hdphoto" Target="../media/hdphoto3.wdp"/><Relationship Id="rId23" Type="http://schemas.openxmlformats.org/officeDocument/2006/relationships/image" Target="../media/image141.png"/><Relationship Id="rId28" Type="http://schemas.openxmlformats.org/officeDocument/2006/relationships/hyperlink" Target="http://en.wikipedia.org/wiki/File:37th_Infantry_Division_SSI.svg" TargetMode="External"/><Relationship Id="rId36" Type="http://schemas.openxmlformats.org/officeDocument/2006/relationships/image" Target="../media/image149.jpeg"/><Relationship Id="rId49" Type="http://schemas.openxmlformats.org/officeDocument/2006/relationships/hyperlink" Target="//upload.wikimedia.org/wikipedia/en/6/68/79ibct_ssi.svg" TargetMode="External"/><Relationship Id="rId57" Type="http://schemas.openxmlformats.org/officeDocument/2006/relationships/image" Target="../media/image164.png"/><Relationship Id="rId61" Type="http://schemas.openxmlformats.org/officeDocument/2006/relationships/image" Target="../media/image168.png"/><Relationship Id="rId10" Type="http://schemas.openxmlformats.org/officeDocument/2006/relationships/hyperlink" Target="//upload.wikimedia.org/wikipedia/en/6/62/41st_Infantry_Division_SSI.svg" TargetMode="External"/><Relationship Id="rId19" Type="http://schemas.openxmlformats.org/officeDocument/2006/relationships/image" Target="../media/image138.png"/><Relationship Id="rId31" Type="http://schemas.openxmlformats.org/officeDocument/2006/relationships/hyperlink" Target="http://en.wikipedia.org/wiki/File:US278ACRSSI.PNG" TargetMode="External"/><Relationship Id="rId44" Type="http://schemas.openxmlformats.org/officeDocument/2006/relationships/image" Target="../media/image154.png"/><Relationship Id="rId52" Type="http://schemas.openxmlformats.org/officeDocument/2006/relationships/image" Target="../media/image159.png"/><Relationship Id="rId60" Type="http://schemas.openxmlformats.org/officeDocument/2006/relationships/image" Target="../media/image167.png"/><Relationship Id="rId4" Type="http://schemas.openxmlformats.org/officeDocument/2006/relationships/image" Target="../media/image117.png"/><Relationship Id="rId9" Type="http://schemas.openxmlformats.org/officeDocument/2006/relationships/image" Target="../media/image132.png"/><Relationship Id="rId14" Type="http://schemas.openxmlformats.org/officeDocument/2006/relationships/image" Target="../media/image135.png"/><Relationship Id="rId22" Type="http://schemas.openxmlformats.org/officeDocument/2006/relationships/image" Target="../media/image140.png"/><Relationship Id="rId27" Type="http://schemas.openxmlformats.org/officeDocument/2006/relationships/image" Target="../media/image143.png"/><Relationship Id="rId30" Type="http://schemas.openxmlformats.org/officeDocument/2006/relationships/image" Target="../media/image145.png"/><Relationship Id="rId35" Type="http://schemas.openxmlformats.org/officeDocument/2006/relationships/hyperlink" Target="//upload.wikimedia.org/wikipedia/commons/c/c7/86th_BCT_(MTN).jpg" TargetMode="External"/><Relationship Id="rId43" Type="http://schemas.openxmlformats.org/officeDocument/2006/relationships/image" Target="../media/image153.png"/><Relationship Id="rId48" Type="http://schemas.openxmlformats.org/officeDocument/2006/relationships/image" Target="../media/image156.png"/><Relationship Id="rId56" Type="http://schemas.openxmlformats.org/officeDocument/2006/relationships/image" Target="../media/image163.png"/><Relationship Id="rId8" Type="http://schemas.openxmlformats.org/officeDocument/2006/relationships/image" Target="../media/image131.png"/><Relationship Id="rId51" Type="http://schemas.openxmlformats.org/officeDocument/2006/relationships/image" Target="../media/image158.png"/><Relationship Id="rId3"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hyperlink" Target="//upload.wikimedia.org/wikipedia/commons/6/66/116CavBdeSSI.svg" TargetMode="External"/><Relationship Id="rId25" Type="http://schemas.openxmlformats.org/officeDocument/2006/relationships/image" Target="../media/image142.png"/><Relationship Id="rId33" Type="http://schemas.openxmlformats.org/officeDocument/2006/relationships/image" Target="../media/image147.png"/><Relationship Id="rId38" Type="http://schemas.openxmlformats.org/officeDocument/2006/relationships/image" Target="../media/image150.png"/><Relationship Id="rId46" Type="http://schemas.openxmlformats.org/officeDocument/2006/relationships/image" Target="../media/image155.png"/><Relationship Id="rId59" Type="http://schemas.openxmlformats.org/officeDocument/2006/relationships/image" Target="../media/image1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76.gif"/><Relationship Id="rId3" Type="http://schemas.openxmlformats.org/officeDocument/2006/relationships/image" Target="../media/image171.jpeg"/><Relationship Id="rId7" Type="http://schemas.openxmlformats.org/officeDocument/2006/relationships/image" Target="../media/image175.jpeg"/><Relationship Id="rId12" Type="http://schemas.openxmlformats.org/officeDocument/2006/relationships/image" Target="../media/image180.pn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jpeg"/><Relationship Id="rId4" Type="http://schemas.openxmlformats.org/officeDocument/2006/relationships/image" Target="../media/image172.jpeg"/><Relationship Id="rId9" Type="http://schemas.openxmlformats.org/officeDocument/2006/relationships/image" Target="../media/image177.gif"/></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86.jpg"/><Relationship Id="rId3" Type="http://schemas.microsoft.com/office/2007/relationships/hdphoto" Target="../media/hdphoto4.wdp"/><Relationship Id="rId7" Type="http://schemas.openxmlformats.org/officeDocument/2006/relationships/image" Target="../media/image185.jpg"/><Relationship Id="rId12" Type="http://schemas.openxmlformats.org/officeDocument/2006/relationships/image" Target="../media/image190.png"/><Relationship Id="rId2" Type="http://schemas.openxmlformats.org/officeDocument/2006/relationships/image" Target="../media/image181.png"/><Relationship Id="rId1" Type="http://schemas.openxmlformats.org/officeDocument/2006/relationships/slideLayout" Target="../slideLayouts/slideLayout6.xml"/><Relationship Id="rId6" Type="http://schemas.openxmlformats.org/officeDocument/2006/relationships/image" Target="../media/image184.jpg"/><Relationship Id="rId11" Type="http://schemas.openxmlformats.org/officeDocument/2006/relationships/image" Target="../media/image189.jpg"/><Relationship Id="rId5" Type="http://schemas.openxmlformats.org/officeDocument/2006/relationships/image" Target="../media/image183.jpg"/><Relationship Id="rId10" Type="http://schemas.openxmlformats.org/officeDocument/2006/relationships/image" Target="../media/image188.jpg"/><Relationship Id="rId4" Type="http://schemas.openxmlformats.org/officeDocument/2006/relationships/image" Target="../media/image182.jpg"/><Relationship Id="rId9" Type="http://schemas.openxmlformats.org/officeDocument/2006/relationships/image" Target="../media/image187.jp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2505288"/>
            <a:ext cx="9001152" cy="1754605"/>
          </a:xfrm>
        </p:spPr>
        <p:txBody>
          <a:bodyPr/>
          <a:lstStyle/>
          <a:p>
            <a:pPr>
              <a:spcBef>
                <a:spcPts val="1800"/>
              </a:spcBef>
            </a:pPr>
            <a:r>
              <a:rPr lang="en-US" sz="6000" dirty="0">
                <a:latin typeface="Bebas Neue" panose="020B0606020202050201" pitchFamily="34" charset="0"/>
                <a:cs typeface="Calibri" panose="020F0502020204030204" pitchFamily="34" charset="0"/>
              </a:rPr>
              <a:t>Introduction to the U.S. Army</a:t>
            </a:r>
            <a:endParaRPr lang="en-US" sz="8000" dirty="0">
              <a:latin typeface="Bebas Neue" panose="020B0606020202050201" pitchFamily="34" charset="0"/>
            </a:endParaRPr>
          </a:p>
        </p:txBody>
      </p:sp>
      <p:sp>
        <p:nvSpPr>
          <p:cNvPr id="4" name="Text Placeholder 3"/>
          <p:cNvSpPr>
            <a:spLocks noGrp="1"/>
          </p:cNvSpPr>
          <p:nvPr>
            <p:ph type="body" sz="quarter" idx="11"/>
          </p:nvPr>
        </p:nvSpPr>
        <p:spPr/>
        <p:txBody>
          <a:bodyPr/>
          <a:lstStyle/>
          <a:p>
            <a:r>
              <a:rPr lang="en-US" dirty="0">
                <a:cs typeface="Calibri" panose="020F0502020204030204" pitchFamily="34" charset="0"/>
              </a:rPr>
              <a:t> </a:t>
            </a:r>
          </a:p>
        </p:txBody>
      </p:sp>
      <p:sp>
        <p:nvSpPr>
          <p:cNvPr id="2" name="Text Placeholder 1">
            <a:extLst>
              <a:ext uri="{FF2B5EF4-FFF2-40B4-BE49-F238E27FC236}">
                <a16:creationId xmlns:a16="http://schemas.microsoft.com/office/drawing/2014/main" id="{75D9CB10-E523-47AD-B48C-F03FD14F9F13}"/>
              </a:ext>
            </a:extLst>
          </p:cNvPr>
          <p:cNvSpPr>
            <a:spLocks noGrp="1"/>
          </p:cNvSpPr>
          <p:nvPr>
            <p:ph type="body" sz="quarter" idx="12"/>
          </p:nvPr>
        </p:nvSpPr>
        <p:spPr/>
        <p:txBody>
          <a:bodyPr/>
          <a:lstStyle/>
          <a:p>
            <a:r>
              <a:rPr lang="en-US" dirty="0"/>
              <a:t>Association of the United States Army</a:t>
            </a:r>
          </a:p>
        </p:txBody>
      </p:sp>
      <p:sp>
        <p:nvSpPr>
          <p:cNvPr id="5" name="TextBox 4">
            <a:extLst>
              <a:ext uri="{FF2B5EF4-FFF2-40B4-BE49-F238E27FC236}">
                <a16:creationId xmlns:a16="http://schemas.microsoft.com/office/drawing/2014/main" id="{C6262539-AA88-4981-A64E-0A67DFC9C30B}"/>
              </a:ext>
            </a:extLst>
          </p:cNvPr>
          <p:cNvSpPr txBox="1"/>
          <p:nvPr/>
        </p:nvSpPr>
        <p:spPr>
          <a:xfrm>
            <a:off x="11261937" y="6636759"/>
            <a:ext cx="930063"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15151"/>
                </a:solidFill>
                <a:effectLst/>
                <a:uLnTx/>
                <a:uFillTx/>
                <a:latin typeface="Proxima Nova Rg" panose="02000506030000020004" pitchFamily="50" charset="0"/>
                <a:ea typeface="+mn-ea"/>
                <a:cs typeface="+mn-cs"/>
              </a:rPr>
              <a:t>November 2022</a:t>
            </a:r>
          </a:p>
        </p:txBody>
      </p:sp>
    </p:spTree>
    <p:extLst>
      <p:ext uri="{BB962C8B-B14F-4D97-AF65-F5344CB8AC3E}">
        <p14:creationId xmlns:p14="http://schemas.microsoft.com/office/powerpoint/2010/main" val="221099343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067FBFB3-2D6D-462E-B089-AF44F432B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8500" y="1619782"/>
            <a:ext cx="2264960" cy="2831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SA Official photo">
            <a:extLst>
              <a:ext uri="{FF2B5EF4-FFF2-40B4-BE49-F238E27FC236}">
                <a16:creationId xmlns:a16="http://schemas.microsoft.com/office/drawing/2014/main" id="{8F2B8F88-7457-4B9C-9C04-6A1B17FB2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552" y="1619781"/>
            <a:ext cx="2244200" cy="2805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D82CF80-375E-4B88-B5AC-9B405F075DD5}"/>
              </a:ext>
            </a:extLst>
          </p:cNvPr>
          <p:cNvPicPr>
            <a:picLocks noChangeAspect="1"/>
          </p:cNvPicPr>
          <p:nvPr/>
        </p:nvPicPr>
        <p:blipFill rotWithShape="1">
          <a:blip r:embed="rId4">
            <a:extLst>
              <a:ext uri="{28A0092B-C50C-407E-A947-70E740481C1C}">
                <a14:useLocalDpi xmlns:a14="http://schemas.microsoft.com/office/drawing/2010/main" val="0"/>
              </a:ext>
            </a:extLst>
          </a:blip>
          <a:srcRect t="4115" b="-115"/>
          <a:stretch/>
        </p:blipFill>
        <p:spPr>
          <a:xfrm>
            <a:off x="1534700" y="1619781"/>
            <a:ext cx="2286000" cy="2743200"/>
          </a:xfrm>
          <a:prstGeom prst="rect">
            <a:avLst/>
          </a:prstGeom>
        </p:spPr>
      </p:pic>
      <p:grpSp>
        <p:nvGrpSpPr>
          <p:cNvPr id="5" name="Group 4">
            <a:extLst>
              <a:ext uri="{FF2B5EF4-FFF2-40B4-BE49-F238E27FC236}">
                <a16:creationId xmlns:a16="http://schemas.microsoft.com/office/drawing/2014/main" id="{1D143CEB-2106-426F-BB5C-34CD5FA60FAC}"/>
              </a:ext>
            </a:extLst>
          </p:cNvPr>
          <p:cNvGrpSpPr/>
          <p:nvPr/>
        </p:nvGrpSpPr>
        <p:grpSpPr>
          <a:xfrm>
            <a:off x="1530676" y="4140882"/>
            <a:ext cx="2286000" cy="2089394"/>
            <a:chOff x="3159970" y="4140882"/>
            <a:chExt cx="2286000" cy="2089394"/>
          </a:xfrm>
        </p:grpSpPr>
        <p:sp>
          <p:nvSpPr>
            <p:cNvPr id="14" name="TextBox 13"/>
            <p:cNvSpPr txBox="1"/>
            <p:nvPr/>
          </p:nvSpPr>
          <p:spPr>
            <a:xfrm>
              <a:off x="3230987" y="4783726"/>
              <a:ext cx="2148626" cy="1446550"/>
            </a:xfrm>
            <a:prstGeom prst="rect">
              <a:avLst/>
            </a:prstGeom>
            <a:noFill/>
          </p:spPr>
          <p:txBody>
            <a:bodyPr wrap="square" lIns="0" tIns="0" rIns="0" bIns="0" numCol="1" spcCol="457200" rtlCol="0">
              <a:spAutoFit/>
            </a:bodyPr>
            <a:lstStyle/>
            <a:p>
              <a:pPr marL="182880" marR="0" lvl="0" indent="-18288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rPr>
                <a:t>Exercises civilian control of the </a:t>
              </a:r>
              <a:r>
                <a:rPr lang="en-US" sz="1400" kern="0" noProof="0" dirty="0">
                  <a:solidFill>
                    <a:sysClr val="windowText" lastClr="000000"/>
                  </a:solidFill>
                </a:rPr>
                <a:t>Army</a:t>
              </a:r>
              <a:endParaRPr kumimoji="0" lang="en-US" sz="1400" b="0" i="0" u="none" strike="noStrike" kern="0" cap="none" spc="0" normalizeH="0" baseline="0" noProof="0" dirty="0">
                <a:ln>
                  <a:noFill/>
                </a:ln>
                <a:solidFill>
                  <a:sysClr val="windowText" lastClr="000000"/>
                </a:solidFill>
                <a:effectLst/>
                <a:uLnTx/>
                <a:uFillTx/>
              </a:endParaRPr>
            </a:p>
            <a:p>
              <a:pPr marL="182880" marR="0" lvl="0" indent="-18288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rPr>
                <a:t>Formulates and</a:t>
              </a:r>
              <a:r>
                <a:rPr kumimoji="0" lang="en-US" sz="1400" b="0" i="0" u="none" strike="noStrike" kern="0" cap="none" spc="0" normalizeH="0" noProof="0" dirty="0">
                  <a:ln>
                    <a:noFill/>
                  </a:ln>
                  <a:solidFill>
                    <a:sysClr val="windowText" lastClr="000000"/>
                  </a:solidFill>
                  <a:effectLst/>
                  <a:uLnTx/>
                  <a:uFillTx/>
                </a:rPr>
                <a:t> implements</a:t>
              </a:r>
              <a:r>
                <a:rPr kumimoji="0" lang="en-US" sz="1400" b="0" i="0" u="none" strike="noStrike" kern="0" cap="none" spc="0" normalizeH="0" baseline="0" noProof="0" dirty="0">
                  <a:ln>
                    <a:noFill/>
                  </a:ln>
                  <a:solidFill>
                    <a:sysClr val="windowText" lastClr="000000"/>
                  </a:solidFill>
                  <a:effectLst/>
                  <a:uLnTx/>
                  <a:uFillTx/>
                </a:rPr>
                <a:t> policy guidance for the Army</a:t>
              </a:r>
            </a:p>
            <a:p>
              <a:pPr marL="182880" marR="0" lvl="0" indent="-18288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400" b="0" i="0" u="none" strike="noStrike" kern="0" cap="none" spc="0" normalizeH="0" baseline="0" noProof="0" dirty="0">
                  <a:ln>
                    <a:noFill/>
                  </a:ln>
                  <a:solidFill>
                    <a:sysClr val="windowText" lastClr="000000"/>
                  </a:solidFill>
                  <a:effectLst/>
                  <a:uLnTx/>
                  <a:uFillTx/>
                </a:rPr>
                <a:t>Resources the Army</a:t>
              </a:r>
              <a:endParaRPr kumimoji="0" lang="en-US" sz="1400" b="0" i="0" u="none" strike="noStrike" kern="0" cap="none" spc="0" normalizeH="0" baseline="0" noProof="0" dirty="0">
                <a:ln>
                  <a:noFill/>
                </a:ln>
                <a:solidFill>
                  <a:schemeClr val="tx1"/>
                </a:solidFill>
                <a:effectLst/>
                <a:uLnTx/>
                <a:uFillTx/>
              </a:endParaRPr>
            </a:p>
          </p:txBody>
        </p:sp>
        <p:sp>
          <p:nvSpPr>
            <p:cNvPr id="15" name="TextBox 14"/>
            <p:cNvSpPr txBox="1"/>
            <p:nvPr/>
          </p:nvSpPr>
          <p:spPr>
            <a:xfrm>
              <a:off x="3159970" y="4140882"/>
              <a:ext cx="2286000" cy="478186"/>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0" numCol="1" spcCol="457200" rtlCol="0" anchor="ctr">
              <a:noAutofit/>
            </a:bodyPr>
            <a:lstStyle/>
            <a:p>
              <a:pPr marL="0" marR="0" lvl="0" indent="0" algn="ctr" defTabSz="914400" eaLnBrk="1" fontAlgn="auto" latinLnBrk="0" hangingPunct="1">
                <a:lnSpc>
                  <a:spcPct val="100000"/>
                </a:lnSpc>
                <a:spcBef>
                  <a:spcPts val="0"/>
                </a:spcBef>
                <a:spcAft>
                  <a:spcPts val="0"/>
                </a:spcAft>
                <a:buClr>
                  <a:srgbClr val="3498DB"/>
                </a:buClr>
                <a:buSzTx/>
                <a:buFont typeface="+mj-lt"/>
                <a:buNone/>
                <a:tabLst/>
                <a:defRPr/>
              </a:pPr>
              <a:r>
                <a:rPr kumimoji="0" lang="en-US" sz="1100" i="0" u="none" strike="noStrike" kern="0" cap="none" spc="0" normalizeH="0" baseline="0" noProof="0" dirty="0">
                  <a:ln>
                    <a:noFill/>
                  </a:ln>
                  <a:solidFill>
                    <a:schemeClr val="tx1"/>
                  </a:solidFill>
                  <a:effectLst/>
                  <a:uLnTx/>
                  <a:uFillTx/>
                </a:rPr>
                <a:t>Secretary of the Army</a:t>
              </a:r>
              <a:br>
                <a:rPr kumimoji="0" lang="en-US" sz="1100" b="1" i="0" u="none" strike="noStrike" kern="0" cap="none" spc="0" normalizeH="0" baseline="0" noProof="0" dirty="0">
                  <a:ln>
                    <a:noFill/>
                  </a:ln>
                  <a:solidFill>
                    <a:schemeClr val="tx1"/>
                  </a:solidFill>
                  <a:effectLst/>
                  <a:uLnTx/>
                  <a:uFillTx/>
                </a:rPr>
              </a:br>
              <a:r>
                <a:rPr lang="en-US" sz="1100" b="1" kern="0" dirty="0">
                  <a:solidFill>
                    <a:schemeClr val="tx1"/>
                  </a:solidFill>
                </a:rPr>
                <a:t>Christine </a:t>
              </a:r>
              <a:r>
                <a:rPr lang="en-US" sz="1100" b="1" kern="0" dirty="0" err="1">
                  <a:solidFill>
                    <a:schemeClr val="tx1"/>
                  </a:solidFill>
                </a:rPr>
                <a:t>Wormuth</a:t>
              </a:r>
              <a:endParaRPr kumimoji="0" lang="en-US" sz="1100" b="1" i="0" u="none" strike="noStrike" kern="0" cap="none" spc="0" normalizeH="0" baseline="0" noProof="0" dirty="0">
                <a:ln>
                  <a:noFill/>
                </a:ln>
                <a:solidFill>
                  <a:schemeClr val="tx1"/>
                </a:solidFill>
                <a:effectLst/>
                <a:uLnTx/>
                <a:uFillTx/>
              </a:endParaRPr>
            </a:p>
          </p:txBody>
        </p:sp>
      </p:grpSp>
      <p:grpSp>
        <p:nvGrpSpPr>
          <p:cNvPr id="7" name="Group 6">
            <a:extLst>
              <a:ext uri="{FF2B5EF4-FFF2-40B4-BE49-F238E27FC236}">
                <a16:creationId xmlns:a16="http://schemas.microsoft.com/office/drawing/2014/main" id="{A27A42EC-3B2D-4E84-AB9B-EF73357D741A}"/>
              </a:ext>
            </a:extLst>
          </p:cNvPr>
          <p:cNvGrpSpPr/>
          <p:nvPr/>
        </p:nvGrpSpPr>
        <p:grpSpPr>
          <a:xfrm>
            <a:off x="7062991" y="4140882"/>
            <a:ext cx="2278125" cy="1366119"/>
            <a:chOff x="8692285" y="4140882"/>
            <a:chExt cx="2278125" cy="1366119"/>
          </a:xfrm>
        </p:grpSpPr>
        <p:sp>
          <p:nvSpPr>
            <p:cNvPr id="18" name="TextBox 17"/>
            <p:cNvSpPr txBox="1"/>
            <p:nvPr/>
          </p:nvSpPr>
          <p:spPr>
            <a:xfrm>
              <a:off x="8720628" y="4783726"/>
              <a:ext cx="2242126" cy="723275"/>
            </a:xfrm>
            <a:prstGeom prst="rect">
              <a:avLst/>
            </a:prstGeom>
            <a:noFill/>
          </p:spPr>
          <p:txBody>
            <a:bodyPr wrap="square" lIns="0" tIns="0" rIns="0" bIns="0" numCol="1" spcCol="457200" rtlCol="0">
              <a:spAutoFit/>
            </a:bodyPr>
            <a:lstStyle/>
            <a:p>
              <a:pPr marL="182880" marR="0" lvl="0" indent="-18288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400" kern="0" dirty="0">
                  <a:solidFill>
                    <a:sysClr val="windowText" lastClr="000000"/>
                  </a:solidFill>
                </a:rPr>
                <a:t>Senior enlisted advisor to the Chief of Staff</a:t>
              </a:r>
            </a:p>
            <a:p>
              <a:pPr marL="182880" marR="0" lvl="0" indent="-18288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400" kern="0" dirty="0">
                  <a:solidFill>
                    <a:sysClr val="windowText" lastClr="000000"/>
                  </a:solidFill>
                </a:rPr>
                <a:t>Advocates for Soldiers</a:t>
              </a:r>
            </a:p>
          </p:txBody>
        </p:sp>
        <p:sp>
          <p:nvSpPr>
            <p:cNvPr id="19" name="TextBox 18"/>
            <p:cNvSpPr txBox="1"/>
            <p:nvPr/>
          </p:nvSpPr>
          <p:spPr>
            <a:xfrm>
              <a:off x="8692285" y="4140882"/>
              <a:ext cx="2278125" cy="478186"/>
            </a:xfrm>
            <a:prstGeom prst="rect">
              <a:avLst/>
            </a:prstGeom>
            <a:ln/>
          </p:spPr>
          <p:style>
            <a:lnRef idx="1">
              <a:schemeClr val="accent1"/>
            </a:lnRef>
            <a:fillRef idx="3">
              <a:schemeClr val="accent1"/>
            </a:fillRef>
            <a:effectRef idx="2">
              <a:schemeClr val="accent1"/>
            </a:effectRef>
            <a:fontRef idx="minor">
              <a:schemeClr val="lt1"/>
            </a:fontRef>
          </p:style>
          <p:txBody>
            <a:bodyPr wrap="square" lIns="0" tIns="0" rIns="0" bIns="0" numCol="1" spcCol="457200" rtlCol="0" anchor="ctr">
              <a:noAutofit/>
            </a:bodyPr>
            <a:lstStyle/>
            <a:p>
              <a:pPr algn="ctr">
                <a:buClr>
                  <a:srgbClr val="3498DB"/>
                </a:buClr>
                <a:defRPr/>
              </a:pPr>
              <a:r>
                <a:rPr lang="en-US" sz="1100" kern="0" dirty="0">
                  <a:solidFill>
                    <a:schemeClr val="tx1"/>
                  </a:solidFill>
                </a:rPr>
                <a:t>16th Sergeant Major of the Army</a:t>
              </a:r>
              <a:br>
                <a:rPr lang="en-US" sz="1100" b="1" kern="0" dirty="0">
                  <a:solidFill>
                    <a:schemeClr val="tx1"/>
                  </a:solidFill>
                </a:rPr>
              </a:br>
              <a:r>
                <a:rPr lang="en-US" sz="1200" b="1" kern="0" dirty="0">
                  <a:solidFill>
                    <a:schemeClr val="tx1"/>
                  </a:solidFill>
                </a:rPr>
                <a:t>SMA </a:t>
              </a:r>
              <a:r>
                <a:rPr lang="en-US" sz="1200" b="1" dirty="0">
                  <a:solidFill>
                    <a:srgbClr val="292B2C"/>
                  </a:solidFill>
                </a:rPr>
                <a:t>Michael </a:t>
              </a:r>
              <a:r>
                <a:rPr lang="en-US" sz="1200" b="1" dirty="0" err="1">
                  <a:solidFill>
                    <a:srgbClr val="292B2C"/>
                  </a:solidFill>
                </a:rPr>
                <a:t>Grinston</a:t>
              </a:r>
              <a:endParaRPr lang="en-US" sz="1100" b="1" kern="0" dirty="0">
                <a:solidFill>
                  <a:schemeClr val="tx1"/>
                </a:solidFill>
              </a:endParaRPr>
            </a:p>
          </p:txBody>
        </p:sp>
      </p:grpSp>
      <p:grpSp>
        <p:nvGrpSpPr>
          <p:cNvPr id="6" name="Group 5">
            <a:extLst>
              <a:ext uri="{FF2B5EF4-FFF2-40B4-BE49-F238E27FC236}">
                <a16:creationId xmlns:a16="http://schemas.microsoft.com/office/drawing/2014/main" id="{8FA35AF9-D23E-4A6D-A754-7D7C76A070D8}"/>
              </a:ext>
            </a:extLst>
          </p:cNvPr>
          <p:cNvGrpSpPr/>
          <p:nvPr/>
        </p:nvGrpSpPr>
        <p:grpSpPr>
          <a:xfrm>
            <a:off x="4319448" y="4140881"/>
            <a:ext cx="2424275" cy="1873950"/>
            <a:chOff x="5948742" y="4140882"/>
            <a:chExt cx="2424275" cy="1873950"/>
          </a:xfrm>
        </p:grpSpPr>
        <p:sp>
          <p:nvSpPr>
            <p:cNvPr id="22" name="TextBox 21"/>
            <p:cNvSpPr txBox="1"/>
            <p:nvPr/>
          </p:nvSpPr>
          <p:spPr>
            <a:xfrm>
              <a:off x="5954846" y="4783726"/>
              <a:ext cx="2418171" cy="1231106"/>
            </a:xfrm>
            <a:prstGeom prst="rect">
              <a:avLst/>
            </a:prstGeom>
            <a:noFill/>
          </p:spPr>
          <p:txBody>
            <a:bodyPr wrap="square" lIns="0" tIns="0" rIns="0" bIns="0" numCol="1" spcCol="457200" rtlCol="0">
              <a:spAutoFit/>
            </a:bodyPr>
            <a:lstStyle/>
            <a:p>
              <a:pPr marL="182880" marR="0" lvl="0" indent="-18288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400" kern="0" dirty="0">
                  <a:solidFill>
                    <a:sysClr val="windowText" lastClr="000000"/>
                  </a:solidFill>
                </a:rPr>
                <a:t>Senior officer of the Army, primary advisor to the Secretary of the Army</a:t>
              </a:r>
            </a:p>
            <a:p>
              <a:pPr marL="182880" marR="0" lvl="0" indent="-18288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400" kern="0" dirty="0">
                  <a:solidFill>
                    <a:sysClr val="windowText" lastClr="000000"/>
                  </a:solidFill>
                </a:rPr>
                <a:t>Readiness of the force</a:t>
              </a:r>
            </a:p>
            <a:p>
              <a:pPr marL="182880" marR="0" lvl="0" indent="-18288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sz="1400" kern="0" dirty="0">
                  <a:solidFill>
                    <a:sysClr val="windowText" lastClr="000000"/>
                  </a:solidFill>
                </a:rPr>
                <a:t>Shaping the Future Army</a:t>
              </a:r>
            </a:p>
          </p:txBody>
        </p:sp>
        <p:sp>
          <p:nvSpPr>
            <p:cNvPr id="23" name="TextBox 22"/>
            <p:cNvSpPr txBox="1"/>
            <p:nvPr/>
          </p:nvSpPr>
          <p:spPr>
            <a:xfrm>
              <a:off x="5948742" y="4140882"/>
              <a:ext cx="2250304" cy="478186"/>
            </a:xfrm>
            <a:prstGeom prst="rect">
              <a:avLst/>
            </a:prstGeom>
            <a:ln/>
          </p:spPr>
          <p:style>
            <a:lnRef idx="1">
              <a:schemeClr val="accent1"/>
            </a:lnRef>
            <a:fillRef idx="3">
              <a:schemeClr val="accent1"/>
            </a:fillRef>
            <a:effectRef idx="2">
              <a:schemeClr val="accent1"/>
            </a:effectRef>
            <a:fontRef idx="minor">
              <a:schemeClr val="lt1"/>
            </a:fontRef>
          </p:style>
          <p:txBody>
            <a:bodyPr wrap="square" lIns="0" tIns="0" rIns="0" bIns="0" numCol="1" spcCol="457200" rtlCol="0" anchor="ctr">
              <a:noAutofit/>
            </a:bodyPr>
            <a:lstStyle/>
            <a:p>
              <a:pPr marL="0" marR="0" lvl="0" indent="0" algn="ctr" defTabSz="914400" eaLnBrk="1" fontAlgn="auto" latinLnBrk="0" hangingPunct="1">
                <a:lnSpc>
                  <a:spcPct val="100000"/>
                </a:lnSpc>
                <a:spcBef>
                  <a:spcPts val="0"/>
                </a:spcBef>
                <a:spcAft>
                  <a:spcPts val="0"/>
                </a:spcAft>
                <a:buClr>
                  <a:srgbClr val="3498DB"/>
                </a:buClr>
                <a:buSzTx/>
                <a:buFont typeface="+mj-lt"/>
                <a:buNone/>
                <a:tabLst/>
                <a:defRPr/>
              </a:pPr>
              <a:r>
                <a:rPr lang="en-US" sz="1100" kern="0" dirty="0">
                  <a:solidFill>
                    <a:schemeClr val="tx1"/>
                  </a:solidFill>
                </a:rPr>
                <a:t>40th Chief of Staff of the Army</a:t>
              </a:r>
              <a:br>
                <a:rPr lang="en-US" sz="1100" b="1" kern="0" dirty="0">
                  <a:solidFill>
                    <a:schemeClr val="tx1"/>
                  </a:solidFill>
                </a:rPr>
              </a:br>
              <a:r>
                <a:rPr lang="en-US" sz="1200" b="1" kern="0" dirty="0">
                  <a:solidFill>
                    <a:schemeClr val="tx1"/>
                  </a:solidFill>
                </a:rPr>
                <a:t>General James C. McConville</a:t>
              </a:r>
              <a:endParaRPr lang="en-US" sz="1100" b="1" kern="0" dirty="0">
                <a:solidFill>
                  <a:schemeClr val="tx1"/>
                </a:solidFill>
              </a:endParaRPr>
            </a:p>
          </p:txBody>
        </p:sp>
      </p:grpSp>
      <p:sp>
        <p:nvSpPr>
          <p:cNvPr id="4" name="Title 3">
            <a:extLst>
              <a:ext uri="{FF2B5EF4-FFF2-40B4-BE49-F238E27FC236}">
                <a16:creationId xmlns:a16="http://schemas.microsoft.com/office/drawing/2014/main" id="{7AFBAF4D-339E-488F-B922-98EF60B8DE5C}"/>
              </a:ext>
            </a:extLst>
          </p:cNvPr>
          <p:cNvSpPr>
            <a:spLocks noGrp="1"/>
          </p:cNvSpPr>
          <p:nvPr>
            <p:ph type="title"/>
          </p:nvPr>
        </p:nvSpPr>
        <p:spPr/>
        <p:txBody>
          <a:bodyPr/>
          <a:lstStyle/>
          <a:p>
            <a:r>
              <a:rPr lang="en-US" sz="3600" dirty="0">
                <a:latin typeface="Bebas Neue Bold" panose="020B0606020202050201" pitchFamily="34" charset="0"/>
              </a:rPr>
              <a:t>Army</a:t>
            </a:r>
            <a:r>
              <a:rPr lang="en-US" dirty="0">
                <a:latin typeface="Bebas Neue Bold" panose="020B0606020202050201" pitchFamily="34" charset="0"/>
              </a:rPr>
              <a:t> Leadership</a:t>
            </a:r>
          </a:p>
        </p:txBody>
      </p:sp>
    </p:spTree>
    <p:extLst>
      <p:ext uri="{BB962C8B-B14F-4D97-AF65-F5344CB8AC3E}">
        <p14:creationId xmlns:p14="http://schemas.microsoft.com/office/powerpoint/2010/main" val="360217377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819650" y="1799987"/>
            <a:ext cx="8972550" cy="851515"/>
          </a:xfrm>
          <a:prstGeom prst="rect">
            <a:avLst/>
          </a:prstGeom>
          <a:noFill/>
        </p:spPr>
        <p:txBody>
          <a:bodyPr wrap="square" rtlCol="0">
            <a:spAutoFit/>
          </a:bodyPr>
          <a:lstStyle/>
          <a:p>
            <a:pPr algn="ctr">
              <a:spcBef>
                <a:spcPts val="2400"/>
              </a:spcBef>
            </a:pPr>
            <a:r>
              <a:rPr lang="en-US" sz="2800" b="1" cap="all" dirty="0"/>
              <a:t>People</a:t>
            </a:r>
          </a:p>
          <a:p>
            <a:pPr algn="ctr">
              <a:spcBef>
                <a:spcPts val="400"/>
              </a:spcBef>
              <a:spcAft>
                <a:spcPts val="400"/>
              </a:spcAft>
            </a:pPr>
            <a:r>
              <a:rPr lang="en-US" dirty="0"/>
              <a:t>Support Our People - Soldiers, Civilians, and their Families</a:t>
            </a:r>
          </a:p>
        </p:txBody>
      </p:sp>
      <p:sp>
        <p:nvSpPr>
          <p:cNvPr id="25" name="TextBox 24"/>
          <p:cNvSpPr txBox="1"/>
          <p:nvPr/>
        </p:nvSpPr>
        <p:spPr>
          <a:xfrm>
            <a:off x="819650" y="3323987"/>
            <a:ext cx="8972550" cy="851515"/>
          </a:xfrm>
          <a:prstGeom prst="rect">
            <a:avLst/>
          </a:prstGeom>
          <a:noFill/>
        </p:spPr>
        <p:txBody>
          <a:bodyPr wrap="square" rtlCol="0">
            <a:spAutoFit/>
          </a:bodyPr>
          <a:lstStyle/>
          <a:p>
            <a:pPr algn="ctr">
              <a:spcBef>
                <a:spcPts val="2400"/>
              </a:spcBef>
            </a:pPr>
            <a:r>
              <a:rPr lang="en-US" sz="2800" b="1" cap="all" dirty="0"/>
              <a:t>readiness</a:t>
            </a:r>
          </a:p>
          <a:p>
            <a:pPr algn="ctr">
              <a:spcBef>
                <a:spcPts val="400"/>
              </a:spcBef>
              <a:spcAft>
                <a:spcPts val="400"/>
              </a:spcAft>
            </a:pPr>
            <a:r>
              <a:rPr lang="en-US" dirty="0"/>
              <a:t>Maintain Tactical and Build Strategic Readiness</a:t>
            </a:r>
          </a:p>
        </p:txBody>
      </p:sp>
      <p:sp>
        <p:nvSpPr>
          <p:cNvPr id="26" name="TextBox 25"/>
          <p:cNvSpPr txBox="1"/>
          <p:nvPr/>
        </p:nvSpPr>
        <p:spPr>
          <a:xfrm>
            <a:off x="819650" y="4847987"/>
            <a:ext cx="8972550" cy="1128514"/>
          </a:xfrm>
          <a:prstGeom prst="rect">
            <a:avLst/>
          </a:prstGeom>
          <a:noFill/>
        </p:spPr>
        <p:txBody>
          <a:bodyPr wrap="square" rtlCol="0">
            <a:spAutoFit/>
          </a:bodyPr>
          <a:lstStyle/>
          <a:p>
            <a:pPr algn="ctr">
              <a:spcBef>
                <a:spcPts val="2400"/>
              </a:spcBef>
            </a:pPr>
            <a:r>
              <a:rPr lang="en-US" sz="2800" b="1" cap="all" dirty="0"/>
              <a:t>modernization</a:t>
            </a:r>
          </a:p>
          <a:p>
            <a:pPr algn="ctr">
              <a:spcBef>
                <a:spcPts val="400"/>
              </a:spcBef>
            </a:pPr>
            <a:r>
              <a:rPr lang="en-US" dirty="0"/>
              <a:t>Modernize the Force; Deliver Concepts and Capabilities, </a:t>
            </a:r>
            <a:br>
              <a:rPr lang="en-US" dirty="0"/>
            </a:br>
            <a:r>
              <a:rPr lang="en-US" dirty="0"/>
              <a:t>and support Joint All Domain Operations</a:t>
            </a:r>
            <a:endParaRPr lang="en-US" cap="all" dirty="0"/>
          </a:p>
        </p:txBody>
      </p:sp>
      <p:sp>
        <p:nvSpPr>
          <p:cNvPr id="4" name="Title 3">
            <a:extLst>
              <a:ext uri="{FF2B5EF4-FFF2-40B4-BE49-F238E27FC236}">
                <a16:creationId xmlns:a16="http://schemas.microsoft.com/office/drawing/2014/main" id="{B25E61B5-7B45-41C7-B6F3-25C17581EE15}"/>
              </a:ext>
            </a:extLst>
          </p:cNvPr>
          <p:cNvSpPr>
            <a:spLocks noGrp="1"/>
          </p:cNvSpPr>
          <p:nvPr>
            <p:ph type="title"/>
          </p:nvPr>
        </p:nvSpPr>
        <p:spPr/>
        <p:txBody>
          <a:bodyPr/>
          <a:lstStyle/>
          <a:p>
            <a:r>
              <a:rPr lang="en-US" sz="3600" dirty="0">
                <a:latin typeface="Bebas Neue Bold" panose="020B0606020202050201" pitchFamily="34" charset="0"/>
              </a:rPr>
              <a:t>Army Priorities</a:t>
            </a:r>
          </a:p>
        </p:txBody>
      </p:sp>
    </p:spTree>
    <p:extLst>
      <p:ext uri="{BB962C8B-B14F-4D97-AF65-F5344CB8AC3E}">
        <p14:creationId xmlns:p14="http://schemas.microsoft.com/office/powerpoint/2010/main" val="252946735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09600" y="1466144"/>
            <a:ext cx="8484524" cy="5091779"/>
          </a:xfrm>
          <a:prstGeom prst="rect">
            <a:avLst/>
          </a:prstGeom>
        </p:spPr>
        <p:txBody>
          <a:bodyPr vert="horz" wrap="square" lIns="0" tIns="13335" rIns="0" bIns="0" rtlCol="0">
            <a:spAutoFit/>
          </a:bodyPr>
          <a:lstStyle/>
          <a:p>
            <a:pPr marL="12700"/>
            <a:r>
              <a:rPr b="1" cap="all" spc="-5" dirty="0">
                <a:cs typeface="Arial"/>
              </a:rPr>
              <a:t>Basic Combat </a:t>
            </a:r>
            <a:r>
              <a:rPr b="1" cap="all" spc="-10" dirty="0">
                <a:cs typeface="Arial"/>
              </a:rPr>
              <a:t>Training</a:t>
            </a:r>
            <a:endParaRPr b="1" cap="all" dirty="0">
              <a:cs typeface="Arial"/>
            </a:endParaRPr>
          </a:p>
          <a:p>
            <a:pPr marL="12700"/>
            <a:r>
              <a:rPr spc="-5" dirty="0">
                <a:cs typeface="Arial"/>
              </a:rPr>
              <a:t>10</a:t>
            </a:r>
            <a:r>
              <a:rPr lang="en-US" spc="-5" dirty="0">
                <a:cs typeface="Arial"/>
              </a:rPr>
              <a:t>-</a:t>
            </a:r>
            <a:r>
              <a:rPr spc="-10" dirty="0">
                <a:cs typeface="Arial"/>
              </a:rPr>
              <a:t>week </a:t>
            </a:r>
            <a:r>
              <a:rPr dirty="0">
                <a:cs typeface="Arial"/>
              </a:rPr>
              <a:t>training course that </a:t>
            </a:r>
            <a:r>
              <a:rPr spc="-5" dirty="0">
                <a:cs typeface="Arial"/>
              </a:rPr>
              <a:t>transforms Civilians </a:t>
            </a:r>
            <a:r>
              <a:rPr dirty="0">
                <a:cs typeface="Arial"/>
              </a:rPr>
              <a:t>into</a:t>
            </a:r>
            <a:r>
              <a:rPr spc="-135" dirty="0">
                <a:cs typeface="Arial"/>
              </a:rPr>
              <a:t> </a:t>
            </a:r>
            <a:r>
              <a:rPr dirty="0">
                <a:cs typeface="Arial"/>
              </a:rPr>
              <a:t>Soldiers.</a:t>
            </a:r>
          </a:p>
          <a:p>
            <a:pPr marL="12700">
              <a:spcBef>
                <a:spcPts val="1800"/>
              </a:spcBef>
            </a:pPr>
            <a:r>
              <a:rPr b="1" cap="all" spc="-5" dirty="0">
                <a:cs typeface="Arial"/>
              </a:rPr>
              <a:t>Advanced Individual Training</a:t>
            </a:r>
          </a:p>
          <a:p>
            <a:pPr marL="12700" marR="45720" indent="-635"/>
            <a:r>
              <a:rPr dirty="0">
                <a:cs typeface="Arial"/>
              </a:rPr>
              <a:t>4 to </a:t>
            </a:r>
            <a:r>
              <a:rPr spc="-5" dirty="0">
                <a:cs typeface="Arial"/>
              </a:rPr>
              <a:t>56 weeks of hands-on </a:t>
            </a:r>
            <a:r>
              <a:rPr dirty="0">
                <a:cs typeface="Arial"/>
              </a:rPr>
              <a:t>training </a:t>
            </a:r>
            <a:r>
              <a:rPr spc="-5" dirty="0">
                <a:cs typeface="Arial"/>
              </a:rPr>
              <a:t>and </a:t>
            </a:r>
            <a:r>
              <a:rPr dirty="0">
                <a:cs typeface="Arial"/>
              </a:rPr>
              <a:t>field instruction to </a:t>
            </a:r>
            <a:r>
              <a:rPr lang="en-US" spc="-5" dirty="0">
                <a:cs typeface="Arial"/>
              </a:rPr>
              <a:t>develop proficiency in</a:t>
            </a:r>
            <a:r>
              <a:rPr dirty="0">
                <a:cs typeface="Arial"/>
              </a:rPr>
              <a:t> specific career</a:t>
            </a:r>
            <a:r>
              <a:rPr spc="-254" dirty="0">
                <a:cs typeface="Arial"/>
              </a:rPr>
              <a:t> </a:t>
            </a:r>
            <a:r>
              <a:rPr dirty="0">
                <a:cs typeface="Arial"/>
              </a:rPr>
              <a:t>fields.</a:t>
            </a:r>
          </a:p>
          <a:p>
            <a:pPr marL="12700">
              <a:spcBef>
                <a:spcPts val="1800"/>
              </a:spcBef>
            </a:pPr>
            <a:r>
              <a:rPr b="1" cap="all" spc="-5" dirty="0">
                <a:cs typeface="Arial"/>
              </a:rPr>
              <a:t>Private – Specialist</a:t>
            </a:r>
          </a:p>
          <a:p>
            <a:pPr marL="410845" indent="-285750">
              <a:spcAft>
                <a:spcPts val="600"/>
              </a:spcAft>
              <a:buFont typeface="Arial" panose="020B0604020202020204" pitchFamily="34" charset="0"/>
              <a:buChar char="•"/>
              <a:tabLst>
                <a:tab pos="297815" algn="l"/>
              </a:tabLst>
            </a:pPr>
            <a:r>
              <a:rPr dirty="0"/>
              <a:t>Warrior and a member of a team</a:t>
            </a:r>
          </a:p>
          <a:p>
            <a:pPr marL="410845" marR="40005" indent="-285750">
              <a:buFont typeface="Arial" panose="020B0604020202020204" pitchFamily="34" charset="0"/>
              <a:buChar char="•"/>
              <a:tabLst>
                <a:tab pos="297815" algn="l"/>
              </a:tabLst>
            </a:pPr>
            <a:r>
              <a:rPr dirty="0">
                <a:cs typeface="Arial"/>
              </a:rPr>
              <a:t>Disciplined, physically and mentally tough, trained and proficient in warrior </a:t>
            </a:r>
            <a:br>
              <a:rPr lang="en-US" dirty="0">
                <a:cs typeface="Arial"/>
              </a:rPr>
            </a:br>
            <a:r>
              <a:rPr dirty="0">
                <a:cs typeface="Arial"/>
              </a:rPr>
              <a:t>tasks and drills</a:t>
            </a:r>
          </a:p>
          <a:p>
            <a:pPr marL="12700">
              <a:spcBef>
                <a:spcPts val="1800"/>
              </a:spcBef>
            </a:pPr>
            <a:r>
              <a:rPr b="1" cap="all" spc="-5" dirty="0">
                <a:cs typeface="Arial"/>
              </a:rPr>
              <a:t>Non-Commissioned Officer: Corporal – Sergeant Major</a:t>
            </a:r>
          </a:p>
          <a:p>
            <a:pPr marL="410845" marR="231140" indent="-285750">
              <a:spcAft>
                <a:spcPts val="600"/>
              </a:spcAft>
              <a:buFont typeface="Arial" panose="020B0604020202020204" pitchFamily="34" charset="0"/>
              <a:buChar char="•"/>
              <a:tabLst>
                <a:tab pos="297815" algn="l"/>
              </a:tabLst>
            </a:pPr>
            <a:r>
              <a:rPr dirty="0">
                <a:cs typeface="Arial"/>
              </a:rPr>
              <a:t>Leaders are responsible for the preparation and accomplishment of the</a:t>
            </a:r>
            <a:r>
              <a:rPr lang="en-US" dirty="0">
                <a:cs typeface="Arial"/>
              </a:rPr>
              <a:t> </a:t>
            </a:r>
            <a:r>
              <a:rPr dirty="0">
                <a:cs typeface="Arial"/>
              </a:rPr>
              <a:t>mission and welfare and training of Soldiers</a:t>
            </a:r>
          </a:p>
          <a:p>
            <a:pPr marL="410845" indent="-285750">
              <a:spcAft>
                <a:spcPts val="600"/>
              </a:spcAft>
              <a:buFont typeface="Arial" panose="020B0604020202020204" pitchFamily="34" charset="0"/>
              <a:buChar char="•"/>
              <a:tabLst>
                <a:tab pos="297815" algn="l"/>
              </a:tabLst>
            </a:pPr>
            <a:r>
              <a:rPr dirty="0">
                <a:cs typeface="Arial"/>
              </a:rPr>
              <a:t>Backbone of the Army</a:t>
            </a:r>
          </a:p>
          <a:p>
            <a:pPr marL="410845" marR="441325" indent="-285750">
              <a:spcAft>
                <a:spcPts val="600"/>
              </a:spcAft>
              <a:buFont typeface="Arial" panose="020B0604020202020204" pitchFamily="34" charset="0"/>
              <a:buChar char="•"/>
              <a:tabLst>
                <a:tab pos="297815" algn="l"/>
              </a:tabLst>
            </a:pPr>
            <a:r>
              <a:rPr dirty="0">
                <a:cs typeface="Arial"/>
              </a:rPr>
              <a:t>Continually advance in expert knowledge and skills throughout their careers</a:t>
            </a:r>
          </a:p>
        </p:txBody>
      </p:sp>
      <p:sp>
        <p:nvSpPr>
          <p:cNvPr id="4" name="Title 3">
            <a:extLst>
              <a:ext uri="{FF2B5EF4-FFF2-40B4-BE49-F238E27FC236}">
                <a16:creationId xmlns:a16="http://schemas.microsoft.com/office/drawing/2014/main" id="{3DD1DEDF-642A-476C-BB61-F2F7F1D7679A}"/>
              </a:ext>
            </a:extLst>
          </p:cNvPr>
          <p:cNvSpPr>
            <a:spLocks noGrp="1"/>
          </p:cNvSpPr>
          <p:nvPr>
            <p:ph type="title"/>
          </p:nvPr>
        </p:nvSpPr>
        <p:spPr/>
        <p:txBody>
          <a:bodyPr/>
          <a:lstStyle/>
          <a:p>
            <a:r>
              <a:rPr lang="en-US" sz="3600" dirty="0">
                <a:latin typeface="Bebas Neue Bold" panose="020B0606020202050201" pitchFamily="34" charset="0"/>
              </a:rPr>
              <a:t>The Soldier Profession: Enlisted</a:t>
            </a:r>
          </a:p>
        </p:txBody>
      </p:sp>
      <p:sp>
        <p:nvSpPr>
          <p:cNvPr id="9" name="object 5">
            <a:extLst>
              <a:ext uri="{FF2B5EF4-FFF2-40B4-BE49-F238E27FC236}">
                <a16:creationId xmlns:a16="http://schemas.microsoft.com/office/drawing/2014/main" id="{5CB6DA65-F690-4748-B45D-296D9B38CF09}"/>
              </a:ext>
            </a:extLst>
          </p:cNvPr>
          <p:cNvSpPr/>
          <p:nvPr/>
        </p:nvSpPr>
        <p:spPr>
          <a:xfrm>
            <a:off x="9239656" y="4973144"/>
            <a:ext cx="2226541" cy="1481328"/>
          </a:xfrm>
          <a:prstGeom prst="rect">
            <a:avLst/>
          </a:prstGeom>
          <a:blipFill>
            <a:blip r:embed="rId2" cstate="print"/>
            <a:stretch>
              <a:fillRect b="-18500"/>
            </a:stretch>
          </a:blipFill>
        </p:spPr>
        <p:txBody>
          <a:bodyPr wrap="square" lIns="0" tIns="0" rIns="0" bIns="0" rtlCol="0"/>
          <a:lstStyle/>
          <a:p>
            <a:endParaRPr>
              <a:latin typeface="Proxima Nova Rg" panose="02000506030000020004" pitchFamily="50" charset="0"/>
            </a:endParaRPr>
          </a:p>
        </p:txBody>
      </p:sp>
      <p:sp>
        <p:nvSpPr>
          <p:cNvPr id="10" name="object 6">
            <a:extLst>
              <a:ext uri="{FF2B5EF4-FFF2-40B4-BE49-F238E27FC236}">
                <a16:creationId xmlns:a16="http://schemas.microsoft.com/office/drawing/2014/main" id="{E9FB7939-1EAC-45FF-8300-89E11D375071}"/>
              </a:ext>
            </a:extLst>
          </p:cNvPr>
          <p:cNvSpPr>
            <a:spLocks/>
          </p:cNvSpPr>
          <p:nvPr/>
        </p:nvSpPr>
        <p:spPr>
          <a:xfrm>
            <a:off x="9239772" y="3261873"/>
            <a:ext cx="2226425" cy="1485206"/>
          </a:xfrm>
          <a:prstGeom prst="rect">
            <a:avLst/>
          </a:prstGeom>
          <a:blipFill>
            <a:blip r:embed="rId3" cstate="print"/>
            <a:stretch>
              <a:fillRect/>
            </a:stretch>
          </a:blipFill>
        </p:spPr>
        <p:txBody>
          <a:bodyPr wrap="square" lIns="0" tIns="0" rIns="0" bIns="0" rtlCol="0"/>
          <a:lstStyle/>
          <a:p>
            <a:endParaRPr>
              <a:latin typeface="Proxima Nova Rg" panose="02000506030000020004" pitchFamily="50" charset="0"/>
            </a:endParaRPr>
          </a:p>
        </p:txBody>
      </p:sp>
      <p:sp>
        <p:nvSpPr>
          <p:cNvPr id="13" name="object 7">
            <a:extLst>
              <a:ext uri="{FF2B5EF4-FFF2-40B4-BE49-F238E27FC236}">
                <a16:creationId xmlns:a16="http://schemas.microsoft.com/office/drawing/2014/main" id="{44518311-4A90-4ED8-85F6-0743BBA957D8}"/>
              </a:ext>
            </a:extLst>
          </p:cNvPr>
          <p:cNvSpPr/>
          <p:nvPr/>
        </p:nvSpPr>
        <p:spPr>
          <a:xfrm>
            <a:off x="9239772" y="1554480"/>
            <a:ext cx="2226425" cy="1481328"/>
          </a:xfrm>
          <a:prstGeom prst="rect">
            <a:avLst/>
          </a:prstGeom>
          <a:blipFill>
            <a:blip r:embed="rId4" cstate="print"/>
            <a:stretch>
              <a:fillRect t="-4840" b="-7860"/>
            </a:stretch>
          </a:blipFill>
        </p:spPr>
        <p:txBody>
          <a:bodyPr wrap="square" lIns="0" tIns="0" rIns="0" bIns="0" rtlCol="0"/>
          <a:lstStyle/>
          <a:p>
            <a:endParaRPr>
              <a:latin typeface="Proxima Nova Rg" panose="02000506030000020004" pitchFamily="50" charset="0"/>
            </a:endParaRPr>
          </a:p>
        </p:txBody>
      </p:sp>
    </p:spTree>
    <p:extLst>
      <p:ext uri="{BB962C8B-B14F-4D97-AF65-F5344CB8AC3E}">
        <p14:creationId xmlns:p14="http://schemas.microsoft.com/office/powerpoint/2010/main" val="410520591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6ED8-3BF9-48DC-96CA-76668845B21A}"/>
              </a:ext>
            </a:extLst>
          </p:cNvPr>
          <p:cNvSpPr>
            <a:spLocks noGrp="1"/>
          </p:cNvSpPr>
          <p:nvPr>
            <p:ph type="title"/>
          </p:nvPr>
        </p:nvSpPr>
        <p:spPr/>
        <p:txBody>
          <a:bodyPr/>
          <a:lstStyle/>
          <a:p>
            <a:r>
              <a:rPr lang="en-US" sz="3600" dirty="0">
                <a:latin typeface="Bebas Neue Bold" panose="020B0606020202050201" pitchFamily="34" charset="0"/>
              </a:rPr>
              <a:t>The Soldier Profession: Officer</a:t>
            </a:r>
          </a:p>
        </p:txBody>
      </p:sp>
      <p:sp>
        <p:nvSpPr>
          <p:cNvPr id="6" name="object 6"/>
          <p:cNvSpPr txBox="1">
            <a:spLocks noGrp="1"/>
          </p:cNvSpPr>
          <p:nvPr>
            <p:ph type="body" idx="4294967295"/>
          </p:nvPr>
        </p:nvSpPr>
        <p:spPr>
          <a:xfrm>
            <a:off x="609600" y="1463040"/>
            <a:ext cx="8153400" cy="4814780"/>
          </a:xfrm>
          <a:prstGeom prst="rect">
            <a:avLst/>
          </a:prstGeom>
        </p:spPr>
        <p:txBody>
          <a:bodyPr vert="horz" wrap="square" lIns="0" tIns="13335" rIns="0" bIns="0" rtlCol="0">
            <a:spAutoFit/>
          </a:bodyPr>
          <a:lstStyle/>
          <a:p>
            <a:pPr marL="0" indent="0">
              <a:spcBef>
                <a:spcPts val="0"/>
              </a:spcBef>
              <a:spcAft>
                <a:spcPts val="600"/>
              </a:spcAft>
              <a:buNone/>
            </a:pPr>
            <a:r>
              <a:rPr lang="en-US" sz="1800" b="1" cap="all" spc="-5" dirty="0">
                <a:latin typeface="+mn-lt"/>
                <a:cs typeface="Arial"/>
              </a:rPr>
              <a:t>Basic Officer Leader Course </a:t>
            </a:r>
            <a:r>
              <a:rPr lang="en-US" sz="1800" spc="-5" dirty="0">
                <a:latin typeface="+mn-lt"/>
                <a:cs typeface="Arial"/>
              </a:rPr>
              <a:t>(Pre-Commissioning Training)</a:t>
            </a:r>
          </a:p>
          <a:p>
            <a:pPr marL="457200" indent="0">
              <a:spcBef>
                <a:spcPts val="0"/>
              </a:spcBef>
              <a:spcAft>
                <a:spcPts val="1200"/>
              </a:spcAft>
              <a:buNone/>
            </a:pPr>
            <a:r>
              <a:rPr lang="en-US" sz="1800" spc="-5" dirty="0">
                <a:latin typeface="+mn-lt"/>
                <a:cs typeface="Arial"/>
              </a:rPr>
              <a:t>West Point</a:t>
            </a:r>
          </a:p>
          <a:p>
            <a:pPr marL="457200" indent="0">
              <a:spcBef>
                <a:spcPts val="0"/>
              </a:spcBef>
              <a:spcAft>
                <a:spcPts val="1200"/>
              </a:spcAft>
              <a:buNone/>
            </a:pPr>
            <a:r>
              <a:rPr lang="en-US" sz="1800" spc="-5" dirty="0">
                <a:latin typeface="+mn-lt"/>
                <a:cs typeface="Arial"/>
              </a:rPr>
              <a:t>Reserve Officer Training Corps</a:t>
            </a:r>
          </a:p>
          <a:p>
            <a:pPr marL="457200" indent="0">
              <a:spcBef>
                <a:spcPts val="10"/>
              </a:spcBef>
              <a:buNone/>
            </a:pPr>
            <a:r>
              <a:rPr lang="en-US" sz="1800" spc="-5" dirty="0">
                <a:latin typeface="+mn-lt"/>
                <a:cs typeface="Arial"/>
              </a:rPr>
              <a:t>Officer Candidate School</a:t>
            </a:r>
          </a:p>
          <a:p>
            <a:pPr marL="0" indent="0">
              <a:lnSpc>
                <a:spcPct val="100000"/>
              </a:lnSpc>
              <a:spcBef>
                <a:spcPts val="1800"/>
              </a:spcBef>
              <a:buNone/>
            </a:pPr>
            <a:r>
              <a:rPr lang="en-US" sz="1800" b="1" cap="all" spc="-5" dirty="0">
                <a:latin typeface="+mn-lt"/>
                <a:cs typeface="Arial"/>
              </a:rPr>
              <a:t>Basic Officer Leader Course</a:t>
            </a:r>
          </a:p>
          <a:p>
            <a:pPr marL="0" marR="5080" indent="0">
              <a:lnSpc>
                <a:spcPct val="100000"/>
              </a:lnSpc>
              <a:spcBef>
                <a:spcPts val="0"/>
              </a:spcBef>
              <a:buNone/>
            </a:pPr>
            <a:r>
              <a:rPr sz="1800" spc="-5" dirty="0">
                <a:latin typeface="+mn-lt"/>
                <a:cs typeface="Arial"/>
              </a:rPr>
              <a:t>Provides newly commissione</a:t>
            </a:r>
            <a:r>
              <a:rPr lang="en-US" sz="1800" spc="-5" dirty="0">
                <a:latin typeface="+mn-lt"/>
                <a:cs typeface="Arial"/>
              </a:rPr>
              <a:t>d </a:t>
            </a:r>
            <a:r>
              <a:rPr sz="1800" spc="-5" dirty="0">
                <a:latin typeface="+mn-lt"/>
                <a:cs typeface="Arial"/>
              </a:rPr>
              <a:t>Army officers with progressive and sequential training at branch  schools, </a:t>
            </a:r>
            <a:r>
              <a:rPr lang="en-US" sz="1800" spc="-5" dirty="0">
                <a:latin typeface="+mn-lt"/>
                <a:cs typeface="Arial"/>
              </a:rPr>
              <a:t>in order </a:t>
            </a:r>
            <a:r>
              <a:rPr sz="1800" spc="-5" dirty="0">
                <a:latin typeface="+mn-lt"/>
                <a:cs typeface="Arial"/>
              </a:rPr>
              <a:t>to produce adaptive officers, who are technically</a:t>
            </a:r>
            <a:r>
              <a:rPr lang="en-US" sz="1800" spc="-5" dirty="0">
                <a:latin typeface="+mn-lt"/>
                <a:cs typeface="Arial"/>
              </a:rPr>
              <a:t> and </a:t>
            </a:r>
            <a:r>
              <a:rPr sz="1800" spc="-5" dirty="0">
                <a:latin typeface="+mn-lt"/>
                <a:cs typeface="Arial"/>
              </a:rPr>
              <a:t>tactically competent, confident and capable of leading in unified land operations</a:t>
            </a:r>
            <a:r>
              <a:rPr lang="en-US" sz="1800" spc="-5" dirty="0">
                <a:latin typeface="+mn-lt"/>
                <a:cs typeface="Arial"/>
              </a:rPr>
              <a:t>.</a:t>
            </a:r>
            <a:r>
              <a:rPr sz="1800" spc="-5" dirty="0">
                <a:latin typeface="+mn-lt"/>
                <a:cs typeface="Arial"/>
              </a:rPr>
              <a:t> </a:t>
            </a:r>
            <a:endParaRPr lang="en-US" sz="1800" spc="-5" dirty="0">
              <a:latin typeface="+mn-lt"/>
              <a:cs typeface="Arial"/>
            </a:endParaRPr>
          </a:p>
          <a:p>
            <a:pPr marL="0" indent="0">
              <a:lnSpc>
                <a:spcPct val="100000"/>
              </a:lnSpc>
              <a:spcBef>
                <a:spcPts val="1800"/>
              </a:spcBef>
              <a:buNone/>
            </a:pPr>
            <a:r>
              <a:rPr sz="1800" b="1" cap="all" spc="-5" dirty="0">
                <a:latin typeface="+mn-lt"/>
                <a:cs typeface="Arial"/>
              </a:rPr>
              <a:t>Career Progression</a:t>
            </a:r>
          </a:p>
          <a:p>
            <a:pPr marR="6350">
              <a:lnSpc>
                <a:spcPct val="100000"/>
              </a:lnSpc>
              <a:spcBef>
                <a:spcPts val="0"/>
              </a:spcBef>
              <a:buFont typeface="Arial" panose="020B0604020202020204" pitchFamily="34" charset="0"/>
              <a:buChar char="•"/>
            </a:pPr>
            <a:r>
              <a:rPr lang="en-US" sz="1800" dirty="0">
                <a:latin typeface="+mn-lt"/>
              </a:rPr>
              <a:t>O</a:t>
            </a:r>
            <a:r>
              <a:rPr sz="1800" dirty="0">
                <a:latin typeface="+mn-lt"/>
              </a:rPr>
              <a:t>fficers attend additional professional schools as they progress in their career.</a:t>
            </a:r>
          </a:p>
          <a:p>
            <a:pPr marR="40005">
              <a:lnSpc>
                <a:spcPct val="100000"/>
              </a:lnSpc>
              <a:spcBef>
                <a:spcPts val="600"/>
              </a:spcBef>
              <a:buFont typeface="Arial" panose="020B0604020202020204" pitchFamily="34" charset="0"/>
              <a:buChar char="•"/>
            </a:pPr>
            <a:r>
              <a:rPr sz="1800" dirty="0">
                <a:latin typeface="+mn-lt"/>
              </a:rPr>
              <a:t>Options are available to obtain advanced civilian degrees, train with foreign militaries and work with industry.</a:t>
            </a:r>
            <a:endParaRPr sz="800" dirty="0">
              <a:latin typeface="+mn-lt"/>
              <a:cs typeface="Times New Roman"/>
            </a:endParaRPr>
          </a:p>
        </p:txBody>
      </p:sp>
      <p:sp>
        <p:nvSpPr>
          <p:cNvPr id="14" name="object 14"/>
          <p:cNvSpPr/>
          <p:nvPr/>
        </p:nvSpPr>
        <p:spPr>
          <a:xfrm>
            <a:off x="633313" y="2657096"/>
            <a:ext cx="336469" cy="306411"/>
          </a:xfrm>
          <a:prstGeom prst="rect">
            <a:avLst/>
          </a:prstGeom>
          <a:blipFill>
            <a:blip r:embed="rId2" cstate="print"/>
            <a:stretch>
              <a:fillRect/>
            </a:stretch>
          </a:blipFill>
        </p:spPr>
        <p:txBody>
          <a:bodyPr wrap="square" lIns="0" tIns="0" rIns="0" bIns="0" rtlCol="0"/>
          <a:lstStyle/>
          <a:p>
            <a:endParaRPr b="1">
              <a:latin typeface="Proxima Nova Rg" panose="02000506030000020004" pitchFamily="50" charset="0"/>
            </a:endParaRPr>
          </a:p>
        </p:txBody>
      </p:sp>
      <p:sp>
        <p:nvSpPr>
          <p:cNvPr id="15" name="object 15"/>
          <p:cNvSpPr/>
          <p:nvPr/>
        </p:nvSpPr>
        <p:spPr>
          <a:xfrm>
            <a:off x="584661" y="2224985"/>
            <a:ext cx="434948" cy="307848"/>
          </a:xfrm>
          <a:prstGeom prst="rect">
            <a:avLst/>
          </a:prstGeom>
          <a:blipFill>
            <a:blip r:embed="rId3" cstate="print"/>
            <a:stretch>
              <a:fillRect/>
            </a:stretch>
          </a:blipFill>
        </p:spPr>
        <p:txBody>
          <a:bodyPr wrap="square" lIns="0" tIns="0" rIns="0" bIns="0" rtlCol="0"/>
          <a:lstStyle/>
          <a:p>
            <a:endParaRPr b="1">
              <a:latin typeface="Proxima Nova Rg" panose="02000506030000020004" pitchFamily="50" charset="0"/>
            </a:endParaRPr>
          </a:p>
        </p:txBody>
      </p:sp>
      <p:sp>
        <p:nvSpPr>
          <p:cNvPr id="16" name="object 16"/>
          <p:cNvSpPr/>
          <p:nvPr/>
        </p:nvSpPr>
        <p:spPr>
          <a:xfrm>
            <a:off x="618543" y="1808808"/>
            <a:ext cx="366011" cy="300227"/>
          </a:xfrm>
          <a:prstGeom prst="rect">
            <a:avLst/>
          </a:prstGeom>
          <a:blipFill>
            <a:blip r:embed="rId4" cstate="print"/>
            <a:stretch>
              <a:fillRect/>
            </a:stretch>
          </a:blipFill>
        </p:spPr>
        <p:txBody>
          <a:bodyPr wrap="square" lIns="0" tIns="0" rIns="0" bIns="0" rtlCol="0"/>
          <a:lstStyle/>
          <a:p>
            <a:endParaRPr b="1">
              <a:latin typeface="Proxima Nova Rg" panose="02000506030000020004" pitchFamily="50" charset="0"/>
            </a:endParaRPr>
          </a:p>
        </p:txBody>
      </p:sp>
      <p:sp>
        <p:nvSpPr>
          <p:cNvPr id="10" name="object 3">
            <a:extLst>
              <a:ext uri="{FF2B5EF4-FFF2-40B4-BE49-F238E27FC236}">
                <a16:creationId xmlns:a16="http://schemas.microsoft.com/office/drawing/2014/main" id="{AA184B1E-9D6B-4188-A56C-9DC839C69AD1}"/>
              </a:ext>
            </a:extLst>
          </p:cNvPr>
          <p:cNvSpPr>
            <a:spLocks noChangeAspect="1"/>
          </p:cNvSpPr>
          <p:nvPr/>
        </p:nvSpPr>
        <p:spPr>
          <a:xfrm>
            <a:off x="9244584" y="5139510"/>
            <a:ext cx="2231136" cy="1481328"/>
          </a:xfrm>
          <a:prstGeom prst="rect">
            <a:avLst/>
          </a:prstGeom>
          <a:blipFill>
            <a:blip r:embed="rId5" cstate="print"/>
            <a:stretch>
              <a:fillRect b="-474"/>
            </a:stretch>
          </a:blipFill>
        </p:spPr>
        <p:txBody>
          <a:bodyPr wrap="square" lIns="0" tIns="0" rIns="0" bIns="0" rtlCol="0"/>
          <a:lstStyle/>
          <a:p>
            <a:endParaRPr>
              <a:latin typeface="Proxima Nova Rg" panose="02000506030000020004" pitchFamily="50" charset="0"/>
            </a:endParaRPr>
          </a:p>
        </p:txBody>
      </p:sp>
      <p:pic>
        <p:nvPicPr>
          <p:cNvPr id="4" name="Picture 3" descr="A picture containing person, suit&#10;&#10;Description automatically generated">
            <a:extLst>
              <a:ext uri="{FF2B5EF4-FFF2-40B4-BE49-F238E27FC236}">
                <a16:creationId xmlns:a16="http://schemas.microsoft.com/office/drawing/2014/main" id="{FC3C3740-6F9F-4BE0-952D-32DDD6B9DA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4584" y="3354998"/>
            <a:ext cx="2231136" cy="1485971"/>
          </a:xfrm>
          <a:prstGeom prst="rect">
            <a:avLst/>
          </a:prstGeom>
        </p:spPr>
      </p:pic>
      <p:pic>
        <p:nvPicPr>
          <p:cNvPr id="7" name="Picture 6" descr="A picture containing sky, grass, flying, flock&#10;&#10;Description automatically generated">
            <a:extLst>
              <a:ext uri="{FF2B5EF4-FFF2-40B4-BE49-F238E27FC236}">
                <a16:creationId xmlns:a16="http://schemas.microsoft.com/office/drawing/2014/main" id="{2D960D16-0CDE-4A98-844E-C716A97591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4584" y="1318368"/>
            <a:ext cx="2231136" cy="1743075"/>
          </a:xfrm>
          <a:prstGeom prst="rect">
            <a:avLst/>
          </a:prstGeom>
        </p:spPr>
      </p:pic>
    </p:spTree>
    <p:extLst>
      <p:ext uri="{BB962C8B-B14F-4D97-AF65-F5344CB8AC3E}">
        <p14:creationId xmlns:p14="http://schemas.microsoft.com/office/powerpoint/2010/main" val="84713748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9" name="Group 278"/>
          <p:cNvGrpSpPr/>
          <p:nvPr/>
        </p:nvGrpSpPr>
        <p:grpSpPr>
          <a:xfrm>
            <a:off x="599113" y="1610786"/>
            <a:ext cx="3302228" cy="4842510"/>
            <a:chOff x="2210802" y="1623060"/>
            <a:chExt cx="3302228" cy="4842510"/>
          </a:xfrm>
        </p:grpSpPr>
        <p:grpSp>
          <p:nvGrpSpPr>
            <p:cNvPr id="127" name="Group 126"/>
            <p:cNvGrpSpPr/>
            <p:nvPr/>
          </p:nvGrpSpPr>
          <p:grpSpPr>
            <a:xfrm>
              <a:off x="2239501" y="1650033"/>
              <a:ext cx="768160" cy="1236607"/>
              <a:chOff x="2769666" y="1650033"/>
              <a:chExt cx="768160" cy="1236607"/>
            </a:xfrm>
          </p:grpSpPr>
          <p:pic>
            <p:nvPicPr>
              <p:cNvPr id="67" name="Picture 13" descr="200px-US-O1_insignia.svg.png"/>
              <p:cNvPicPr>
                <a:picLocks noChangeAspect="1"/>
              </p:cNvPicPr>
              <p:nvPr/>
            </p:nvPicPr>
            <p:blipFill>
              <a:blip r:embed="rId2" cstate="print"/>
              <a:srcRect/>
              <a:stretch>
                <a:fillRect/>
              </a:stretch>
            </p:blipFill>
            <p:spPr bwMode="auto">
              <a:xfrm>
                <a:off x="3073452" y="1920172"/>
                <a:ext cx="160586" cy="401467"/>
              </a:xfrm>
              <a:prstGeom prst="rect">
                <a:avLst/>
              </a:prstGeom>
              <a:noFill/>
              <a:ln w="9525">
                <a:noFill/>
                <a:miter lim="800000"/>
                <a:headEnd/>
                <a:tailEnd/>
              </a:ln>
            </p:spPr>
          </p:pic>
          <p:sp>
            <p:nvSpPr>
              <p:cNvPr id="77" name="TextBox 43"/>
              <p:cNvSpPr txBox="1">
                <a:spLocks noChangeArrowheads="1"/>
              </p:cNvSpPr>
              <p:nvPr/>
            </p:nvSpPr>
            <p:spPr bwMode="auto">
              <a:xfrm>
                <a:off x="2769666" y="2378809"/>
                <a:ext cx="768160" cy="507831"/>
              </a:xfrm>
              <a:prstGeom prst="rect">
                <a:avLst/>
              </a:prstGeom>
              <a:noFill/>
              <a:ln w="9525">
                <a:noFill/>
                <a:miter lim="800000"/>
                <a:headEnd/>
                <a:tailEnd/>
              </a:ln>
            </p:spPr>
            <p:txBody>
              <a:bodyPr wrap="none">
                <a:spAutoFit/>
              </a:bodyPr>
              <a:lstStyle/>
              <a:p>
                <a:pPr algn="ctr"/>
                <a:r>
                  <a:rPr lang="en-US" sz="900" b="1" dirty="0">
                    <a:solidFill>
                      <a:prstClr val="black"/>
                    </a:solidFill>
                  </a:rPr>
                  <a:t>Second</a:t>
                </a:r>
              </a:p>
              <a:p>
                <a:pPr algn="ctr"/>
                <a:r>
                  <a:rPr lang="en-US" sz="900" b="1" dirty="0">
                    <a:solidFill>
                      <a:prstClr val="black"/>
                    </a:solidFill>
                  </a:rPr>
                  <a:t>Lieutenant</a:t>
                </a:r>
              </a:p>
              <a:p>
                <a:pPr algn="ctr"/>
                <a:r>
                  <a:rPr lang="en-US" sz="900" b="1" dirty="0">
                    <a:solidFill>
                      <a:prstClr val="black"/>
                    </a:solidFill>
                  </a:rPr>
                  <a:t>(2LT)</a:t>
                </a:r>
              </a:p>
            </p:txBody>
          </p:sp>
          <p:sp>
            <p:nvSpPr>
              <p:cNvPr id="90" name="TextBox 56"/>
              <p:cNvSpPr txBox="1">
                <a:spLocks noChangeArrowheads="1"/>
              </p:cNvSpPr>
              <p:nvPr/>
            </p:nvSpPr>
            <p:spPr bwMode="auto">
              <a:xfrm>
                <a:off x="2940644" y="1650033"/>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O-1</a:t>
                </a:r>
              </a:p>
            </p:txBody>
          </p:sp>
        </p:grpSp>
        <p:grpSp>
          <p:nvGrpSpPr>
            <p:cNvPr id="128" name="Group 127"/>
            <p:cNvGrpSpPr/>
            <p:nvPr/>
          </p:nvGrpSpPr>
          <p:grpSpPr>
            <a:xfrm>
              <a:off x="3065058" y="1650033"/>
              <a:ext cx="768160" cy="1426403"/>
              <a:chOff x="3486291" y="1650033"/>
              <a:chExt cx="768160" cy="1426403"/>
            </a:xfrm>
          </p:grpSpPr>
          <p:pic>
            <p:nvPicPr>
              <p:cNvPr id="68" name="Picture 14" descr="200px-US-O2_insignia.svg.png"/>
              <p:cNvPicPr>
                <a:picLocks noChangeAspect="1"/>
              </p:cNvPicPr>
              <p:nvPr/>
            </p:nvPicPr>
            <p:blipFill>
              <a:blip r:embed="rId3" cstate="print"/>
              <a:srcRect/>
              <a:stretch>
                <a:fillRect/>
              </a:stretch>
            </p:blipFill>
            <p:spPr bwMode="auto">
              <a:xfrm>
                <a:off x="3789383" y="1920534"/>
                <a:ext cx="161975" cy="404936"/>
              </a:xfrm>
              <a:prstGeom prst="rect">
                <a:avLst/>
              </a:prstGeom>
              <a:noFill/>
              <a:ln w="9525">
                <a:noFill/>
                <a:miter lim="800000"/>
                <a:headEnd/>
                <a:tailEnd/>
              </a:ln>
            </p:spPr>
          </p:pic>
          <p:sp>
            <p:nvSpPr>
              <p:cNvPr id="78" name="TextBox 44"/>
              <p:cNvSpPr txBox="1">
                <a:spLocks noChangeArrowheads="1"/>
              </p:cNvSpPr>
              <p:nvPr/>
            </p:nvSpPr>
            <p:spPr bwMode="auto">
              <a:xfrm>
                <a:off x="3486291" y="2378809"/>
                <a:ext cx="768160" cy="697627"/>
              </a:xfrm>
              <a:prstGeom prst="rect">
                <a:avLst/>
              </a:prstGeom>
              <a:noFill/>
              <a:ln w="9525">
                <a:noFill/>
                <a:miter lim="800000"/>
                <a:headEnd/>
                <a:tailEnd/>
              </a:ln>
            </p:spPr>
            <p:txBody>
              <a:bodyPr wrap="none">
                <a:spAutoFit/>
              </a:bodyPr>
              <a:lstStyle/>
              <a:p>
                <a:pPr algn="ctr"/>
                <a:r>
                  <a:rPr lang="en-US" sz="900" b="1" dirty="0">
                    <a:solidFill>
                      <a:prstClr val="black"/>
                    </a:solidFill>
                  </a:rPr>
                  <a:t>First</a:t>
                </a:r>
              </a:p>
              <a:p>
                <a:pPr algn="ctr"/>
                <a:r>
                  <a:rPr lang="en-US" sz="900" b="1" dirty="0">
                    <a:solidFill>
                      <a:prstClr val="black"/>
                    </a:solidFill>
                  </a:rPr>
                  <a:t>Lieutenant</a:t>
                </a:r>
              </a:p>
              <a:p>
                <a:pPr algn="ctr"/>
                <a:r>
                  <a:rPr lang="en-US" sz="900" b="1" dirty="0">
                    <a:solidFill>
                      <a:prstClr val="black"/>
                    </a:solidFill>
                  </a:rPr>
                  <a:t>(1LT)</a:t>
                </a:r>
              </a:p>
              <a:p>
                <a:pPr algn="ctr">
                  <a:spcBef>
                    <a:spcPts val="400"/>
                  </a:spcBef>
                </a:pPr>
                <a:r>
                  <a:rPr lang="en-US" sz="900" dirty="0">
                    <a:solidFill>
                      <a:prstClr val="black"/>
                    </a:solidFill>
                  </a:rPr>
                  <a:t>18 Months</a:t>
                </a:r>
              </a:p>
            </p:txBody>
          </p:sp>
          <p:sp>
            <p:nvSpPr>
              <p:cNvPr id="116" name="TextBox 56"/>
              <p:cNvSpPr txBox="1">
                <a:spLocks noChangeArrowheads="1"/>
              </p:cNvSpPr>
              <p:nvPr/>
            </p:nvSpPr>
            <p:spPr bwMode="auto">
              <a:xfrm>
                <a:off x="3657269" y="1650033"/>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O-2</a:t>
                </a:r>
              </a:p>
            </p:txBody>
          </p:sp>
        </p:grpSp>
        <p:grpSp>
          <p:nvGrpSpPr>
            <p:cNvPr id="129" name="Group 128"/>
            <p:cNvGrpSpPr/>
            <p:nvPr/>
          </p:nvGrpSpPr>
          <p:grpSpPr>
            <a:xfrm>
              <a:off x="3970765" y="1650033"/>
              <a:ext cx="607859" cy="1287903"/>
              <a:chOff x="4392875" y="1650033"/>
              <a:chExt cx="607859" cy="1287903"/>
            </a:xfrm>
          </p:grpSpPr>
          <p:pic>
            <p:nvPicPr>
              <p:cNvPr id="69" name="Picture 15" descr="534px-US-O3_insignia.svg.png"/>
              <p:cNvPicPr>
                <a:picLocks noChangeAspect="1"/>
              </p:cNvPicPr>
              <p:nvPr/>
            </p:nvPicPr>
            <p:blipFill>
              <a:blip r:embed="rId4" cstate="print"/>
              <a:srcRect/>
              <a:stretch>
                <a:fillRect/>
              </a:stretch>
            </p:blipFill>
            <p:spPr bwMode="auto">
              <a:xfrm>
                <a:off x="4480568" y="1921421"/>
                <a:ext cx="432473" cy="404936"/>
              </a:xfrm>
              <a:prstGeom prst="rect">
                <a:avLst/>
              </a:prstGeom>
              <a:noFill/>
              <a:ln w="9525">
                <a:noFill/>
                <a:miter lim="800000"/>
                <a:headEnd/>
                <a:tailEnd/>
              </a:ln>
            </p:spPr>
          </p:pic>
          <p:sp>
            <p:nvSpPr>
              <p:cNvPr id="79" name="TextBox 45"/>
              <p:cNvSpPr txBox="1">
                <a:spLocks noChangeArrowheads="1"/>
              </p:cNvSpPr>
              <p:nvPr/>
            </p:nvSpPr>
            <p:spPr bwMode="auto">
              <a:xfrm>
                <a:off x="4392875" y="2378809"/>
                <a:ext cx="607859" cy="559127"/>
              </a:xfrm>
              <a:prstGeom prst="rect">
                <a:avLst/>
              </a:prstGeom>
              <a:noFill/>
              <a:ln w="9525">
                <a:noFill/>
                <a:miter lim="800000"/>
                <a:headEnd/>
                <a:tailEnd/>
              </a:ln>
            </p:spPr>
            <p:txBody>
              <a:bodyPr wrap="none">
                <a:spAutoFit/>
              </a:bodyPr>
              <a:lstStyle/>
              <a:p>
                <a:pPr algn="ctr"/>
                <a:r>
                  <a:rPr lang="en-US" sz="900" b="1" dirty="0">
                    <a:solidFill>
                      <a:prstClr val="black"/>
                    </a:solidFill>
                  </a:rPr>
                  <a:t>Captain</a:t>
                </a:r>
              </a:p>
              <a:p>
                <a:pPr algn="ctr"/>
                <a:r>
                  <a:rPr lang="en-US" sz="900" b="1" dirty="0">
                    <a:solidFill>
                      <a:prstClr val="black"/>
                    </a:solidFill>
                  </a:rPr>
                  <a:t>(CPT)</a:t>
                </a:r>
              </a:p>
              <a:p>
                <a:pPr algn="ctr">
                  <a:spcBef>
                    <a:spcPts val="400"/>
                  </a:spcBef>
                </a:pPr>
                <a:r>
                  <a:rPr lang="en-US" sz="900" dirty="0">
                    <a:solidFill>
                      <a:prstClr val="black"/>
                    </a:solidFill>
                  </a:rPr>
                  <a:t>4 Years</a:t>
                </a:r>
              </a:p>
            </p:txBody>
          </p:sp>
          <p:sp>
            <p:nvSpPr>
              <p:cNvPr id="117" name="TextBox 56"/>
              <p:cNvSpPr txBox="1">
                <a:spLocks noChangeArrowheads="1"/>
              </p:cNvSpPr>
              <p:nvPr/>
            </p:nvSpPr>
            <p:spPr bwMode="auto">
              <a:xfrm>
                <a:off x="4483703" y="1650033"/>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O-3</a:t>
                </a:r>
              </a:p>
            </p:txBody>
          </p:sp>
        </p:grpSp>
        <p:grpSp>
          <p:nvGrpSpPr>
            <p:cNvPr id="130" name="Group 129"/>
            <p:cNvGrpSpPr/>
            <p:nvPr/>
          </p:nvGrpSpPr>
          <p:grpSpPr>
            <a:xfrm>
              <a:off x="4693730" y="1650033"/>
              <a:ext cx="813044" cy="1287903"/>
              <a:chOff x="5026569" y="1650033"/>
              <a:chExt cx="813044" cy="1287903"/>
            </a:xfrm>
          </p:grpSpPr>
          <p:pic>
            <p:nvPicPr>
              <p:cNvPr id="70" name="Picture 16" descr="500px-US-O4_insignia.svg.png"/>
              <p:cNvPicPr>
                <a:picLocks noChangeAspect="1"/>
              </p:cNvPicPr>
              <p:nvPr/>
            </p:nvPicPr>
            <p:blipFill>
              <a:blip r:embed="rId5" cstate="print"/>
              <a:srcRect/>
              <a:stretch>
                <a:fillRect/>
              </a:stretch>
            </p:blipFill>
            <p:spPr bwMode="auto">
              <a:xfrm>
                <a:off x="5239896" y="1920350"/>
                <a:ext cx="386390" cy="404936"/>
              </a:xfrm>
              <a:prstGeom prst="rect">
                <a:avLst/>
              </a:prstGeom>
              <a:noFill/>
              <a:ln w="9525">
                <a:noFill/>
                <a:miter lim="800000"/>
                <a:headEnd/>
                <a:tailEnd/>
              </a:ln>
            </p:spPr>
          </p:pic>
          <p:sp>
            <p:nvSpPr>
              <p:cNvPr id="80" name="TextBox 46"/>
              <p:cNvSpPr txBox="1">
                <a:spLocks noChangeArrowheads="1"/>
              </p:cNvSpPr>
              <p:nvPr/>
            </p:nvSpPr>
            <p:spPr bwMode="auto">
              <a:xfrm>
                <a:off x="5026569" y="2378809"/>
                <a:ext cx="813044" cy="559127"/>
              </a:xfrm>
              <a:prstGeom prst="rect">
                <a:avLst/>
              </a:prstGeom>
              <a:noFill/>
              <a:ln w="9525">
                <a:noFill/>
                <a:miter lim="800000"/>
                <a:headEnd/>
                <a:tailEnd/>
              </a:ln>
            </p:spPr>
            <p:txBody>
              <a:bodyPr wrap="none">
                <a:spAutoFit/>
              </a:bodyPr>
              <a:lstStyle/>
              <a:p>
                <a:pPr algn="ctr"/>
                <a:r>
                  <a:rPr lang="en-US" sz="900" b="1" dirty="0">
                    <a:solidFill>
                      <a:prstClr val="black"/>
                    </a:solidFill>
                  </a:rPr>
                  <a:t>Major</a:t>
                </a:r>
              </a:p>
              <a:p>
                <a:pPr algn="ctr"/>
                <a:r>
                  <a:rPr lang="en-US" sz="900" b="1" dirty="0">
                    <a:solidFill>
                      <a:prstClr val="black"/>
                    </a:solidFill>
                  </a:rPr>
                  <a:t>(MAJ)</a:t>
                </a:r>
              </a:p>
              <a:p>
                <a:pPr algn="ctr">
                  <a:spcBef>
                    <a:spcPts val="400"/>
                  </a:spcBef>
                </a:pPr>
                <a:r>
                  <a:rPr lang="en-US" sz="900" dirty="0">
                    <a:solidFill>
                      <a:prstClr val="black"/>
                    </a:solidFill>
                  </a:rPr>
                  <a:t>10-11 Years</a:t>
                </a:r>
              </a:p>
            </p:txBody>
          </p:sp>
          <p:sp>
            <p:nvSpPr>
              <p:cNvPr id="118" name="TextBox 56"/>
              <p:cNvSpPr txBox="1">
                <a:spLocks noChangeArrowheads="1"/>
              </p:cNvSpPr>
              <p:nvPr/>
            </p:nvSpPr>
            <p:spPr bwMode="auto">
              <a:xfrm>
                <a:off x="5219990" y="1650033"/>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O-4</a:t>
                </a:r>
              </a:p>
            </p:txBody>
          </p:sp>
        </p:grpSp>
        <p:grpSp>
          <p:nvGrpSpPr>
            <p:cNvPr id="131" name="Group 130"/>
            <p:cNvGrpSpPr/>
            <p:nvPr/>
          </p:nvGrpSpPr>
          <p:grpSpPr>
            <a:xfrm>
              <a:off x="2239501" y="3098233"/>
              <a:ext cx="768160" cy="1448869"/>
              <a:chOff x="5778682" y="1602408"/>
              <a:chExt cx="768160" cy="1448869"/>
            </a:xfrm>
          </p:grpSpPr>
          <p:pic>
            <p:nvPicPr>
              <p:cNvPr id="71" name="Picture 17" descr="500px-US-O5_insignia.svg.png"/>
              <p:cNvPicPr>
                <a:picLocks noChangeAspect="1"/>
              </p:cNvPicPr>
              <p:nvPr/>
            </p:nvPicPr>
            <p:blipFill>
              <a:blip r:embed="rId6" cstate="print"/>
              <a:srcRect/>
              <a:stretch>
                <a:fillRect/>
              </a:stretch>
            </p:blipFill>
            <p:spPr bwMode="auto">
              <a:xfrm>
                <a:off x="5969566" y="1881223"/>
                <a:ext cx="386390" cy="404936"/>
              </a:xfrm>
              <a:prstGeom prst="rect">
                <a:avLst/>
              </a:prstGeom>
              <a:noFill/>
              <a:ln w="9525">
                <a:noFill/>
                <a:miter lim="800000"/>
                <a:headEnd/>
                <a:tailEnd/>
              </a:ln>
            </p:spPr>
          </p:pic>
          <p:sp>
            <p:nvSpPr>
              <p:cNvPr id="81" name="TextBox 47"/>
              <p:cNvSpPr txBox="1">
                <a:spLocks noChangeArrowheads="1"/>
              </p:cNvSpPr>
              <p:nvPr/>
            </p:nvSpPr>
            <p:spPr bwMode="auto">
              <a:xfrm>
                <a:off x="5778682" y="2353650"/>
                <a:ext cx="768160" cy="697627"/>
              </a:xfrm>
              <a:prstGeom prst="rect">
                <a:avLst/>
              </a:prstGeom>
              <a:noFill/>
              <a:ln w="9525">
                <a:noFill/>
                <a:miter lim="800000"/>
                <a:headEnd/>
                <a:tailEnd/>
              </a:ln>
            </p:spPr>
            <p:txBody>
              <a:bodyPr wrap="none">
                <a:spAutoFit/>
              </a:bodyPr>
              <a:lstStyle/>
              <a:p>
                <a:pPr algn="ctr"/>
                <a:r>
                  <a:rPr lang="en-US" sz="900" b="1" dirty="0">
                    <a:solidFill>
                      <a:prstClr val="black"/>
                    </a:solidFill>
                  </a:rPr>
                  <a:t>Lieutenant</a:t>
                </a:r>
              </a:p>
              <a:p>
                <a:pPr algn="ctr"/>
                <a:r>
                  <a:rPr lang="en-US" sz="900" b="1" dirty="0">
                    <a:solidFill>
                      <a:prstClr val="black"/>
                    </a:solidFill>
                  </a:rPr>
                  <a:t>Colonel</a:t>
                </a:r>
              </a:p>
              <a:p>
                <a:pPr algn="ctr"/>
                <a:r>
                  <a:rPr lang="en-US" sz="900" b="1" dirty="0">
                    <a:solidFill>
                      <a:prstClr val="black"/>
                    </a:solidFill>
                  </a:rPr>
                  <a:t>(LTC)</a:t>
                </a:r>
              </a:p>
              <a:p>
                <a:pPr algn="ctr">
                  <a:spcBef>
                    <a:spcPts val="400"/>
                  </a:spcBef>
                </a:pPr>
                <a:r>
                  <a:rPr lang="en-US" sz="900" dirty="0">
                    <a:solidFill>
                      <a:prstClr val="black"/>
                    </a:solidFill>
                  </a:rPr>
                  <a:t>16.5 Years</a:t>
                </a:r>
              </a:p>
            </p:txBody>
          </p:sp>
          <p:sp>
            <p:nvSpPr>
              <p:cNvPr id="119" name="TextBox 56"/>
              <p:cNvSpPr txBox="1">
                <a:spLocks noChangeArrowheads="1"/>
              </p:cNvSpPr>
              <p:nvPr/>
            </p:nvSpPr>
            <p:spPr bwMode="auto">
              <a:xfrm>
                <a:off x="5949660" y="1602408"/>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O-5</a:t>
                </a:r>
              </a:p>
            </p:txBody>
          </p:sp>
        </p:grpSp>
        <p:grpSp>
          <p:nvGrpSpPr>
            <p:cNvPr id="132" name="Group 131"/>
            <p:cNvGrpSpPr/>
            <p:nvPr/>
          </p:nvGrpSpPr>
          <p:grpSpPr>
            <a:xfrm>
              <a:off x="3058230" y="3098233"/>
              <a:ext cx="781814" cy="1310369"/>
              <a:chOff x="6608168" y="1602408"/>
              <a:chExt cx="781814" cy="1310369"/>
            </a:xfrm>
          </p:grpSpPr>
          <p:sp>
            <p:nvSpPr>
              <p:cNvPr id="82" name="TextBox 48"/>
              <p:cNvSpPr txBox="1">
                <a:spLocks noChangeArrowheads="1"/>
              </p:cNvSpPr>
              <p:nvPr/>
            </p:nvSpPr>
            <p:spPr bwMode="auto">
              <a:xfrm>
                <a:off x="6675108" y="2353650"/>
                <a:ext cx="647934" cy="559127"/>
              </a:xfrm>
              <a:prstGeom prst="rect">
                <a:avLst/>
              </a:prstGeom>
              <a:noFill/>
              <a:ln w="9525">
                <a:noFill/>
                <a:miter lim="800000"/>
                <a:headEnd/>
                <a:tailEnd/>
              </a:ln>
            </p:spPr>
            <p:txBody>
              <a:bodyPr wrap="none">
                <a:spAutoFit/>
              </a:bodyPr>
              <a:lstStyle/>
              <a:p>
                <a:pPr algn="ctr"/>
                <a:r>
                  <a:rPr lang="en-US" sz="900" b="1" dirty="0">
                    <a:solidFill>
                      <a:prstClr val="black"/>
                    </a:solidFill>
                  </a:rPr>
                  <a:t>Colonel</a:t>
                </a:r>
              </a:p>
              <a:p>
                <a:pPr algn="ctr"/>
                <a:r>
                  <a:rPr lang="en-US" sz="900" b="1" dirty="0">
                    <a:solidFill>
                      <a:prstClr val="black"/>
                    </a:solidFill>
                  </a:rPr>
                  <a:t>(COL)</a:t>
                </a:r>
              </a:p>
              <a:p>
                <a:pPr algn="ctr">
                  <a:spcBef>
                    <a:spcPts val="400"/>
                  </a:spcBef>
                </a:pPr>
                <a:r>
                  <a:rPr lang="en-US" sz="900" dirty="0">
                    <a:solidFill>
                      <a:prstClr val="black"/>
                    </a:solidFill>
                  </a:rPr>
                  <a:t>22 Years</a:t>
                </a:r>
              </a:p>
            </p:txBody>
          </p:sp>
          <p:pic>
            <p:nvPicPr>
              <p:cNvPr id="115" name="Picture 1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8168" y="1916103"/>
                <a:ext cx="781814" cy="384683"/>
              </a:xfrm>
              <a:prstGeom prst="rect">
                <a:avLst/>
              </a:prstGeom>
            </p:spPr>
          </p:pic>
          <p:sp>
            <p:nvSpPr>
              <p:cNvPr id="120" name="TextBox 56"/>
              <p:cNvSpPr txBox="1">
                <a:spLocks noChangeArrowheads="1"/>
              </p:cNvSpPr>
              <p:nvPr/>
            </p:nvSpPr>
            <p:spPr bwMode="auto">
              <a:xfrm>
                <a:off x="6785974" y="1602408"/>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O-6</a:t>
                </a:r>
              </a:p>
            </p:txBody>
          </p:sp>
        </p:grpSp>
        <p:grpSp>
          <p:nvGrpSpPr>
            <p:cNvPr id="133" name="Group 132"/>
            <p:cNvGrpSpPr/>
            <p:nvPr/>
          </p:nvGrpSpPr>
          <p:grpSpPr>
            <a:xfrm>
              <a:off x="3929087" y="3098233"/>
              <a:ext cx="691215" cy="1259073"/>
              <a:chOff x="7657242" y="1602408"/>
              <a:chExt cx="691215" cy="1259073"/>
            </a:xfrm>
          </p:grpSpPr>
          <p:pic>
            <p:nvPicPr>
              <p:cNvPr id="72" name="Picture 21" descr="622px-US-O7_insignia.svg.png"/>
              <p:cNvPicPr>
                <a:picLocks noChangeAspect="1"/>
              </p:cNvPicPr>
              <p:nvPr/>
            </p:nvPicPr>
            <p:blipFill>
              <a:blip r:embed="rId8" cstate="print"/>
              <a:srcRect/>
              <a:stretch>
                <a:fillRect/>
              </a:stretch>
            </p:blipFill>
            <p:spPr bwMode="auto">
              <a:xfrm>
                <a:off x="7874610" y="1983384"/>
                <a:ext cx="256479" cy="240397"/>
              </a:xfrm>
              <a:prstGeom prst="rect">
                <a:avLst/>
              </a:prstGeom>
              <a:noFill/>
              <a:ln w="9525">
                <a:noFill/>
                <a:miter lim="800000"/>
                <a:headEnd/>
                <a:tailEnd/>
              </a:ln>
            </p:spPr>
          </p:pic>
          <p:sp>
            <p:nvSpPr>
              <p:cNvPr id="83" name="TextBox 49"/>
              <p:cNvSpPr txBox="1">
                <a:spLocks noChangeArrowheads="1"/>
              </p:cNvSpPr>
              <p:nvPr/>
            </p:nvSpPr>
            <p:spPr bwMode="auto">
              <a:xfrm>
                <a:off x="7657242" y="2353650"/>
                <a:ext cx="691215" cy="507831"/>
              </a:xfrm>
              <a:prstGeom prst="rect">
                <a:avLst/>
              </a:prstGeom>
              <a:noFill/>
              <a:ln w="9525">
                <a:noFill/>
                <a:miter lim="800000"/>
                <a:headEnd/>
                <a:tailEnd/>
              </a:ln>
            </p:spPr>
            <p:txBody>
              <a:bodyPr wrap="none">
                <a:spAutoFit/>
              </a:bodyPr>
              <a:lstStyle/>
              <a:p>
                <a:pPr algn="ctr"/>
                <a:r>
                  <a:rPr lang="en-US" sz="900" b="1" dirty="0">
                    <a:solidFill>
                      <a:prstClr val="black"/>
                    </a:solidFill>
                  </a:rPr>
                  <a:t>Brigadier</a:t>
                </a:r>
              </a:p>
              <a:p>
                <a:pPr algn="ctr"/>
                <a:r>
                  <a:rPr lang="en-US" sz="900" b="1" dirty="0">
                    <a:solidFill>
                      <a:prstClr val="black"/>
                    </a:solidFill>
                  </a:rPr>
                  <a:t>General</a:t>
                </a:r>
              </a:p>
              <a:p>
                <a:pPr algn="ctr"/>
                <a:r>
                  <a:rPr lang="en-US" sz="900" b="1" dirty="0">
                    <a:solidFill>
                      <a:prstClr val="black"/>
                    </a:solidFill>
                  </a:rPr>
                  <a:t>(BG)</a:t>
                </a:r>
              </a:p>
            </p:txBody>
          </p:sp>
          <p:sp>
            <p:nvSpPr>
              <p:cNvPr id="121" name="TextBox 56"/>
              <p:cNvSpPr txBox="1">
                <a:spLocks noChangeArrowheads="1"/>
              </p:cNvSpPr>
              <p:nvPr/>
            </p:nvSpPr>
            <p:spPr bwMode="auto">
              <a:xfrm>
                <a:off x="7789748" y="1602408"/>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O-7</a:t>
                </a:r>
              </a:p>
            </p:txBody>
          </p:sp>
        </p:grpSp>
        <p:grpSp>
          <p:nvGrpSpPr>
            <p:cNvPr id="134" name="Group 133"/>
            <p:cNvGrpSpPr/>
            <p:nvPr/>
          </p:nvGrpSpPr>
          <p:grpSpPr>
            <a:xfrm>
              <a:off x="4793117" y="3098233"/>
              <a:ext cx="614271" cy="1259073"/>
              <a:chOff x="8360400" y="1602408"/>
              <a:chExt cx="614271" cy="1259073"/>
            </a:xfrm>
          </p:grpSpPr>
          <p:sp>
            <p:nvSpPr>
              <p:cNvPr id="84" name="TextBox 50"/>
              <p:cNvSpPr txBox="1">
                <a:spLocks noChangeArrowheads="1"/>
              </p:cNvSpPr>
              <p:nvPr/>
            </p:nvSpPr>
            <p:spPr bwMode="auto">
              <a:xfrm>
                <a:off x="8360400" y="2353650"/>
                <a:ext cx="614271" cy="507831"/>
              </a:xfrm>
              <a:prstGeom prst="rect">
                <a:avLst/>
              </a:prstGeom>
              <a:noFill/>
              <a:ln w="9525">
                <a:noFill/>
                <a:miter lim="800000"/>
                <a:headEnd/>
                <a:tailEnd/>
              </a:ln>
            </p:spPr>
            <p:txBody>
              <a:bodyPr wrap="none">
                <a:spAutoFit/>
              </a:bodyPr>
              <a:lstStyle/>
              <a:p>
                <a:pPr algn="ctr"/>
                <a:r>
                  <a:rPr lang="en-US" sz="900" b="1" dirty="0">
                    <a:solidFill>
                      <a:prstClr val="black"/>
                    </a:solidFill>
                  </a:rPr>
                  <a:t>Major</a:t>
                </a:r>
              </a:p>
              <a:p>
                <a:pPr algn="ctr"/>
                <a:r>
                  <a:rPr lang="en-US" sz="900" b="1" dirty="0">
                    <a:solidFill>
                      <a:prstClr val="black"/>
                    </a:solidFill>
                  </a:rPr>
                  <a:t>General</a:t>
                </a:r>
              </a:p>
              <a:p>
                <a:pPr algn="ctr"/>
                <a:r>
                  <a:rPr lang="en-US" sz="900" b="1" dirty="0">
                    <a:solidFill>
                      <a:prstClr val="black"/>
                    </a:solidFill>
                  </a:rPr>
                  <a:t>(MG)</a:t>
                </a:r>
              </a:p>
            </p:txBody>
          </p:sp>
          <p:sp>
            <p:nvSpPr>
              <p:cNvPr id="122" name="TextBox 56"/>
              <p:cNvSpPr txBox="1">
                <a:spLocks noChangeArrowheads="1"/>
              </p:cNvSpPr>
              <p:nvPr/>
            </p:nvSpPr>
            <p:spPr bwMode="auto">
              <a:xfrm>
                <a:off x="8454434" y="1602408"/>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O-8</a:t>
                </a:r>
              </a:p>
            </p:txBody>
          </p:sp>
          <p:grpSp>
            <p:nvGrpSpPr>
              <p:cNvPr id="4" name="Group 3"/>
              <p:cNvGrpSpPr/>
              <p:nvPr/>
            </p:nvGrpSpPr>
            <p:grpSpPr>
              <a:xfrm>
                <a:off x="8539296" y="1868812"/>
                <a:ext cx="256479" cy="464631"/>
                <a:chOff x="8509173" y="2155284"/>
                <a:chExt cx="310340" cy="562206"/>
              </a:xfrm>
            </p:grpSpPr>
            <p:pic>
              <p:nvPicPr>
                <p:cNvPr id="113" name="Picture 22" descr="622px-US-O7_insignia.svg.png"/>
                <p:cNvPicPr>
                  <a:picLocks noChangeAspect="1"/>
                </p:cNvPicPr>
                <p:nvPr/>
              </p:nvPicPr>
              <p:blipFill>
                <a:blip r:embed="rId8" cstate="print"/>
                <a:srcRect/>
                <a:stretch>
                  <a:fillRect/>
                </a:stretch>
              </p:blipFill>
              <p:spPr bwMode="auto">
                <a:xfrm>
                  <a:off x="8509173" y="2155284"/>
                  <a:ext cx="310340" cy="290882"/>
                </a:xfrm>
                <a:prstGeom prst="rect">
                  <a:avLst/>
                </a:prstGeom>
                <a:noFill/>
                <a:ln w="9525">
                  <a:noFill/>
                  <a:miter lim="800000"/>
                  <a:headEnd/>
                  <a:tailEnd/>
                </a:ln>
              </p:spPr>
            </p:pic>
            <p:pic>
              <p:nvPicPr>
                <p:cNvPr id="123" name="Picture 22" descr="622px-US-O7_insignia.svg.png"/>
                <p:cNvPicPr>
                  <a:picLocks noChangeAspect="1"/>
                </p:cNvPicPr>
                <p:nvPr/>
              </p:nvPicPr>
              <p:blipFill>
                <a:blip r:embed="rId8" cstate="print"/>
                <a:srcRect/>
                <a:stretch>
                  <a:fillRect/>
                </a:stretch>
              </p:blipFill>
              <p:spPr bwMode="auto">
                <a:xfrm>
                  <a:off x="8509173" y="2426608"/>
                  <a:ext cx="310340" cy="290882"/>
                </a:xfrm>
                <a:prstGeom prst="rect">
                  <a:avLst/>
                </a:prstGeom>
                <a:noFill/>
                <a:ln w="9525">
                  <a:noFill/>
                  <a:miter lim="800000"/>
                  <a:headEnd/>
                  <a:tailEnd/>
                </a:ln>
              </p:spPr>
            </p:pic>
          </p:grpSp>
        </p:grpSp>
        <p:grpSp>
          <p:nvGrpSpPr>
            <p:cNvPr id="135" name="Group 134"/>
            <p:cNvGrpSpPr/>
            <p:nvPr/>
          </p:nvGrpSpPr>
          <p:grpSpPr>
            <a:xfrm>
              <a:off x="2239501" y="4689531"/>
              <a:ext cx="768160" cy="1765818"/>
              <a:chOff x="8920168" y="1756713"/>
              <a:chExt cx="768160" cy="1765818"/>
            </a:xfrm>
          </p:grpSpPr>
          <p:grpSp>
            <p:nvGrpSpPr>
              <p:cNvPr id="74" name="Group 39"/>
              <p:cNvGrpSpPr>
                <a:grpSpLocks/>
              </p:cNvGrpSpPr>
              <p:nvPr/>
            </p:nvGrpSpPr>
            <p:grpSpPr bwMode="auto">
              <a:xfrm>
                <a:off x="9176008" y="2142866"/>
                <a:ext cx="256479" cy="690327"/>
                <a:chOff x="4039413" y="1720422"/>
                <a:chExt cx="310340" cy="835296"/>
              </a:xfrm>
            </p:grpSpPr>
            <p:pic>
              <p:nvPicPr>
                <p:cNvPr id="110" name="Picture 24" descr="622px-US-O7_insignia.svg.png"/>
                <p:cNvPicPr>
                  <a:picLocks noChangeAspect="1"/>
                </p:cNvPicPr>
                <p:nvPr/>
              </p:nvPicPr>
              <p:blipFill>
                <a:blip r:embed="rId8" cstate="print"/>
                <a:srcRect/>
                <a:stretch>
                  <a:fillRect/>
                </a:stretch>
              </p:blipFill>
              <p:spPr bwMode="auto">
                <a:xfrm>
                  <a:off x="4039413" y="1720422"/>
                  <a:ext cx="310340" cy="290882"/>
                </a:xfrm>
                <a:prstGeom prst="rect">
                  <a:avLst/>
                </a:prstGeom>
                <a:noFill/>
                <a:ln w="9525">
                  <a:noFill/>
                  <a:miter lim="800000"/>
                  <a:headEnd/>
                  <a:tailEnd/>
                </a:ln>
              </p:spPr>
            </p:pic>
            <p:pic>
              <p:nvPicPr>
                <p:cNvPr id="111" name="Picture 25" descr="622px-US-O7_insignia.svg.png"/>
                <p:cNvPicPr>
                  <a:picLocks noChangeAspect="1"/>
                </p:cNvPicPr>
                <p:nvPr/>
              </p:nvPicPr>
              <p:blipFill>
                <a:blip r:embed="rId8" cstate="print"/>
                <a:srcRect/>
                <a:stretch>
                  <a:fillRect/>
                </a:stretch>
              </p:blipFill>
              <p:spPr bwMode="auto">
                <a:xfrm>
                  <a:off x="4039413" y="1992629"/>
                  <a:ext cx="310340" cy="290882"/>
                </a:xfrm>
                <a:prstGeom prst="rect">
                  <a:avLst/>
                </a:prstGeom>
                <a:noFill/>
                <a:ln w="9525">
                  <a:noFill/>
                  <a:miter lim="800000"/>
                  <a:headEnd/>
                  <a:tailEnd/>
                </a:ln>
              </p:spPr>
            </p:pic>
            <p:pic>
              <p:nvPicPr>
                <p:cNvPr id="112" name="Picture 26" descr="622px-US-O7_insignia.svg.png"/>
                <p:cNvPicPr>
                  <a:picLocks noChangeAspect="1"/>
                </p:cNvPicPr>
                <p:nvPr/>
              </p:nvPicPr>
              <p:blipFill>
                <a:blip r:embed="rId8" cstate="print"/>
                <a:srcRect/>
                <a:stretch>
                  <a:fillRect/>
                </a:stretch>
              </p:blipFill>
              <p:spPr bwMode="auto">
                <a:xfrm>
                  <a:off x="4039413" y="2264838"/>
                  <a:ext cx="310340" cy="290880"/>
                </a:xfrm>
                <a:prstGeom prst="rect">
                  <a:avLst/>
                </a:prstGeom>
                <a:noFill/>
                <a:ln w="9525">
                  <a:noFill/>
                  <a:miter lim="800000"/>
                  <a:headEnd/>
                  <a:tailEnd/>
                </a:ln>
              </p:spPr>
            </p:pic>
          </p:grpSp>
          <p:sp>
            <p:nvSpPr>
              <p:cNvPr id="85" name="TextBox 51"/>
              <p:cNvSpPr txBox="1">
                <a:spLocks noChangeArrowheads="1"/>
              </p:cNvSpPr>
              <p:nvPr/>
            </p:nvSpPr>
            <p:spPr bwMode="auto">
              <a:xfrm>
                <a:off x="8920168" y="3014700"/>
                <a:ext cx="768160" cy="507831"/>
              </a:xfrm>
              <a:prstGeom prst="rect">
                <a:avLst/>
              </a:prstGeom>
              <a:noFill/>
              <a:ln w="9525">
                <a:noFill/>
                <a:miter lim="800000"/>
                <a:headEnd/>
                <a:tailEnd/>
              </a:ln>
            </p:spPr>
            <p:txBody>
              <a:bodyPr wrap="none">
                <a:spAutoFit/>
              </a:bodyPr>
              <a:lstStyle/>
              <a:p>
                <a:pPr algn="ctr"/>
                <a:r>
                  <a:rPr lang="en-US" sz="900" b="1" dirty="0">
                    <a:solidFill>
                      <a:prstClr val="black"/>
                    </a:solidFill>
                  </a:rPr>
                  <a:t>Lieutenant</a:t>
                </a:r>
              </a:p>
              <a:p>
                <a:pPr algn="ctr"/>
                <a:r>
                  <a:rPr lang="en-US" sz="900" b="1" dirty="0">
                    <a:solidFill>
                      <a:prstClr val="black"/>
                    </a:solidFill>
                  </a:rPr>
                  <a:t>General</a:t>
                </a:r>
              </a:p>
              <a:p>
                <a:pPr algn="ctr"/>
                <a:r>
                  <a:rPr lang="en-US" sz="900" b="1" dirty="0">
                    <a:solidFill>
                      <a:prstClr val="black"/>
                    </a:solidFill>
                  </a:rPr>
                  <a:t>(LTG)</a:t>
                </a:r>
              </a:p>
            </p:txBody>
          </p:sp>
          <p:sp>
            <p:nvSpPr>
              <p:cNvPr id="124" name="TextBox 56"/>
              <p:cNvSpPr txBox="1">
                <a:spLocks noChangeArrowheads="1"/>
              </p:cNvSpPr>
              <p:nvPr/>
            </p:nvSpPr>
            <p:spPr bwMode="auto">
              <a:xfrm>
                <a:off x="9091146" y="1756713"/>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O-9</a:t>
                </a:r>
              </a:p>
            </p:txBody>
          </p:sp>
        </p:grpSp>
        <p:grpSp>
          <p:nvGrpSpPr>
            <p:cNvPr id="136" name="Group 135"/>
            <p:cNvGrpSpPr/>
            <p:nvPr/>
          </p:nvGrpSpPr>
          <p:grpSpPr>
            <a:xfrm>
              <a:off x="3142002" y="4689531"/>
              <a:ext cx="614271" cy="1627319"/>
              <a:chOff x="9691787" y="1756713"/>
              <a:chExt cx="614271" cy="1627319"/>
            </a:xfrm>
          </p:grpSpPr>
          <p:grpSp>
            <p:nvGrpSpPr>
              <p:cNvPr id="75" name="Group 38"/>
              <p:cNvGrpSpPr>
                <a:grpSpLocks/>
              </p:cNvGrpSpPr>
              <p:nvPr/>
            </p:nvGrpSpPr>
            <p:grpSpPr bwMode="auto">
              <a:xfrm>
                <a:off x="9870683" y="2030384"/>
                <a:ext cx="256479" cy="915292"/>
                <a:chOff x="4474945" y="1611539"/>
                <a:chExt cx="310340" cy="1107503"/>
              </a:xfrm>
            </p:grpSpPr>
            <p:pic>
              <p:nvPicPr>
                <p:cNvPr id="106" name="Picture 27" descr="622px-US-O7_insignia.svg.png"/>
                <p:cNvPicPr>
                  <a:picLocks noChangeAspect="1"/>
                </p:cNvPicPr>
                <p:nvPr/>
              </p:nvPicPr>
              <p:blipFill>
                <a:blip r:embed="rId8" cstate="print"/>
                <a:srcRect/>
                <a:stretch>
                  <a:fillRect/>
                </a:stretch>
              </p:blipFill>
              <p:spPr bwMode="auto">
                <a:xfrm>
                  <a:off x="4474945" y="1883747"/>
                  <a:ext cx="310340" cy="290881"/>
                </a:xfrm>
                <a:prstGeom prst="rect">
                  <a:avLst/>
                </a:prstGeom>
                <a:noFill/>
                <a:ln w="9525">
                  <a:noFill/>
                  <a:miter lim="800000"/>
                  <a:headEnd/>
                  <a:tailEnd/>
                </a:ln>
              </p:spPr>
            </p:pic>
            <p:pic>
              <p:nvPicPr>
                <p:cNvPr id="107" name="Picture 28" descr="622px-US-O7_insignia.svg.png"/>
                <p:cNvPicPr>
                  <a:picLocks noChangeAspect="1"/>
                </p:cNvPicPr>
                <p:nvPr/>
              </p:nvPicPr>
              <p:blipFill>
                <a:blip r:embed="rId8" cstate="print"/>
                <a:srcRect/>
                <a:stretch>
                  <a:fillRect/>
                </a:stretch>
              </p:blipFill>
              <p:spPr bwMode="auto">
                <a:xfrm>
                  <a:off x="4474945" y="2155954"/>
                  <a:ext cx="310340" cy="290881"/>
                </a:xfrm>
                <a:prstGeom prst="rect">
                  <a:avLst/>
                </a:prstGeom>
                <a:noFill/>
                <a:ln w="9525">
                  <a:noFill/>
                  <a:miter lim="800000"/>
                  <a:headEnd/>
                  <a:tailEnd/>
                </a:ln>
              </p:spPr>
            </p:pic>
            <p:pic>
              <p:nvPicPr>
                <p:cNvPr id="108" name="Picture 29" descr="622px-US-O7_insignia.svg.png"/>
                <p:cNvPicPr>
                  <a:picLocks noChangeAspect="1"/>
                </p:cNvPicPr>
                <p:nvPr/>
              </p:nvPicPr>
              <p:blipFill>
                <a:blip r:embed="rId8" cstate="print"/>
                <a:srcRect/>
                <a:stretch>
                  <a:fillRect/>
                </a:stretch>
              </p:blipFill>
              <p:spPr bwMode="auto">
                <a:xfrm>
                  <a:off x="4474945" y="2428161"/>
                  <a:ext cx="310340" cy="290881"/>
                </a:xfrm>
                <a:prstGeom prst="rect">
                  <a:avLst/>
                </a:prstGeom>
                <a:noFill/>
                <a:ln w="9525">
                  <a:noFill/>
                  <a:miter lim="800000"/>
                  <a:headEnd/>
                  <a:tailEnd/>
                </a:ln>
              </p:spPr>
            </p:pic>
            <p:pic>
              <p:nvPicPr>
                <p:cNvPr id="109" name="Picture 30" descr="622px-US-O7_insignia.svg.png"/>
                <p:cNvPicPr>
                  <a:picLocks noChangeAspect="1"/>
                </p:cNvPicPr>
                <p:nvPr/>
              </p:nvPicPr>
              <p:blipFill>
                <a:blip r:embed="rId8" cstate="print"/>
                <a:srcRect/>
                <a:stretch>
                  <a:fillRect/>
                </a:stretch>
              </p:blipFill>
              <p:spPr bwMode="auto">
                <a:xfrm>
                  <a:off x="4474945" y="1611539"/>
                  <a:ext cx="310340" cy="290881"/>
                </a:xfrm>
                <a:prstGeom prst="rect">
                  <a:avLst/>
                </a:prstGeom>
                <a:noFill/>
                <a:ln w="9525">
                  <a:noFill/>
                  <a:miter lim="800000"/>
                  <a:headEnd/>
                  <a:tailEnd/>
                </a:ln>
              </p:spPr>
            </p:pic>
          </p:grpSp>
          <p:sp>
            <p:nvSpPr>
              <p:cNvPr id="86" name="TextBox 52"/>
              <p:cNvSpPr txBox="1">
                <a:spLocks noChangeArrowheads="1"/>
              </p:cNvSpPr>
              <p:nvPr/>
            </p:nvSpPr>
            <p:spPr bwMode="auto">
              <a:xfrm>
                <a:off x="9691787" y="3014700"/>
                <a:ext cx="614271" cy="369332"/>
              </a:xfrm>
              <a:prstGeom prst="rect">
                <a:avLst/>
              </a:prstGeom>
              <a:noFill/>
              <a:ln w="9525">
                <a:noFill/>
                <a:miter lim="800000"/>
                <a:headEnd/>
                <a:tailEnd/>
              </a:ln>
            </p:spPr>
            <p:txBody>
              <a:bodyPr wrap="none">
                <a:spAutoFit/>
              </a:bodyPr>
              <a:lstStyle/>
              <a:p>
                <a:pPr algn="ctr"/>
                <a:r>
                  <a:rPr lang="en-US" sz="900" b="1" dirty="0">
                    <a:solidFill>
                      <a:prstClr val="black"/>
                    </a:solidFill>
                  </a:rPr>
                  <a:t>General</a:t>
                </a:r>
              </a:p>
              <a:p>
                <a:pPr algn="ctr"/>
                <a:r>
                  <a:rPr lang="en-US" sz="900" b="1" dirty="0">
                    <a:solidFill>
                      <a:prstClr val="black"/>
                    </a:solidFill>
                  </a:rPr>
                  <a:t>(GEN)</a:t>
                </a:r>
              </a:p>
            </p:txBody>
          </p:sp>
          <p:sp>
            <p:nvSpPr>
              <p:cNvPr id="125" name="TextBox 56"/>
              <p:cNvSpPr txBox="1">
                <a:spLocks noChangeArrowheads="1"/>
              </p:cNvSpPr>
              <p:nvPr/>
            </p:nvSpPr>
            <p:spPr bwMode="auto">
              <a:xfrm>
                <a:off x="9730879" y="1756713"/>
                <a:ext cx="536087"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O-10</a:t>
                </a:r>
              </a:p>
            </p:txBody>
          </p:sp>
        </p:grpSp>
        <p:grpSp>
          <p:nvGrpSpPr>
            <p:cNvPr id="137" name="Group 136"/>
            <p:cNvGrpSpPr/>
            <p:nvPr/>
          </p:nvGrpSpPr>
          <p:grpSpPr>
            <a:xfrm>
              <a:off x="4274540" y="4689531"/>
              <a:ext cx="825867" cy="1765818"/>
              <a:chOff x="10324699" y="1756713"/>
              <a:chExt cx="825867" cy="1765818"/>
            </a:xfrm>
          </p:grpSpPr>
          <p:grpSp>
            <p:nvGrpSpPr>
              <p:cNvPr id="76" name="Group 41"/>
              <p:cNvGrpSpPr>
                <a:grpSpLocks/>
              </p:cNvGrpSpPr>
              <p:nvPr/>
            </p:nvGrpSpPr>
            <p:grpSpPr bwMode="auto">
              <a:xfrm>
                <a:off x="10391167" y="2174523"/>
                <a:ext cx="692931" cy="627028"/>
                <a:chOff x="5409954" y="1742579"/>
                <a:chExt cx="838446" cy="758702"/>
              </a:xfrm>
            </p:grpSpPr>
            <p:pic>
              <p:nvPicPr>
                <p:cNvPr id="101" name="Picture 31" descr="622px-US-O7_insignia.svg.png"/>
                <p:cNvPicPr>
                  <a:picLocks noChangeAspect="1"/>
                </p:cNvPicPr>
                <p:nvPr/>
              </p:nvPicPr>
              <p:blipFill>
                <a:blip r:embed="rId8" cstate="print"/>
                <a:srcRect/>
                <a:stretch>
                  <a:fillRect/>
                </a:stretch>
              </p:blipFill>
              <p:spPr bwMode="auto">
                <a:xfrm>
                  <a:off x="5668551" y="1742579"/>
                  <a:ext cx="310339" cy="290881"/>
                </a:xfrm>
                <a:prstGeom prst="rect">
                  <a:avLst/>
                </a:prstGeom>
                <a:noFill/>
                <a:ln w="9525">
                  <a:noFill/>
                  <a:miter lim="800000"/>
                  <a:headEnd/>
                  <a:tailEnd/>
                </a:ln>
              </p:spPr>
            </p:pic>
            <p:pic>
              <p:nvPicPr>
                <p:cNvPr id="102" name="Picture 32" descr="622px-US-O7_insignia.svg.png"/>
                <p:cNvPicPr>
                  <a:picLocks noChangeAspect="1"/>
                </p:cNvPicPr>
                <p:nvPr/>
              </p:nvPicPr>
              <p:blipFill>
                <a:blip r:embed="rId8" cstate="print"/>
                <a:srcRect/>
                <a:stretch>
                  <a:fillRect/>
                </a:stretch>
              </p:blipFill>
              <p:spPr bwMode="auto">
                <a:xfrm>
                  <a:off x="5409954" y="1924580"/>
                  <a:ext cx="310339" cy="290881"/>
                </a:xfrm>
                <a:prstGeom prst="rect">
                  <a:avLst/>
                </a:prstGeom>
                <a:noFill/>
                <a:ln w="9525">
                  <a:noFill/>
                  <a:miter lim="800000"/>
                  <a:headEnd/>
                  <a:tailEnd/>
                </a:ln>
              </p:spPr>
            </p:pic>
            <p:pic>
              <p:nvPicPr>
                <p:cNvPr id="103" name="Picture 33" descr="622px-US-O7_insignia.svg.png"/>
                <p:cNvPicPr>
                  <a:picLocks noChangeAspect="1"/>
                </p:cNvPicPr>
                <p:nvPr/>
              </p:nvPicPr>
              <p:blipFill>
                <a:blip r:embed="rId8" cstate="print"/>
                <a:srcRect/>
                <a:stretch>
                  <a:fillRect/>
                </a:stretch>
              </p:blipFill>
              <p:spPr bwMode="auto">
                <a:xfrm>
                  <a:off x="5938061" y="1924583"/>
                  <a:ext cx="310339" cy="290881"/>
                </a:xfrm>
                <a:prstGeom prst="rect">
                  <a:avLst/>
                </a:prstGeom>
                <a:noFill/>
                <a:ln w="9525">
                  <a:noFill/>
                  <a:miter lim="800000"/>
                  <a:headEnd/>
                  <a:tailEnd/>
                </a:ln>
              </p:spPr>
            </p:pic>
            <p:pic>
              <p:nvPicPr>
                <p:cNvPr id="104" name="Picture 34" descr="622px-US-O7_insignia.svg.png"/>
                <p:cNvPicPr>
                  <a:picLocks noChangeAspect="1"/>
                </p:cNvPicPr>
                <p:nvPr/>
              </p:nvPicPr>
              <p:blipFill>
                <a:blip r:embed="rId8" cstate="print"/>
                <a:srcRect/>
                <a:stretch>
                  <a:fillRect/>
                </a:stretch>
              </p:blipFill>
              <p:spPr bwMode="auto">
                <a:xfrm>
                  <a:off x="5509332" y="2210400"/>
                  <a:ext cx="310339" cy="290881"/>
                </a:xfrm>
                <a:prstGeom prst="rect">
                  <a:avLst/>
                </a:prstGeom>
                <a:noFill/>
                <a:ln w="9525">
                  <a:noFill/>
                  <a:miter lim="800000"/>
                  <a:headEnd/>
                  <a:tailEnd/>
                </a:ln>
              </p:spPr>
            </p:pic>
            <p:pic>
              <p:nvPicPr>
                <p:cNvPr id="105" name="Picture 35" descr="622px-US-O7_insignia.svg.png"/>
                <p:cNvPicPr>
                  <a:picLocks noChangeAspect="1"/>
                </p:cNvPicPr>
                <p:nvPr/>
              </p:nvPicPr>
              <p:blipFill>
                <a:blip r:embed="rId8" cstate="print"/>
                <a:srcRect/>
                <a:stretch>
                  <a:fillRect/>
                </a:stretch>
              </p:blipFill>
              <p:spPr bwMode="auto">
                <a:xfrm>
                  <a:off x="5835981" y="2210400"/>
                  <a:ext cx="310339" cy="290881"/>
                </a:xfrm>
                <a:prstGeom prst="rect">
                  <a:avLst/>
                </a:prstGeom>
                <a:noFill/>
                <a:ln w="9525">
                  <a:noFill/>
                  <a:miter lim="800000"/>
                  <a:headEnd/>
                  <a:tailEnd/>
                </a:ln>
              </p:spPr>
            </p:pic>
          </p:grpSp>
          <p:sp>
            <p:nvSpPr>
              <p:cNvPr id="87" name="TextBox 53"/>
              <p:cNvSpPr txBox="1">
                <a:spLocks noChangeArrowheads="1"/>
              </p:cNvSpPr>
              <p:nvPr/>
            </p:nvSpPr>
            <p:spPr bwMode="auto">
              <a:xfrm>
                <a:off x="10324699" y="3014700"/>
                <a:ext cx="825867" cy="507831"/>
              </a:xfrm>
              <a:prstGeom prst="rect">
                <a:avLst/>
              </a:prstGeom>
              <a:noFill/>
              <a:ln w="9525">
                <a:noFill/>
                <a:miter lim="800000"/>
                <a:headEnd/>
                <a:tailEnd/>
              </a:ln>
            </p:spPr>
            <p:txBody>
              <a:bodyPr wrap="none">
                <a:spAutoFit/>
              </a:bodyPr>
              <a:lstStyle/>
              <a:p>
                <a:pPr algn="ctr"/>
                <a:r>
                  <a:rPr lang="en-US" sz="900" b="1" dirty="0">
                    <a:solidFill>
                      <a:prstClr val="black"/>
                    </a:solidFill>
                  </a:rPr>
                  <a:t>General</a:t>
                </a:r>
              </a:p>
              <a:p>
                <a:pPr algn="ctr"/>
                <a:r>
                  <a:rPr lang="en-US" sz="900" b="1" dirty="0">
                    <a:solidFill>
                      <a:prstClr val="black"/>
                    </a:solidFill>
                  </a:rPr>
                  <a:t>of the Army</a:t>
                </a:r>
              </a:p>
              <a:p>
                <a:pPr algn="ctr"/>
                <a:r>
                  <a:rPr lang="en-US" sz="900" b="1" dirty="0">
                    <a:solidFill>
                      <a:prstClr val="black"/>
                    </a:solidFill>
                  </a:rPr>
                  <a:t>(GA)</a:t>
                </a:r>
              </a:p>
            </p:txBody>
          </p:sp>
          <p:sp>
            <p:nvSpPr>
              <p:cNvPr id="126" name="TextBox 56"/>
              <p:cNvSpPr txBox="1">
                <a:spLocks noChangeArrowheads="1"/>
              </p:cNvSpPr>
              <p:nvPr/>
            </p:nvSpPr>
            <p:spPr bwMode="auto">
              <a:xfrm>
                <a:off x="10352358" y="1756713"/>
                <a:ext cx="770548"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SPECIAL</a:t>
                </a:r>
              </a:p>
            </p:txBody>
          </p:sp>
        </p:grpSp>
        <p:grpSp>
          <p:nvGrpSpPr>
            <p:cNvPr id="159" name="Group 158"/>
            <p:cNvGrpSpPr/>
            <p:nvPr/>
          </p:nvGrpSpPr>
          <p:grpSpPr>
            <a:xfrm>
              <a:off x="2210802" y="1623060"/>
              <a:ext cx="3302228" cy="4842510"/>
              <a:chOff x="2628900" y="1623060"/>
              <a:chExt cx="3302228" cy="4842510"/>
            </a:xfrm>
          </p:grpSpPr>
          <p:cxnSp>
            <p:nvCxnSpPr>
              <p:cNvPr id="140" name="Straight Connector 139"/>
              <p:cNvCxnSpPr/>
              <p:nvPr/>
            </p:nvCxnSpPr>
            <p:spPr>
              <a:xfrm>
                <a:off x="2628900" y="3034936"/>
                <a:ext cx="3302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2628900" y="4594860"/>
                <a:ext cx="3302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3454457" y="1623060"/>
                <a:ext cx="0" cy="4842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80014" y="1623060"/>
                <a:ext cx="0" cy="4842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5105571" y="1623060"/>
                <a:ext cx="0" cy="2971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5931128" y="1623060"/>
                <a:ext cx="0" cy="4842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2628900" y="1623060"/>
                <a:ext cx="0" cy="4842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2628900" y="6465570"/>
                <a:ext cx="3302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628900" y="1623060"/>
                <a:ext cx="33022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78" name="Group 277"/>
          <p:cNvGrpSpPr/>
          <p:nvPr/>
        </p:nvGrpSpPr>
        <p:grpSpPr>
          <a:xfrm>
            <a:off x="6249104" y="1615609"/>
            <a:ext cx="4127823" cy="4539795"/>
            <a:chOff x="5708714" y="1617923"/>
            <a:chExt cx="4127823" cy="4539795"/>
          </a:xfrm>
        </p:grpSpPr>
        <p:sp>
          <p:nvSpPr>
            <p:cNvPr id="29" name="TextBox 84"/>
            <p:cNvSpPr txBox="1">
              <a:spLocks noChangeArrowheads="1"/>
            </p:cNvSpPr>
            <p:nvPr/>
          </p:nvSpPr>
          <p:spPr bwMode="auto">
            <a:xfrm>
              <a:off x="5743022" y="2373672"/>
              <a:ext cx="780984" cy="369332"/>
            </a:xfrm>
            <a:prstGeom prst="rect">
              <a:avLst/>
            </a:prstGeom>
            <a:noFill/>
            <a:ln w="9525">
              <a:noFill/>
              <a:miter lim="800000"/>
              <a:headEnd/>
              <a:tailEnd/>
            </a:ln>
          </p:spPr>
          <p:txBody>
            <a:bodyPr wrap="none">
              <a:spAutoFit/>
            </a:bodyPr>
            <a:lstStyle/>
            <a:p>
              <a:pPr algn="ctr"/>
              <a:r>
                <a:rPr lang="en-US" sz="900" b="1" dirty="0">
                  <a:solidFill>
                    <a:prstClr val="black"/>
                  </a:solidFill>
                </a:rPr>
                <a:t>Private E-1</a:t>
              </a:r>
            </a:p>
            <a:p>
              <a:pPr algn="ctr"/>
              <a:r>
                <a:rPr lang="en-US" sz="900" b="1" dirty="0">
                  <a:solidFill>
                    <a:prstClr val="black"/>
                  </a:solidFill>
                </a:rPr>
                <a:t>(PV1)</a:t>
              </a:r>
            </a:p>
          </p:txBody>
        </p:sp>
        <p:sp>
          <p:nvSpPr>
            <p:cNvPr id="30" name="TextBox 85"/>
            <p:cNvSpPr txBox="1">
              <a:spLocks noChangeArrowheads="1"/>
            </p:cNvSpPr>
            <p:nvPr/>
          </p:nvSpPr>
          <p:spPr bwMode="auto">
            <a:xfrm>
              <a:off x="6556157" y="2373672"/>
              <a:ext cx="780984" cy="559127"/>
            </a:xfrm>
            <a:prstGeom prst="rect">
              <a:avLst/>
            </a:prstGeom>
            <a:noFill/>
            <a:ln w="9525">
              <a:noFill/>
              <a:miter lim="800000"/>
              <a:headEnd/>
              <a:tailEnd/>
            </a:ln>
          </p:spPr>
          <p:txBody>
            <a:bodyPr wrap="none">
              <a:spAutoFit/>
            </a:bodyPr>
            <a:lstStyle/>
            <a:p>
              <a:pPr algn="ctr"/>
              <a:r>
                <a:rPr lang="en-US" sz="900" b="1" dirty="0">
                  <a:solidFill>
                    <a:prstClr val="black"/>
                  </a:solidFill>
                </a:rPr>
                <a:t>Private E-2</a:t>
              </a:r>
            </a:p>
            <a:p>
              <a:pPr algn="ctr"/>
              <a:r>
                <a:rPr lang="en-US" sz="900" b="1" dirty="0">
                  <a:solidFill>
                    <a:prstClr val="black"/>
                  </a:solidFill>
                </a:rPr>
                <a:t>(PV2)</a:t>
              </a:r>
            </a:p>
            <a:p>
              <a:pPr algn="ctr">
                <a:spcBef>
                  <a:spcPts val="400"/>
                </a:spcBef>
              </a:pPr>
              <a:r>
                <a:rPr lang="en-US" sz="900" dirty="0">
                  <a:solidFill>
                    <a:prstClr val="black"/>
                  </a:solidFill>
                </a:rPr>
                <a:t>6 Months</a:t>
              </a:r>
            </a:p>
          </p:txBody>
        </p:sp>
        <p:sp>
          <p:nvSpPr>
            <p:cNvPr id="31" name="TextBox 86"/>
            <p:cNvSpPr txBox="1">
              <a:spLocks noChangeArrowheads="1"/>
            </p:cNvSpPr>
            <p:nvPr/>
          </p:nvSpPr>
          <p:spPr bwMode="auto">
            <a:xfrm>
              <a:off x="7370006" y="2373672"/>
              <a:ext cx="828836" cy="697627"/>
            </a:xfrm>
            <a:prstGeom prst="rect">
              <a:avLst/>
            </a:prstGeom>
            <a:noFill/>
            <a:ln w="9525">
              <a:noFill/>
              <a:miter lim="800000"/>
              <a:headEnd/>
              <a:tailEnd/>
            </a:ln>
          </p:spPr>
          <p:txBody>
            <a:bodyPr wrap="square">
              <a:spAutoFit/>
            </a:bodyPr>
            <a:lstStyle/>
            <a:p>
              <a:pPr algn="ctr"/>
              <a:r>
                <a:rPr lang="en-US" sz="900" b="1" dirty="0">
                  <a:solidFill>
                    <a:prstClr val="black"/>
                  </a:solidFill>
                </a:rPr>
                <a:t>Private First Class</a:t>
              </a:r>
            </a:p>
            <a:p>
              <a:pPr algn="ctr"/>
              <a:r>
                <a:rPr lang="en-US" sz="900" b="1" dirty="0">
                  <a:solidFill>
                    <a:prstClr val="black"/>
                  </a:solidFill>
                </a:rPr>
                <a:t>(PFC)</a:t>
              </a:r>
            </a:p>
            <a:p>
              <a:pPr algn="ctr">
                <a:spcBef>
                  <a:spcPts val="400"/>
                </a:spcBef>
              </a:pPr>
              <a:r>
                <a:rPr lang="en-US" sz="900" dirty="0">
                  <a:solidFill>
                    <a:prstClr val="black"/>
                  </a:solidFill>
                </a:rPr>
                <a:t>16 Months</a:t>
              </a:r>
            </a:p>
          </p:txBody>
        </p:sp>
        <p:sp>
          <p:nvSpPr>
            <p:cNvPr id="32" name="TextBox 87"/>
            <p:cNvSpPr txBox="1">
              <a:spLocks noChangeArrowheads="1"/>
            </p:cNvSpPr>
            <p:nvPr/>
          </p:nvSpPr>
          <p:spPr bwMode="auto">
            <a:xfrm>
              <a:off x="9036472" y="2373672"/>
              <a:ext cx="665568" cy="369332"/>
            </a:xfrm>
            <a:prstGeom prst="rect">
              <a:avLst/>
            </a:prstGeom>
            <a:noFill/>
            <a:ln w="9525">
              <a:noFill/>
              <a:miter lim="800000"/>
              <a:headEnd/>
              <a:tailEnd/>
            </a:ln>
          </p:spPr>
          <p:txBody>
            <a:bodyPr wrap="none">
              <a:spAutoFit/>
            </a:bodyPr>
            <a:lstStyle/>
            <a:p>
              <a:pPr algn="ctr"/>
              <a:r>
                <a:rPr lang="en-US" sz="900" b="1" dirty="0">
                  <a:solidFill>
                    <a:prstClr val="black"/>
                  </a:solidFill>
                </a:rPr>
                <a:t>Corporal</a:t>
              </a:r>
            </a:p>
            <a:p>
              <a:pPr algn="ctr"/>
              <a:r>
                <a:rPr lang="en-US" sz="900" b="1" dirty="0">
                  <a:solidFill>
                    <a:prstClr val="black"/>
                  </a:solidFill>
                </a:rPr>
                <a:t>(CPL)</a:t>
              </a:r>
            </a:p>
          </p:txBody>
        </p:sp>
        <p:sp>
          <p:nvSpPr>
            <p:cNvPr id="33" name="TextBox 88"/>
            <p:cNvSpPr txBox="1">
              <a:spLocks noChangeArrowheads="1"/>
            </p:cNvSpPr>
            <p:nvPr/>
          </p:nvSpPr>
          <p:spPr bwMode="auto">
            <a:xfrm>
              <a:off x="8288137" y="2373672"/>
              <a:ext cx="723275" cy="369332"/>
            </a:xfrm>
            <a:prstGeom prst="rect">
              <a:avLst/>
            </a:prstGeom>
            <a:noFill/>
            <a:ln w="9525">
              <a:noFill/>
              <a:miter lim="800000"/>
              <a:headEnd/>
              <a:tailEnd/>
            </a:ln>
          </p:spPr>
          <p:txBody>
            <a:bodyPr wrap="none">
              <a:spAutoFit/>
            </a:bodyPr>
            <a:lstStyle/>
            <a:p>
              <a:pPr algn="ctr"/>
              <a:r>
                <a:rPr lang="en-US" sz="900" b="1" dirty="0">
                  <a:solidFill>
                    <a:prstClr val="black"/>
                  </a:solidFill>
                </a:rPr>
                <a:t>Specialist</a:t>
              </a:r>
            </a:p>
            <a:p>
              <a:pPr algn="ctr"/>
              <a:r>
                <a:rPr lang="en-US" sz="900" b="1" dirty="0">
                  <a:solidFill>
                    <a:prstClr val="black"/>
                  </a:solidFill>
                </a:rPr>
                <a:t>(SPC)</a:t>
              </a:r>
            </a:p>
          </p:txBody>
        </p:sp>
        <p:sp>
          <p:nvSpPr>
            <p:cNvPr id="34" name="TextBox 89"/>
            <p:cNvSpPr txBox="1">
              <a:spLocks noChangeArrowheads="1"/>
            </p:cNvSpPr>
            <p:nvPr/>
          </p:nvSpPr>
          <p:spPr bwMode="auto">
            <a:xfrm>
              <a:off x="5800697" y="3910350"/>
              <a:ext cx="678392" cy="559127"/>
            </a:xfrm>
            <a:prstGeom prst="rect">
              <a:avLst/>
            </a:prstGeom>
            <a:noFill/>
            <a:ln w="9525">
              <a:noFill/>
              <a:miter lim="800000"/>
              <a:headEnd/>
              <a:tailEnd/>
            </a:ln>
          </p:spPr>
          <p:txBody>
            <a:bodyPr wrap="none">
              <a:spAutoFit/>
            </a:bodyPr>
            <a:lstStyle/>
            <a:p>
              <a:pPr algn="ctr"/>
              <a:r>
                <a:rPr lang="en-US" sz="900" b="1" dirty="0">
                  <a:solidFill>
                    <a:prstClr val="black"/>
                  </a:solidFill>
                </a:rPr>
                <a:t>Sergeant</a:t>
              </a:r>
            </a:p>
            <a:p>
              <a:pPr algn="ctr"/>
              <a:r>
                <a:rPr lang="en-US" sz="900" b="1" dirty="0">
                  <a:solidFill>
                    <a:prstClr val="black"/>
                  </a:solidFill>
                </a:rPr>
                <a:t>(SGT)</a:t>
              </a:r>
            </a:p>
            <a:p>
              <a:pPr algn="ctr">
                <a:spcBef>
                  <a:spcPts val="400"/>
                </a:spcBef>
              </a:pPr>
              <a:r>
                <a:rPr lang="en-US" sz="900" dirty="0">
                  <a:solidFill>
                    <a:prstClr val="black"/>
                  </a:solidFill>
                </a:rPr>
                <a:t>4.5 Years</a:t>
              </a:r>
            </a:p>
          </p:txBody>
        </p:sp>
        <p:sp>
          <p:nvSpPr>
            <p:cNvPr id="35" name="TextBox 90"/>
            <p:cNvSpPr txBox="1">
              <a:spLocks noChangeArrowheads="1"/>
            </p:cNvSpPr>
            <p:nvPr/>
          </p:nvSpPr>
          <p:spPr bwMode="auto">
            <a:xfrm>
              <a:off x="6571072" y="3910350"/>
              <a:ext cx="745988" cy="697627"/>
            </a:xfrm>
            <a:prstGeom prst="rect">
              <a:avLst/>
            </a:prstGeom>
            <a:noFill/>
            <a:ln w="9525">
              <a:noFill/>
              <a:miter lim="800000"/>
              <a:headEnd/>
              <a:tailEnd/>
            </a:ln>
          </p:spPr>
          <p:txBody>
            <a:bodyPr wrap="square">
              <a:spAutoFit/>
            </a:bodyPr>
            <a:lstStyle/>
            <a:p>
              <a:pPr algn="ctr"/>
              <a:r>
                <a:rPr lang="en-US" sz="900" b="1" dirty="0">
                  <a:solidFill>
                    <a:prstClr val="black"/>
                  </a:solidFill>
                </a:rPr>
                <a:t>Staff Sergeant</a:t>
              </a:r>
            </a:p>
            <a:p>
              <a:pPr algn="ctr"/>
              <a:r>
                <a:rPr lang="en-US" sz="900" b="1" dirty="0">
                  <a:solidFill>
                    <a:prstClr val="black"/>
                  </a:solidFill>
                </a:rPr>
                <a:t>(SSG)</a:t>
              </a:r>
            </a:p>
            <a:p>
              <a:pPr algn="ctr">
                <a:spcBef>
                  <a:spcPts val="400"/>
                </a:spcBef>
              </a:pPr>
              <a:r>
                <a:rPr lang="en-US" sz="900" dirty="0">
                  <a:solidFill>
                    <a:prstClr val="black"/>
                  </a:solidFill>
                </a:rPr>
                <a:t>8 Years</a:t>
              </a:r>
            </a:p>
          </p:txBody>
        </p:sp>
        <p:sp>
          <p:nvSpPr>
            <p:cNvPr id="36" name="TextBox 91"/>
            <p:cNvSpPr txBox="1">
              <a:spLocks noChangeArrowheads="1"/>
            </p:cNvSpPr>
            <p:nvPr/>
          </p:nvSpPr>
          <p:spPr bwMode="auto">
            <a:xfrm>
              <a:off x="7309651" y="3911003"/>
              <a:ext cx="947653" cy="697627"/>
            </a:xfrm>
            <a:prstGeom prst="rect">
              <a:avLst/>
            </a:prstGeom>
            <a:noFill/>
            <a:ln w="9525">
              <a:noFill/>
              <a:miter lim="800000"/>
              <a:headEnd/>
              <a:tailEnd/>
            </a:ln>
          </p:spPr>
          <p:txBody>
            <a:bodyPr wrap="square">
              <a:spAutoFit/>
            </a:bodyPr>
            <a:lstStyle/>
            <a:p>
              <a:pPr algn="ctr"/>
              <a:r>
                <a:rPr lang="en-US" sz="900" b="1" dirty="0">
                  <a:solidFill>
                    <a:prstClr val="black"/>
                  </a:solidFill>
                </a:rPr>
                <a:t>Sergeant First Class</a:t>
              </a:r>
            </a:p>
            <a:p>
              <a:pPr algn="ctr"/>
              <a:r>
                <a:rPr lang="en-US" sz="900" b="1" dirty="0">
                  <a:solidFill>
                    <a:prstClr val="black"/>
                  </a:solidFill>
                </a:rPr>
                <a:t>(SFC)</a:t>
              </a:r>
            </a:p>
            <a:p>
              <a:pPr algn="ctr">
                <a:spcBef>
                  <a:spcPts val="400"/>
                </a:spcBef>
              </a:pPr>
              <a:r>
                <a:rPr lang="en-US" sz="900" dirty="0">
                  <a:solidFill>
                    <a:prstClr val="black"/>
                  </a:solidFill>
                </a:rPr>
                <a:t>12.5-14 Years</a:t>
              </a:r>
            </a:p>
          </p:txBody>
        </p:sp>
        <p:sp>
          <p:nvSpPr>
            <p:cNvPr id="37" name="TextBox 92"/>
            <p:cNvSpPr txBox="1">
              <a:spLocks noChangeArrowheads="1"/>
            </p:cNvSpPr>
            <p:nvPr/>
          </p:nvSpPr>
          <p:spPr bwMode="auto">
            <a:xfrm>
              <a:off x="8230674" y="3910350"/>
              <a:ext cx="838200" cy="507831"/>
            </a:xfrm>
            <a:prstGeom prst="rect">
              <a:avLst/>
            </a:prstGeom>
            <a:noFill/>
            <a:ln w="9525">
              <a:noFill/>
              <a:miter lim="800000"/>
              <a:headEnd/>
              <a:tailEnd/>
            </a:ln>
          </p:spPr>
          <p:txBody>
            <a:bodyPr>
              <a:spAutoFit/>
            </a:bodyPr>
            <a:lstStyle/>
            <a:p>
              <a:pPr algn="ctr"/>
              <a:r>
                <a:rPr lang="en-US" sz="900" b="1" dirty="0">
                  <a:solidFill>
                    <a:prstClr val="black"/>
                  </a:solidFill>
                </a:rPr>
                <a:t>Master Sergeant (MSG)</a:t>
              </a:r>
            </a:p>
          </p:txBody>
        </p:sp>
        <p:sp>
          <p:nvSpPr>
            <p:cNvPr id="38" name="TextBox 93"/>
            <p:cNvSpPr txBox="1">
              <a:spLocks noChangeArrowheads="1"/>
            </p:cNvSpPr>
            <p:nvPr/>
          </p:nvSpPr>
          <p:spPr bwMode="auto">
            <a:xfrm>
              <a:off x="9022321" y="3910350"/>
              <a:ext cx="693871" cy="507831"/>
            </a:xfrm>
            <a:prstGeom prst="rect">
              <a:avLst/>
            </a:prstGeom>
            <a:noFill/>
            <a:ln w="9525">
              <a:noFill/>
              <a:miter lim="800000"/>
              <a:headEnd/>
              <a:tailEnd/>
            </a:ln>
          </p:spPr>
          <p:txBody>
            <a:bodyPr>
              <a:spAutoFit/>
            </a:bodyPr>
            <a:lstStyle/>
            <a:p>
              <a:pPr algn="ctr"/>
              <a:r>
                <a:rPr lang="en-US" sz="900" b="1" dirty="0">
                  <a:solidFill>
                    <a:prstClr val="black"/>
                  </a:solidFill>
                </a:rPr>
                <a:t>First Sergeant (1SG)</a:t>
              </a:r>
            </a:p>
          </p:txBody>
        </p:sp>
        <p:sp>
          <p:nvSpPr>
            <p:cNvPr id="39" name="TextBox 94"/>
            <p:cNvSpPr txBox="1">
              <a:spLocks noChangeArrowheads="1"/>
            </p:cNvSpPr>
            <p:nvPr/>
          </p:nvSpPr>
          <p:spPr bwMode="auto">
            <a:xfrm>
              <a:off x="5978248" y="5511942"/>
              <a:ext cx="897073" cy="369332"/>
            </a:xfrm>
            <a:prstGeom prst="rect">
              <a:avLst/>
            </a:prstGeom>
            <a:noFill/>
            <a:ln w="9525">
              <a:noFill/>
              <a:miter lim="800000"/>
              <a:headEnd/>
              <a:tailEnd/>
            </a:ln>
          </p:spPr>
          <p:txBody>
            <a:bodyPr wrap="square">
              <a:spAutoFit/>
            </a:bodyPr>
            <a:lstStyle/>
            <a:p>
              <a:pPr algn="ctr"/>
              <a:r>
                <a:rPr lang="en-US" sz="900" b="1" dirty="0">
                  <a:solidFill>
                    <a:prstClr val="black"/>
                  </a:solidFill>
                </a:rPr>
                <a:t>Sergeant  Major (SGM)</a:t>
              </a:r>
            </a:p>
          </p:txBody>
        </p:sp>
        <p:sp>
          <p:nvSpPr>
            <p:cNvPr id="40" name="TextBox 95"/>
            <p:cNvSpPr txBox="1">
              <a:spLocks noChangeArrowheads="1"/>
            </p:cNvSpPr>
            <p:nvPr/>
          </p:nvSpPr>
          <p:spPr bwMode="auto">
            <a:xfrm>
              <a:off x="6810513" y="5519598"/>
              <a:ext cx="1333325" cy="369332"/>
            </a:xfrm>
            <a:prstGeom prst="rect">
              <a:avLst/>
            </a:prstGeom>
            <a:noFill/>
            <a:ln w="9525">
              <a:noFill/>
              <a:miter lim="800000"/>
              <a:headEnd/>
              <a:tailEnd/>
            </a:ln>
          </p:spPr>
          <p:txBody>
            <a:bodyPr wrap="square">
              <a:spAutoFit/>
            </a:bodyPr>
            <a:lstStyle/>
            <a:p>
              <a:pPr algn="ctr"/>
              <a:r>
                <a:rPr lang="en-US" sz="900" b="1" dirty="0">
                  <a:solidFill>
                    <a:prstClr val="black"/>
                  </a:solidFill>
                </a:rPr>
                <a:t>Command Sergeant Major (CSM)</a:t>
              </a:r>
            </a:p>
          </p:txBody>
        </p:sp>
        <p:sp>
          <p:nvSpPr>
            <p:cNvPr id="41" name="TextBox 96"/>
            <p:cNvSpPr txBox="1">
              <a:spLocks noChangeArrowheads="1"/>
            </p:cNvSpPr>
            <p:nvPr/>
          </p:nvSpPr>
          <p:spPr bwMode="auto">
            <a:xfrm>
              <a:off x="8407371" y="5657000"/>
              <a:ext cx="1199989" cy="369332"/>
            </a:xfrm>
            <a:prstGeom prst="rect">
              <a:avLst/>
            </a:prstGeom>
            <a:noFill/>
            <a:ln w="9525">
              <a:noFill/>
              <a:miter lim="800000"/>
              <a:headEnd/>
              <a:tailEnd/>
            </a:ln>
          </p:spPr>
          <p:txBody>
            <a:bodyPr wrap="square">
              <a:spAutoFit/>
            </a:bodyPr>
            <a:lstStyle/>
            <a:p>
              <a:pPr algn="ctr"/>
              <a:r>
                <a:rPr lang="en-US" sz="900" b="1" dirty="0">
                  <a:solidFill>
                    <a:prstClr val="black"/>
                  </a:solidFill>
                </a:rPr>
                <a:t>Sergeant Major of the Army (SMA)</a:t>
              </a:r>
            </a:p>
          </p:txBody>
        </p:sp>
        <p:sp>
          <p:nvSpPr>
            <p:cNvPr id="42" name="TextBox 97"/>
            <p:cNvSpPr txBox="1">
              <a:spLocks noChangeArrowheads="1"/>
            </p:cNvSpPr>
            <p:nvPr/>
          </p:nvSpPr>
          <p:spPr bwMode="auto">
            <a:xfrm>
              <a:off x="5823172" y="1997788"/>
              <a:ext cx="620684" cy="369332"/>
            </a:xfrm>
            <a:prstGeom prst="rect">
              <a:avLst/>
            </a:prstGeom>
            <a:noFill/>
            <a:ln w="9525">
              <a:noFill/>
              <a:miter lim="800000"/>
              <a:headEnd/>
              <a:tailEnd/>
            </a:ln>
          </p:spPr>
          <p:txBody>
            <a:bodyPr wrap="none">
              <a:spAutoFit/>
            </a:bodyPr>
            <a:lstStyle/>
            <a:p>
              <a:pPr algn="ctr"/>
              <a:r>
                <a:rPr lang="en-US" sz="900" b="1" dirty="0">
                  <a:solidFill>
                    <a:prstClr val="black"/>
                  </a:solidFill>
                </a:rPr>
                <a:t>No</a:t>
              </a:r>
            </a:p>
            <a:p>
              <a:pPr algn="ctr"/>
              <a:r>
                <a:rPr lang="en-US" sz="900" b="1" dirty="0">
                  <a:solidFill>
                    <a:prstClr val="black"/>
                  </a:solidFill>
                </a:rPr>
                <a:t>Insignia</a:t>
              </a:r>
            </a:p>
          </p:txBody>
        </p:sp>
        <p:pic>
          <p:nvPicPr>
            <p:cNvPr id="43" name="Picture 99" descr="100px-US_Army_E-9_SMA.svg.png"/>
            <p:cNvPicPr>
              <a:picLocks noChangeAspect="1"/>
            </p:cNvPicPr>
            <p:nvPr/>
          </p:nvPicPr>
          <p:blipFill>
            <a:blip r:embed="rId9" cstate="print"/>
            <a:srcRect/>
            <a:stretch>
              <a:fillRect/>
            </a:stretch>
          </p:blipFill>
          <p:spPr bwMode="auto">
            <a:xfrm>
              <a:off x="8853907" y="5053223"/>
              <a:ext cx="306917" cy="552248"/>
            </a:xfrm>
            <a:prstGeom prst="rect">
              <a:avLst/>
            </a:prstGeom>
            <a:noFill/>
            <a:ln w="9525">
              <a:noFill/>
              <a:miter lim="800000"/>
              <a:headEnd/>
              <a:tailEnd/>
            </a:ln>
          </p:spPr>
        </p:pic>
        <p:pic>
          <p:nvPicPr>
            <p:cNvPr id="44" name="Picture 100" descr="100px-US_Army_E-9_CSM.svg.png"/>
            <p:cNvPicPr>
              <a:picLocks noChangeAspect="1"/>
            </p:cNvPicPr>
            <p:nvPr/>
          </p:nvPicPr>
          <p:blipFill>
            <a:blip r:embed="rId10" cstate="print"/>
            <a:srcRect/>
            <a:stretch>
              <a:fillRect/>
            </a:stretch>
          </p:blipFill>
          <p:spPr bwMode="auto">
            <a:xfrm>
              <a:off x="7323717" y="4950844"/>
              <a:ext cx="306917" cy="552248"/>
            </a:xfrm>
            <a:prstGeom prst="rect">
              <a:avLst/>
            </a:prstGeom>
            <a:noFill/>
            <a:ln w="9525">
              <a:noFill/>
              <a:miter lim="800000"/>
              <a:headEnd/>
              <a:tailEnd/>
            </a:ln>
          </p:spPr>
        </p:pic>
        <p:pic>
          <p:nvPicPr>
            <p:cNvPr id="45" name="Picture 101" descr="100px-US_Army_E-9_SGM.svg.png"/>
            <p:cNvPicPr>
              <a:picLocks noChangeAspect="1"/>
            </p:cNvPicPr>
            <p:nvPr/>
          </p:nvPicPr>
          <p:blipFill>
            <a:blip r:embed="rId11" cstate="print"/>
            <a:srcRect/>
            <a:stretch>
              <a:fillRect/>
            </a:stretch>
          </p:blipFill>
          <p:spPr bwMode="auto">
            <a:xfrm>
              <a:off x="6278379" y="4931704"/>
              <a:ext cx="306917" cy="552248"/>
            </a:xfrm>
            <a:prstGeom prst="rect">
              <a:avLst/>
            </a:prstGeom>
            <a:noFill/>
            <a:ln w="9525">
              <a:noFill/>
              <a:miter lim="800000"/>
              <a:headEnd/>
              <a:tailEnd/>
            </a:ln>
          </p:spPr>
        </p:pic>
        <p:pic>
          <p:nvPicPr>
            <p:cNvPr id="46" name="Picture 102" descr="100px-US_Army_E-8_1SG.svg.png"/>
            <p:cNvPicPr>
              <a:picLocks noChangeAspect="1"/>
            </p:cNvPicPr>
            <p:nvPr/>
          </p:nvPicPr>
          <p:blipFill>
            <a:blip r:embed="rId12" cstate="print"/>
            <a:srcRect/>
            <a:stretch>
              <a:fillRect/>
            </a:stretch>
          </p:blipFill>
          <p:spPr bwMode="auto">
            <a:xfrm>
              <a:off x="9215798" y="3351643"/>
              <a:ext cx="306917" cy="552248"/>
            </a:xfrm>
            <a:prstGeom prst="rect">
              <a:avLst/>
            </a:prstGeom>
            <a:noFill/>
            <a:ln w="9525">
              <a:noFill/>
              <a:miter lim="800000"/>
              <a:headEnd/>
              <a:tailEnd/>
            </a:ln>
          </p:spPr>
        </p:pic>
        <p:pic>
          <p:nvPicPr>
            <p:cNvPr id="47" name="Picture 103" descr="100px-US_Army_E-8_MSG.svg.png"/>
            <p:cNvPicPr>
              <a:picLocks noChangeAspect="1"/>
            </p:cNvPicPr>
            <p:nvPr/>
          </p:nvPicPr>
          <p:blipFill>
            <a:blip r:embed="rId13" cstate="print"/>
            <a:srcRect/>
            <a:stretch>
              <a:fillRect/>
            </a:stretch>
          </p:blipFill>
          <p:spPr bwMode="auto">
            <a:xfrm>
              <a:off x="8496316" y="3351643"/>
              <a:ext cx="306917" cy="552248"/>
            </a:xfrm>
            <a:prstGeom prst="rect">
              <a:avLst/>
            </a:prstGeom>
            <a:noFill/>
            <a:ln w="9525">
              <a:noFill/>
              <a:miter lim="800000"/>
              <a:headEnd/>
              <a:tailEnd/>
            </a:ln>
          </p:spPr>
        </p:pic>
        <p:pic>
          <p:nvPicPr>
            <p:cNvPr id="48" name="Picture 104" descr="100px-US_Army_E-7.svg.png"/>
            <p:cNvPicPr>
              <a:picLocks noChangeAspect="1"/>
            </p:cNvPicPr>
            <p:nvPr/>
          </p:nvPicPr>
          <p:blipFill>
            <a:blip r:embed="rId14" cstate="print"/>
            <a:srcRect/>
            <a:stretch>
              <a:fillRect/>
            </a:stretch>
          </p:blipFill>
          <p:spPr bwMode="auto">
            <a:xfrm>
              <a:off x="7625011" y="3374652"/>
              <a:ext cx="306917" cy="506230"/>
            </a:xfrm>
            <a:prstGeom prst="rect">
              <a:avLst/>
            </a:prstGeom>
            <a:noFill/>
            <a:ln w="9525">
              <a:noFill/>
              <a:miter lim="800000"/>
              <a:headEnd/>
              <a:tailEnd/>
            </a:ln>
          </p:spPr>
        </p:pic>
        <p:pic>
          <p:nvPicPr>
            <p:cNvPr id="49" name="Picture 105" descr="100px-US_Army_E-6.svg.png"/>
            <p:cNvPicPr>
              <a:picLocks noChangeAspect="1"/>
            </p:cNvPicPr>
            <p:nvPr/>
          </p:nvPicPr>
          <p:blipFill>
            <a:blip r:embed="rId15" cstate="print"/>
            <a:srcRect/>
            <a:stretch>
              <a:fillRect/>
            </a:stretch>
          </p:blipFill>
          <p:spPr bwMode="auto">
            <a:xfrm>
              <a:off x="6791539" y="3397664"/>
              <a:ext cx="306917" cy="460207"/>
            </a:xfrm>
            <a:prstGeom prst="rect">
              <a:avLst/>
            </a:prstGeom>
            <a:noFill/>
            <a:ln w="9525">
              <a:noFill/>
              <a:miter lim="800000"/>
              <a:headEnd/>
              <a:tailEnd/>
            </a:ln>
          </p:spPr>
        </p:pic>
        <p:pic>
          <p:nvPicPr>
            <p:cNvPr id="50" name="Picture 106" descr="100px-US_Army_E-5.svg.png"/>
            <p:cNvPicPr>
              <a:picLocks noChangeAspect="1"/>
            </p:cNvPicPr>
            <p:nvPr/>
          </p:nvPicPr>
          <p:blipFill>
            <a:blip r:embed="rId16" cstate="print"/>
            <a:srcRect/>
            <a:stretch>
              <a:fillRect/>
            </a:stretch>
          </p:blipFill>
          <p:spPr bwMode="auto">
            <a:xfrm>
              <a:off x="5986435" y="3436014"/>
              <a:ext cx="306917" cy="383506"/>
            </a:xfrm>
            <a:prstGeom prst="rect">
              <a:avLst/>
            </a:prstGeom>
            <a:noFill/>
            <a:ln w="9525">
              <a:noFill/>
              <a:miter lim="800000"/>
              <a:headEnd/>
              <a:tailEnd/>
            </a:ln>
          </p:spPr>
        </p:pic>
        <p:pic>
          <p:nvPicPr>
            <p:cNvPr id="51" name="Picture 107" descr="100px-US_Army_E-4.svg.png"/>
            <p:cNvPicPr>
              <a:picLocks noChangeAspect="1"/>
            </p:cNvPicPr>
            <p:nvPr/>
          </p:nvPicPr>
          <p:blipFill>
            <a:blip r:embed="rId17" cstate="print"/>
            <a:srcRect/>
            <a:stretch>
              <a:fillRect/>
            </a:stretch>
          </p:blipFill>
          <p:spPr bwMode="auto">
            <a:xfrm>
              <a:off x="9215798" y="1947159"/>
              <a:ext cx="306916" cy="337485"/>
            </a:xfrm>
            <a:prstGeom prst="rect">
              <a:avLst/>
            </a:prstGeom>
            <a:noFill/>
            <a:ln w="9525">
              <a:noFill/>
              <a:miter lim="800000"/>
              <a:headEnd/>
              <a:tailEnd/>
            </a:ln>
          </p:spPr>
        </p:pic>
        <p:pic>
          <p:nvPicPr>
            <p:cNvPr id="52" name="Picture 108" descr="100px-US_Army_E-4_SPC.svg.png"/>
            <p:cNvPicPr>
              <a:picLocks noChangeAspect="1"/>
            </p:cNvPicPr>
            <p:nvPr/>
          </p:nvPicPr>
          <p:blipFill>
            <a:blip r:embed="rId18" cstate="print"/>
            <a:srcRect/>
            <a:stretch>
              <a:fillRect/>
            </a:stretch>
          </p:blipFill>
          <p:spPr bwMode="auto">
            <a:xfrm>
              <a:off x="8496316" y="1947159"/>
              <a:ext cx="306916" cy="337485"/>
            </a:xfrm>
            <a:prstGeom prst="rect">
              <a:avLst/>
            </a:prstGeom>
            <a:noFill/>
            <a:ln w="9525">
              <a:noFill/>
              <a:miter lim="800000"/>
              <a:headEnd/>
              <a:tailEnd/>
            </a:ln>
          </p:spPr>
        </p:pic>
        <p:pic>
          <p:nvPicPr>
            <p:cNvPr id="53" name="Picture 109" descr="100px-US_Army_E-3.svg.png"/>
            <p:cNvPicPr>
              <a:picLocks noChangeAspect="1"/>
            </p:cNvPicPr>
            <p:nvPr/>
          </p:nvPicPr>
          <p:blipFill>
            <a:blip r:embed="rId19" cstate="print"/>
            <a:srcRect/>
            <a:stretch>
              <a:fillRect/>
            </a:stretch>
          </p:blipFill>
          <p:spPr bwMode="auto">
            <a:xfrm>
              <a:off x="7618715" y="1916478"/>
              <a:ext cx="306917" cy="368166"/>
            </a:xfrm>
            <a:prstGeom prst="rect">
              <a:avLst/>
            </a:prstGeom>
            <a:noFill/>
            <a:ln w="9525">
              <a:noFill/>
              <a:miter lim="800000"/>
              <a:headEnd/>
              <a:tailEnd/>
            </a:ln>
          </p:spPr>
        </p:pic>
        <p:pic>
          <p:nvPicPr>
            <p:cNvPr id="54" name="Picture 110" descr="100px-US_Army_E-2.svg.png"/>
            <p:cNvPicPr>
              <a:picLocks noChangeAspect="1"/>
            </p:cNvPicPr>
            <p:nvPr/>
          </p:nvPicPr>
          <p:blipFill>
            <a:blip r:embed="rId20" cstate="print"/>
            <a:srcRect/>
            <a:stretch>
              <a:fillRect/>
            </a:stretch>
          </p:blipFill>
          <p:spPr bwMode="auto">
            <a:xfrm>
              <a:off x="6793190" y="1993179"/>
              <a:ext cx="306917" cy="291465"/>
            </a:xfrm>
            <a:prstGeom prst="rect">
              <a:avLst/>
            </a:prstGeom>
            <a:noFill/>
            <a:ln w="9525">
              <a:noFill/>
              <a:miter lim="800000"/>
              <a:headEnd/>
              <a:tailEnd/>
            </a:ln>
          </p:spPr>
        </p:pic>
        <p:sp>
          <p:nvSpPr>
            <p:cNvPr id="229" name="TextBox 56"/>
            <p:cNvSpPr txBox="1">
              <a:spLocks noChangeArrowheads="1"/>
            </p:cNvSpPr>
            <p:nvPr/>
          </p:nvSpPr>
          <p:spPr bwMode="auto">
            <a:xfrm>
              <a:off x="5920413" y="1649310"/>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E-1</a:t>
              </a:r>
            </a:p>
          </p:txBody>
        </p:sp>
        <p:grpSp>
          <p:nvGrpSpPr>
            <p:cNvPr id="254" name="Group 253"/>
            <p:cNvGrpSpPr/>
            <p:nvPr/>
          </p:nvGrpSpPr>
          <p:grpSpPr>
            <a:xfrm>
              <a:off x="5708714" y="1617923"/>
              <a:ext cx="4127823" cy="4526185"/>
              <a:chOff x="5880164" y="1617923"/>
              <a:chExt cx="4127823" cy="4526185"/>
            </a:xfrm>
          </p:grpSpPr>
          <p:cxnSp>
            <p:nvCxnSpPr>
              <p:cNvPr id="174" name="Straight Connector 173"/>
              <p:cNvCxnSpPr/>
              <p:nvPr/>
            </p:nvCxnSpPr>
            <p:spPr>
              <a:xfrm>
                <a:off x="5880164" y="3029799"/>
                <a:ext cx="41278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5880164" y="4589723"/>
                <a:ext cx="41278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6705721" y="1617923"/>
                <a:ext cx="0" cy="2976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7531288" y="1617923"/>
                <a:ext cx="0" cy="2976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8356855" y="1617923"/>
                <a:ext cx="0" cy="4526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5880164" y="1617923"/>
                <a:ext cx="0" cy="4526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5880164" y="6144108"/>
                <a:ext cx="41278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5880164" y="1617923"/>
                <a:ext cx="41278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10007987" y="1623189"/>
                <a:ext cx="0" cy="4520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0" name="TextBox 56"/>
            <p:cNvSpPr txBox="1">
              <a:spLocks noChangeArrowheads="1"/>
            </p:cNvSpPr>
            <p:nvPr/>
          </p:nvSpPr>
          <p:spPr bwMode="auto">
            <a:xfrm>
              <a:off x="6733547" y="1649381"/>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E-2</a:t>
              </a:r>
            </a:p>
          </p:txBody>
        </p:sp>
        <p:sp>
          <p:nvSpPr>
            <p:cNvPr id="251" name="TextBox 56"/>
            <p:cNvSpPr txBox="1">
              <a:spLocks noChangeArrowheads="1"/>
            </p:cNvSpPr>
            <p:nvPr/>
          </p:nvSpPr>
          <p:spPr bwMode="auto">
            <a:xfrm>
              <a:off x="7559520" y="1648939"/>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E-3</a:t>
              </a:r>
            </a:p>
          </p:txBody>
        </p:sp>
        <p:sp>
          <p:nvSpPr>
            <p:cNvPr id="252" name="TextBox 56"/>
            <p:cNvSpPr txBox="1">
              <a:spLocks noChangeArrowheads="1"/>
            </p:cNvSpPr>
            <p:nvPr/>
          </p:nvSpPr>
          <p:spPr bwMode="auto">
            <a:xfrm>
              <a:off x="8795353" y="1649010"/>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E-4</a:t>
              </a:r>
            </a:p>
          </p:txBody>
        </p:sp>
        <p:sp>
          <p:nvSpPr>
            <p:cNvPr id="255" name="TextBox 56"/>
            <p:cNvSpPr txBox="1">
              <a:spLocks noChangeArrowheads="1"/>
            </p:cNvSpPr>
            <p:nvPr/>
          </p:nvSpPr>
          <p:spPr bwMode="auto">
            <a:xfrm>
              <a:off x="5920648" y="3097933"/>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E-5</a:t>
              </a:r>
            </a:p>
          </p:txBody>
        </p:sp>
        <p:sp>
          <p:nvSpPr>
            <p:cNvPr id="256" name="TextBox 56"/>
            <p:cNvSpPr txBox="1">
              <a:spLocks noChangeArrowheads="1"/>
            </p:cNvSpPr>
            <p:nvPr/>
          </p:nvSpPr>
          <p:spPr bwMode="auto">
            <a:xfrm>
              <a:off x="6734188" y="3098004"/>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E-6</a:t>
              </a:r>
            </a:p>
          </p:txBody>
        </p:sp>
        <p:sp>
          <p:nvSpPr>
            <p:cNvPr id="257" name="TextBox 56"/>
            <p:cNvSpPr txBox="1">
              <a:spLocks noChangeArrowheads="1"/>
            </p:cNvSpPr>
            <p:nvPr/>
          </p:nvSpPr>
          <p:spPr bwMode="auto">
            <a:xfrm>
              <a:off x="7559755" y="3097562"/>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E-7</a:t>
              </a:r>
            </a:p>
          </p:txBody>
        </p:sp>
        <p:sp>
          <p:nvSpPr>
            <p:cNvPr id="258" name="TextBox 56"/>
            <p:cNvSpPr txBox="1">
              <a:spLocks noChangeArrowheads="1"/>
            </p:cNvSpPr>
            <p:nvPr/>
          </p:nvSpPr>
          <p:spPr bwMode="auto">
            <a:xfrm>
              <a:off x="8795352" y="3097633"/>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E-8</a:t>
              </a:r>
            </a:p>
          </p:txBody>
        </p:sp>
        <p:sp>
          <p:nvSpPr>
            <p:cNvPr id="261" name="TextBox 56"/>
            <p:cNvSpPr txBox="1">
              <a:spLocks noChangeArrowheads="1"/>
            </p:cNvSpPr>
            <p:nvPr/>
          </p:nvSpPr>
          <p:spPr bwMode="auto">
            <a:xfrm>
              <a:off x="6736468" y="4689131"/>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E-9</a:t>
              </a:r>
            </a:p>
          </p:txBody>
        </p:sp>
        <p:sp>
          <p:nvSpPr>
            <p:cNvPr id="264" name="TextBox 56"/>
            <p:cNvSpPr txBox="1">
              <a:spLocks noChangeArrowheads="1"/>
            </p:cNvSpPr>
            <p:nvPr/>
          </p:nvSpPr>
          <p:spPr bwMode="auto">
            <a:xfrm>
              <a:off x="8236070" y="4631539"/>
              <a:ext cx="1542590" cy="400110"/>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SENIOR </a:t>
              </a:r>
              <a:br>
                <a:rPr lang="en-US" sz="1000" b="1" dirty="0">
                  <a:solidFill>
                    <a:prstClr val="black"/>
                  </a:solidFill>
                </a:rPr>
              </a:br>
              <a:r>
                <a:rPr lang="en-US" sz="1000" b="1" dirty="0">
                  <a:solidFill>
                    <a:prstClr val="black"/>
                  </a:solidFill>
                </a:rPr>
                <a:t>ENLISTED ADVISOR</a:t>
              </a:r>
            </a:p>
          </p:txBody>
        </p:sp>
        <p:sp>
          <p:nvSpPr>
            <p:cNvPr id="268" name="TextBox 89"/>
            <p:cNvSpPr txBox="1">
              <a:spLocks noChangeArrowheads="1"/>
            </p:cNvSpPr>
            <p:nvPr/>
          </p:nvSpPr>
          <p:spPr bwMode="auto">
            <a:xfrm>
              <a:off x="8638112" y="2767365"/>
              <a:ext cx="745717" cy="230832"/>
            </a:xfrm>
            <a:prstGeom prst="rect">
              <a:avLst/>
            </a:prstGeom>
            <a:noFill/>
            <a:ln w="9525">
              <a:noFill/>
              <a:miter lim="800000"/>
              <a:headEnd/>
              <a:tailEnd/>
            </a:ln>
          </p:spPr>
          <p:txBody>
            <a:bodyPr wrap="none">
              <a:spAutoFit/>
            </a:bodyPr>
            <a:lstStyle/>
            <a:p>
              <a:pPr algn="ctr"/>
              <a:r>
                <a:rPr lang="en-US" sz="900" dirty="0">
                  <a:solidFill>
                    <a:prstClr val="black"/>
                  </a:solidFill>
                </a:rPr>
                <a:t>30 Months</a:t>
              </a:r>
            </a:p>
          </p:txBody>
        </p:sp>
        <p:sp>
          <p:nvSpPr>
            <p:cNvPr id="269" name="TextBox 89"/>
            <p:cNvSpPr txBox="1">
              <a:spLocks noChangeArrowheads="1"/>
            </p:cNvSpPr>
            <p:nvPr/>
          </p:nvSpPr>
          <p:spPr bwMode="auto">
            <a:xfrm>
              <a:off x="8561766" y="4382274"/>
              <a:ext cx="909223" cy="230832"/>
            </a:xfrm>
            <a:prstGeom prst="rect">
              <a:avLst/>
            </a:prstGeom>
            <a:noFill/>
            <a:ln w="9525">
              <a:noFill/>
              <a:miter lim="800000"/>
              <a:headEnd/>
              <a:tailEnd/>
            </a:ln>
          </p:spPr>
          <p:txBody>
            <a:bodyPr wrap="none">
              <a:spAutoFit/>
            </a:bodyPr>
            <a:lstStyle/>
            <a:p>
              <a:pPr algn="ctr"/>
              <a:r>
                <a:rPr lang="en-US" sz="900" dirty="0">
                  <a:solidFill>
                    <a:prstClr val="black"/>
                  </a:solidFill>
                </a:rPr>
                <a:t>17.7-20 Years</a:t>
              </a:r>
            </a:p>
          </p:txBody>
        </p:sp>
        <p:sp>
          <p:nvSpPr>
            <p:cNvPr id="274" name="TextBox 89"/>
            <p:cNvSpPr txBox="1">
              <a:spLocks noChangeArrowheads="1"/>
            </p:cNvSpPr>
            <p:nvPr/>
          </p:nvSpPr>
          <p:spPr bwMode="auto">
            <a:xfrm>
              <a:off x="6486837" y="5926886"/>
              <a:ext cx="920445" cy="230832"/>
            </a:xfrm>
            <a:prstGeom prst="rect">
              <a:avLst/>
            </a:prstGeom>
            <a:noFill/>
            <a:ln w="9525">
              <a:noFill/>
              <a:miter lim="800000"/>
              <a:headEnd/>
              <a:tailEnd/>
            </a:ln>
          </p:spPr>
          <p:txBody>
            <a:bodyPr wrap="none">
              <a:spAutoFit/>
            </a:bodyPr>
            <a:lstStyle/>
            <a:p>
              <a:pPr algn="ctr"/>
              <a:r>
                <a:rPr lang="en-US" sz="900" dirty="0">
                  <a:solidFill>
                    <a:prstClr val="black"/>
                  </a:solidFill>
                </a:rPr>
                <a:t>22.6-24 Years</a:t>
              </a:r>
            </a:p>
          </p:txBody>
        </p:sp>
      </p:grpSp>
      <p:grpSp>
        <p:nvGrpSpPr>
          <p:cNvPr id="338" name="Group 337"/>
          <p:cNvGrpSpPr/>
          <p:nvPr/>
        </p:nvGrpSpPr>
        <p:grpSpPr>
          <a:xfrm>
            <a:off x="4201259" y="1613438"/>
            <a:ext cx="1761984" cy="4532776"/>
            <a:chOff x="9971839" y="1616990"/>
            <a:chExt cx="1761984" cy="4532776"/>
          </a:xfrm>
        </p:grpSpPr>
        <p:sp>
          <p:nvSpPr>
            <p:cNvPr id="12" name="TextBox 72"/>
            <p:cNvSpPr txBox="1">
              <a:spLocks noChangeArrowheads="1"/>
            </p:cNvSpPr>
            <p:nvPr/>
          </p:nvSpPr>
          <p:spPr bwMode="auto">
            <a:xfrm>
              <a:off x="10123063" y="2534243"/>
              <a:ext cx="620684" cy="507831"/>
            </a:xfrm>
            <a:prstGeom prst="rect">
              <a:avLst/>
            </a:prstGeom>
            <a:noFill/>
            <a:ln w="9525">
              <a:noFill/>
              <a:miter lim="800000"/>
              <a:headEnd/>
              <a:tailEnd/>
            </a:ln>
          </p:spPr>
          <p:txBody>
            <a:bodyPr wrap="none">
              <a:spAutoFit/>
            </a:bodyPr>
            <a:lstStyle/>
            <a:p>
              <a:pPr algn="ctr"/>
              <a:r>
                <a:rPr lang="en-US" sz="900" b="1" dirty="0">
                  <a:solidFill>
                    <a:prstClr val="black"/>
                  </a:solidFill>
                </a:rPr>
                <a:t>Warrant</a:t>
              </a:r>
              <a:br>
                <a:rPr lang="en-US" sz="900" b="1" dirty="0">
                  <a:solidFill>
                    <a:prstClr val="black"/>
                  </a:solidFill>
                </a:rPr>
              </a:br>
              <a:r>
                <a:rPr lang="en-US" sz="900" b="1" dirty="0">
                  <a:solidFill>
                    <a:prstClr val="black"/>
                  </a:solidFill>
                </a:rPr>
                <a:t>Officer</a:t>
              </a:r>
            </a:p>
            <a:p>
              <a:pPr algn="ctr"/>
              <a:r>
                <a:rPr lang="en-US" sz="900" b="1" dirty="0">
                  <a:solidFill>
                    <a:prstClr val="black"/>
                  </a:solidFill>
                </a:rPr>
                <a:t>(W01)</a:t>
              </a:r>
            </a:p>
          </p:txBody>
        </p:sp>
        <p:pic>
          <p:nvPicPr>
            <p:cNvPr id="13" name="Picture 73" descr="160px-US-Army-CW5compare.svg.png"/>
            <p:cNvPicPr>
              <a:picLocks noChangeAspect="1"/>
            </p:cNvPicPr>
            <p:nvPr/>
          </p:nvPicPr>
          <p:blipFill>
            <a:blip r:embed="rId21" cstate="print"/>
            <a:srcRect/>
            <a:stretch>
              <a:fillRect/>
            </a:stretch>
          </p:blipFill>
          <p:spPr bwMode="auto">
            <a:xfrm>
              <a:off x="10742868" y="4949906"/>
              <a:ext cx="304247" cy="624725"/>
            </a:xfrm>
            <a:prstGeom prst="rect">
              <a:avLst/>
            </a:prstGeom>
            <a:noFill/>
            <a:ln w="9525">
              <a:noFill/>
              <a:miter lim="800000"/>
              <a:headEnd/>
              <a:tailEnd/>
            </a:ln>
          </p:spPr>
        </p:pic>
        <p:pic>
          <p:nvPicPr>
            <p:cNvPr id="14" name="Picture 74" descr="40px-US-Army-CW4.svg.png"/>
            <p:cNvPicPr>
              <a:picLocks noChangeAspect="1"/>
            </p:cNvPicPr>
            <p:nvPr/>
          </p:nvPicPr>
          <p:blipFill>
            <a:blip r:embed="rId22" cstate="print"/>
            <a:srcRect/>
            <a:stretch>
              <a:fillRect/>
            </a:stretch>
          </p:blipFill>
          <p:spPr bwMode="auto">
            <a:xfrm>
              <a:off x="11166329" y="3366507"/>
              <a:ext cx="190500" cy="623695"/>
            </a:xfrm>
            <a:prstGeom prst="rect">
              <a:avLst/>
            </a:prstGeom>
            <a:noFill/>
            <a:ln w="9525">
              <a:noFill/>
              <a:miter lim="800000"/>
              <a:headEnd/>
              <a:tailEnd/>
            </a:ln>
          </p:spPr>
        </p:pic>
        <p:pic>
          <p:nvPicPr>
            <p:cNvPr id="15" name="Picture 75" descr="40px-US-Army-CW3.svg.png"/>
            <p:cNvPicPr>
              <a:picLocks noChangeAspect="1"/>
            </p:cNvPicPr>
            <p:nvPr/>
          </p:nvPicPr>
          <p:blipFill>
            <a:blip r:embed="rId23" cstate="print"/>
            <a:srcRect/>
            <a:stretch>
              <a:fillRect/>
            </a:stretch>
          </p:blipFill>
          <p:spPr bwMode="auto">
            <a:xfrm>
              <a:off x="10338155" y="3371769"/>
              <a:ext cx="190500" cy="623695"/>
            </a:xfrm>
            <a:prstGeom prst="rect">
              <a:avLst/>
            </a:prstGeom>
            <a:noFill/>
            <a:ln w="9525">
              <a:noFill/>
              <a:miter lim="800000"/>
              <a:headEnd/>
              <a:tailEnd/>
            </a:ln>
          </p:spPr>
        </p:pic>
        <p:pic>
          <p:nvPicPr>
            <p:cNvPr id="16" name="Picture 76" descr="40px-US-Army-CW2.svg.png"/>
            <p:cNvPicPr>
              <a:picLocks noChangeAspect="1"/>
            </p:cNvPicPr>
            <p:nvPr/>
          </p:nvPicPr>
          <p:blipFill>
            <a:blip r:embed="rId24" cstate="print"/>
            <a:srcRect/>
            <a:stretch>
              <a:fillRect/>
            </a:stretch>
          </p:blipFill>
          <p:spPr bwMode="auto">
            <a:xfrm>
              <a:off x="11166328" y="1896353"/>
              <a:ext cx="190500" cy="623695"/>
            </a:xfrm>
            <a:prstGeom prst="rect">
              <a:avLst/>
            </a:prstGeom>
            <a:noFill/>
            <a:ln w="9525">
              <a:noFill/>
              <a:miter lim="800000"/>
              <a:headEnd/>
              <a:tailEnd/>
            </a:ln>
          </p:spPr>
        </p:pic>
        <p:pic>
          <p:nvPicPr>
            <p:cNvPr id="17" name="Picture 77" descr="40px-US-Army-WO1.svg.png"/>
            <p:cNvPicPr>
              <a:picLocks noChangeAspect="1"/>
            </p:cNvPicPr>
            <p:nvPr/>
          </p:nvPicPr>
          <p:blipFill>
            <a:blip r:embed="rId25" cstate="print"/>
            <a:srcRect/>
            <a:stretch>
              <a:fillRect/>
            </a:stretch>
          </p:blipFill>
          <p:spPr bwMode="auto">
            <a:xfrm>
              <a:off x="10338155" y="1896354"/>
              <a:ext cx="190500" cy="623695"/>
            </a:xfrm>
            <a:prstGeom prst="rect">
              <a:avLst/>
            </a:prstGeom>
            <a:noFill/>
            <a:ln w="9525">
              <a:noFill/>
              <a:miter lim="800000"/>
              <a:headEnd/>
              <a:tailEnd/>
            </a:ln>
          </p:spPr>
        </p:pic>
        <p:sp>
          <p:nvSpPr>
            <p:cNvPr id="18" name="TextBox 78"/>
            <p:cNvSpPr txBox="1">
              <a:spLocks noChangeArrowheads="1"/>
            </p:cNvSpPr>
            <p:nvPr/>
          </p:nvSpPr>
          <p:spPr bwMode="auto">
            <a:xfrm>
              <a:off x="10789334" y="2555149"/>
              <a:ext cx="944489" cy="507831"/>
            </a:xfrm>
            <a:prstGeom prst="rect">
              <a:avLst/>
            </a:prstGeom>
            <a:noFill/>
            <a:ln w="9525">
              <a:noFill/>
              <a:miter lim="800000"/>
              <a:headEnd/>
              <a:tailEnd/>
            </a:ln>
          </p:spPr>
          <p:txBody>
            <a:bodyPr wrap="none">
              <a:spAutoFit/>
            </a:bodyPr>
            <a:lstStyle/>
            <a:p>
              <a:pPr algn="ctr"/>
              <a:r>
                <a:rPr lang="en-US" sz="900" b="1" dirty="0">
                  <a:solidFill>
                    <a:prstClr val="black"/>
                  </a:solidFill>
                </a:rPr>
                <a:t>Chief Warrant</a:t>
              </a:r>
              <a:br>
                <a:rPr lang="en-US" sz="900" b="1" dirty="0">
                  <a:solidFill>
                    <a:prstClr val="black"/>
                  </a:solidFill>
                </a:rPr>
              </a:br>
              <a:r>
                <a:rPr lang="en-US" sz="900" b="1" dirty="0">
                  <a:solidFill>
                    <a:prstClr val="black"/>
                  </a:solidFill>
                </a:rPr>
                <a:t>Officer (CW2)</a:t>
              </a:r>
            </a:p>
            <a:p>
              <a:pPr algn="ctr"/>
              <a:r>
                <a:rPr lang="en-US" sz="900" dirty="0">
                  <a:solidFill>
                    <a:prstClr val="black"/>
                  </a:solidFill>
                </a:rPr>
                <a:t>2 </a:t>
              </a:r>
              <a:r>
                <a:rPr lang="en-US" sz="900" dirty="0" err="1">
                  <a:solidFill>
                    <a:prstClr val="black"/>
                  </a:solidFill>
                </a:rPr>
                <a:t>Yrs</a:t>
              </a:r>
              <a:r>
                <a:rPr lang="en-US" sz="900" dirty="0">
                  <a:solidFill>
                    <a:prstClr val="black"/>
                  </a:solidFill>
                </a:rPr>
                <a:t> + WOBC</a:t>
              </a:r>
            </a:p>
          </p:txBody>
        </p:sp>
        <p:sp>
          <p:nvSpPr>
            <p:cNvPr id="19" name="TextBox 79"/>
            <p:cNvSpPr txBox="1">
              <a:spLocks noChangeArrowheads="1"/>
            </p:cNvSpPr>
            <p:nvPr/>
          </p:nvSpPr>
          <p:spPr bwMode="auto">
            <a:xfrm>
              <a:off x="9971839" y="3976289"/>
              <a:ext cx="941284" cy="646331"/>
            </a:xfrm>
            <a:prstGeom prst="rect">
              <a:avLst/>
            </a:prstGeom>
            <a:noFill/>
            <a:ln w="9525">
              <a:noFill/>
              <a:miter lim="800000"/>
              <a:headEnd/>
              <a:tailEnd/>
            </a:ln>
          </p:spPr>
          <p:txBody>
            <a:bodyPr wrap="square">
              <a:spAutoFit/>
            </a:bodyPr>
            <a:lstStyle/>
            <a:p>
              <a:pPr algn="ctr"/>
              <a:r>
                <a:rPr lang="en-US" sz="900" b="1" dirty="0">
                  <a:solidFill>
                    <a:prstClr val="black"/>
                  </a:solidFill>
                </a:rPr>
                <a:t>Chief Warrant</a:t>
              </a:r>
              <a:br>
                <a:rPr lang="en-US" sz="900" b="1" dirty="0">
                  <a:solidFill>
                    <a:prstClr val="black"/>
                  </a:solidFill>
                </a:rPr>
              </a:br>
              <a:r>
                <a:rPr lang="en-US" sz="900" b="1" dirty="0">
                  <a:solidFill>
                    <a:prstClr val="black"/>
                  </a:solidFill>
                </a:rPr>
                <a:t>Officer (CW3)</a:t>
              </a:r>
            </a:p>
            <a:p>
              <a:pPr algn="ctr"/>
              <a:r>
                <a:rPr lang="en-US" sz="900" dirty="0">
                  <a:solidFill>
                    <a:prstClr val="black"/>
                  </a:solidFill>
                </a:rPr>
                <a:t>7-8 Years</a:t>
              </a:r>
              <a:br>
                <a:rPr lang="en-US" sz="900" dirty="0">
                  <a:solidFill>
                    <a:prstClr val="black"/>
                  </a:solidFill>
                </a:rPr>
              </a:br>
              <a:r>
                <a:rPr lang="en-US" sz="900" dirty="0">
                  <a:solidFill>
                    <a:prstClr val="black"/>
                  </a:solidFill>
                </a:rPr>
                <a:t>+ WOAC</a:t>
              </a:r>
            </a:p>
          </p:txBody>
        </p:sp>
        <p:sp>
          <p:nvSpPr>
            <p:cNvPr id="20" name="TextBox 80"/>
            <p:cNvSpPr txBox="1">
              <a:spLocks noChangeArrowheads="1"/>
            </p:cNvSpPr>
            <p:nvPr/>
          </p:nvSpPr>
          <p:spPr bwMode="auto">
            <a:xfrm>
              <a:off x="10790936" y="3976288"/>
              <a:ext cx="941284" cy="646331"/>
            </a:xfrm>
            <a:prstGeom prst="rect">
              <a:avLst/>
            </a:prstGeom>
            <a:noFill/>
            <a:ln w="9525">
              <a:noFill/>
              <a:miter lim="800000"/>
              <a:headEnd/>
              <a:tailEnd/>
            </a:ln>
          </p:spPr>
          <p:txBody>
            <a:bodyPr wrap="none">
              <a:spAutoFit/>
            </a:bodyPr>
            <a:lstStyle/>
            <a:p>
              <a:pPr algn="ctr"/>
              <a:r>
                <a:rPr lang="en-US" sz="900" b="1" dirty="0">
                  <a:solidFill>
                    <a:prstClr val="black"/>
                  </a:solidFill>
                </a:rPr>
                <a:t>Chief Warrant</a:t>
              </a:r>
              <a:br>
                <a:rPr lang="en-US" sz="900" b="1" dirty="0">
                  <a:solidFill>
                    <a:prstClr val="black"/>
                  </a:solidFill>
                </a:rPr>
              </a:br>
              <a:r>
                <a:rPr lang="en-US" sz="900" b="1" dirty="0">
                  <a:solidFill>
                    <a:prstClr val="black"/>
                  </a:solidFill>
                </a:rPr>
                <a:t>Officer (CW4)</a:t>
              </a:r>
            </a:p>
            <a:p>
              <a:pPr algn="ctr"/>
              <a:r>
                <a:rPr lang="en-US" sz="900" dirty="0">
                  <a:solidFill>
                    <a:prstClr val="black"/>
                  </a:solidFill>
                </a:rPr>
                <a:t>12-14 Years </a:t>
              </a:r>
              <a:br>
                <a:rPr lang="en-US" sz="900" dirty="0">
                  <a:solidFill>
                    <a:prstClr val="black"/>
                  </a:solidFill>
                </a:rPr>
              </a:br>
              <a:r>
                <a:rPr lang="en-US" sz="900" dirty="0">
                  <a:solidFill>
                    <a:prstClr val="black"/>
                  </a:solidFill>
                </a:rPr>
                <a:t>+ WOILE</a:t>
              </a:r>
            </a:p>
          </p:txBody>
        </p:sp>
        <p:sp>
          <p:nvSpPr>
            <p:cNvPr id="21" name="TextBox 81"/>
            <p:cNvSpPr txBox="1">
              <a:spLocks noChangeArrowheads="1"/>
            </p:cNvSpPr>
            <p:nvPr/>
          </p:nvSpPr>
          <p:spPr bwMode="auto">
            <a:xfrm>
              <a:off x="10160320" y="5641935"/>
              <a:ext cx="1374094" cy="507831"/>
            </a:xfrm>
            <a:prstGeom prst="rect">
              <a:avLst/>
            </a:prstGeom>
            <a:noFill/>
            <a:ln w="9525">
              <a:noFill/>
              <a:miter lim="800000"/>
              <a:headEnd/>
              <a:tailEnd/>
            </a:ln>
          </p:spPr>
          <p:txBody>
            <a:bodyPr wrap="none">
              <a:spAutoFit/>
            </a:bodyPr>
            <a:lstStyle/>
            <a:p>
              <a:pPr algn="ctr"/>
              <a:r>
                <a:rPr lang="en-US" sz="900" b="1" dirty="0">
                  <a:solidFill>
                    <a:prstClr val="black"/>
                  </a:solidFill>
                </a:rPr>
                <a:t>Chief Warrant Officer</a:t>
              </a:r>
            </a:p>
            <a:p>
              <a:pPr algn="ctr"/>
              <a:r>
                <a:rPr lang="en-US" sz="900" b="1" dirty="0">
                  <a:solidFill>
                    <a:prstClr val="black"/>
                  </a:solidFill>
                </a:rPr>
                <a:t>(CW5)</a:t>
              </a:r>
            </a:p>
            <a:p>
              <a:pPr algn="ctr"/>
              <a:r>
                <a:rPr lang="en-US" sz="900" dirty="0">
                  <a:solidFill>
                    <a:prstClr val="black"/>
                  </a:solidFill>
                </a:rPr>
                <a:t>17-20 Years + WOSSE</a:t>
              </a:r>
            </a:p>
          </p:txBody>
        </p:sp>
        <p:cxnSp>
          <p:nvCxnSpPr>
            <p:cNvPr id="311" name="Straight Connector 310"/>
            <p:cNvCxnSpPr/>
            <p:nvPr/>
          </p:nvCxnSpPr>
          <p:spPr>
            <a:xfrm>
              <a:off x="10019193" y="1620953"/>
              <a:ext cx="0" cy="4521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10847366" y="1616990"/>
              <a:ext cx="0" cy="2972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11675541" y="1620953"/>
              <a:ext cx="0" cy="4521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10018191" y="1617923"/>
              <a:ext cx="1657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a:off x="10018191" y="3029799"/>
              <a:ext cx="1657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10018191" y="4589723"/>
              <a:ext cx="1657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a:off x="10018191" y="6142330"/>
              <a:ext cx="1657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2" name="TextBox 56"/>
            <p:cNvSpPr txBox="1">
              <a:spLocks noChangeArrowheads="1"/>
            </p:cNvSpPr>
            <p:nvPr/>
          </p:nvSpPr>
          <p:spPr bwMode="auto">
            <a:xfrm>
              <a:off x="10220304" y="1642589"/>
              <a:ext cx="42620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W-1</a:t>
              </a:r>
            </a:p>
          </p:txBody>
        </p:sp>
        <p:sp>
          <p:nvSpPr>
            <p:cNvPr id="333" name="TextBox 56"/>
            <p:cNvSpPr txBox="1">
              <a:spLocks noChangeArrowheads="1"/>
            </p:cNvSpPr>
            <p:nvPr/>
          </p:nvSpPr>
          <p:spPr bwMode="auto">
            <a:xfrm>
              <a:off x="11039187" y="1642589"/>
              <a:ext cx="44478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W-2</a:t>
              </a:r>
            </a:p>
          </p:txBody>
        </p:sp>
        <p:sp>
          <p:nvSpPr>
            <p:cNvPr id="334" name="TextBox 56"/>
            <p:cNvSpPr txBox="1">
              <a:spLocks noChangeArrowheads="1"/>
            </p:cNvSpPr>
            <p:nvPr/>
          </p:nvSpPr>
          <p:spPr bwMode="auto">
            <a:xfrm>
              <a:off x="10196638" y="3091212"/>
              <a:ext cx="473535"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W-3</a:t>
              </a:r>
            </a:p>
          </p:txBody>
        </p:sp>
        <p:sp>
          <p:nvSpPr>
            <p:cNvPr id="335" name="TextBox 56"/>
            <p:cNvSpPr txBox="1">
              <a:spLocks noChangeArrowheads="1"/>
            </p:cNvSpPr>
            <p:nvPr/>
          </p:nvSpPr>
          <p:spPr bwMode="auto">
            <a:xfrm>
              <a:off x="11025063" y="3091212"/>
              <a:ext cx="47303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W-4</a:t>
              </a:r>
            </a:p>
          </p:txBody>
        </p:sp>
        <p:sp>
          <p:nvSpPr>
            <p:cNvPr id="337" name="TextBox 56"/>
            <p:cNvSpPr txBox="1">
              <a:spLocks noChangeArrowheads="1"/>
            </p:cNvSpPr>
            <p:nvPr/>
          </p:nvSpPr>
          <p:spPr bwMode="auto">
            <a:xfrm>
              <a:off x="10575110" y="4657485"/>
              <a:ext cx="525463" cy="246221"/>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000" b="1" dirty="0">
                  <a:solidFill>
                    <a:prstClr val="black"/>
                  </a:solidFill>
                </a:rPr>
                <a:t>W-5</a:t>
              </a:r>
            </a:p>
          </p:txBody>
        </p:sp>
      </p:grpSp>
      <p:sp>
        <p:nvSpPr>
          <p:cNvPr id="341" name="TextBox 56"/>
          <p:cNvSpPr txBox="1">
            <a:spLocks noChangeArrowheads="1"/>
          </p:cNvSpPr>
          <p:nvPr/>
        </p:nvSpPr>
        <p:spPr bwMode="auto">
          <a:xfrm>
            <a:off x="1424440" y="1278167"/>
            <a:ext cx="1648727" cy="338554"/>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600" b="1" dirty="0">
                <a:solidFill>
                  <a:prstClr val="black"/>
                </a:solidFill>
              </a:rPr>
              <a:t>OFFICERS*</a:t>
            </a:r>
          </a:p>
        </p:txBody>
      </p:sp>
      <p:sp>
        <p:nvSpPr>
          <p:cNvPr id="342" name="TextBox 56"/>
          <p:cNvSpPr txBox="1">
            <a:spLocks noChangeArrowheads="1"/>
          </p:cNvSpPr>
          <p:nvPr/>
        </p:nvSpPr>
        <p:spPr bwMode="auto">
          <a:xfrm>
            <a:off x="3801689" y="1310227"/>
            <a:ext cx="2700584" cy="297517"/>
          </a:xfrm>
          <a:prstGeom prst="rect">
            <a:avLst/>
          </a:prstGeom>
          <a:noFill/>
          <a:ln w="9525">
            <a:noFill/>
            <a:miter lim="800000"/>
            <a:headEnd/>
            <a:tailEnd/>
          </a:ln>
        </p:spPr>
        <p:txBody>
          <a:bodyPr wrap="square">
            <a:spAutoFit/>
          </a:bodyPr>
          <a:lstStyle/>
          <a:p>
            <a:pPr algn="ctr">
              <a:lnSpc>
                <a:spcPts val="1600"/>
              </a:lnSpc>
              <a:tabLst>
                <a:tab pos="800100" algn="l"/>
                <a:tab pos="1600200" algn="l"/>
                <a:tab pos="2228850" algn="l"/>
                <a:tab pos="3028950" algn="l"/>
                <a:tab pos="4000500" algn="l"/>
                <a:tab pos="4914900" algn="l"/>
                <a:tab pos="5543550" algn="l"/>
                <a:tab pos="6172200" algn="l"/>
                <a:tab pos="6858000" algn="l"/>
                <a:tab pos="7429500" algn="l"/>
              </a:tabLst>
            </a:pPr>
            <a:r>
              <a:rPr lang="en-US" sz="1600" b="1" dirty="0">
                <a:solidFill>
                  <a:prstClr val="black"/>
                </a:solidFill>
              </a:rPr>
              <a:t>WARRANT OFFICERS*</a:t>
            </a:r>
          </a:p>
        </p:txBody>
      </p:sp>
      <p:sp>
        <p:nvSpPr>
          <p:cNvPr id="343" name="TextBox 56"/>
          <p:cNvSpPr txBox="1">
            <a:spLocks noChangeArrowheads="1"/>
          </p:cNvSpPr>
          <p:nvPr/>
        </p:nvSpPr>
        <p:spPr bwMode="auto">
          <a:xfrm>
            <a:off x="7488652" y="1278167"/>
            <a:ext cx="1648727" cy="338554"/>
          </a:xfrm>
          <a:prstGeom prst="rect">
            <a:avLst/>
          </a:prstGeom>
          <a:noFill/>
          <a:ln w="9525">
            <a:noFill/>
            <a:miter lim="800000"/>
            <a:headEnd/>
            <a:tailEnd/>
          </a:ln>
        </p:spPr>
        <p:txBody>
          <a:bodyPr wrap="square">
            <a:spAutoFit/>
          </a:bodyPr>
          <a:lstStyle/>
          <a:p>
            <a:pPr algn="ctr">
              <a:tabLst>
                <a:tab pos="800100" algn="l"/>
                <a:tab pos="1600200" algn="l"/>
                <a:tab pos="2228850" algn="l"/>
                <a:tab pos="3028950" algn="l"/>
                <a:tab pos="4000500" algn="l"/>
                <a:tab pos="4914900" algn="l"/>
                <a:tab pos="5543550" algn="l"/>
                <a:tab pos="6172200" algn="l"/>
                <a:tab pos="6858000" algn="l"/>
                <a:tab pos="7429500" algn="l"/>
              </a:tabLst>
            </a:pPr>
            <a:r>
              <a:rPr lang="en-US" sz="1600" b="1" dirty="0">
                <a:solidFill>
                  <a:prstClr val="black"/>
                </a:solidFill>
              </a:rPr>
              <a:t>ENLISTED</a:t>
            </a:r>
          </a:p>
        </p:txBody>
      </p:sp>
      <p:sp>
        <p:nvSpPr>
          <p:cNvPr id="348" name="TextBox 347"/>
          <p:cNvSpPr txBox="1"/>
          <p:nvPr/>
        </p:nvSpPr>
        <p:spPr>
          <a:xfrm>
            <a:off x="4166950" y="6210296"/>
            <a:ext cx="1733139" cy="200055"/>
          </a:xfrm>
          <a:prstGeom prst="rect">
            <a:avLst/>
          </a:prstGeom>
          <a:noFill/>
        </p:spPr>
        <p:txBody>
          <a:bodyPr wrap="square" rtlCol="0">
            <a:spAutoFit/>
          </a:bodyPr>
          <a:lstStyle/>
          <a:p>
            <a:r>
              <a:rPr lang="en-US" sz="700" dirty="0"/>
              <a:t>* Only counts commissioned time.</a:t>
            </a:r>
          </a:p>
        </p:txBody>
      </p:sp>
      <p:sp>
        <p:nvSpPr>
          <p:cNvPr id="349" name="TextBox 348"/>
          <p:cNvSpPr txBox="1"/>
          <p:nvPr/>
        </p:nvSpPr>
        <p:spPr>
          <a:xfrm>
            <a:off x="5835450" y="6210296"/>
            <a:ext cx="2115707" cy="307777"/>
          </a:xfrm>
          <a:prstGeom prst="rect">
            <a:avLst/>
          </a:prstGeom>
          <a:noFill/>
        </p:spPr>
        <p:txBody>
          <a:bodyPr wrap="square" rtlCol="0">
            <a:spAutoFit/>
          </a:bodyPr>
          <a:lstStyle/>
          <a:p>
            <a:r>
              <a:rPr lang="en-US" sz="700" dirty="0"/>
              <a:t>WOBC – Warrant Officer Basic Course</a:t>
            </a:r>
            <a:br>
              <a:rPr lang="en-US" sz="700" dirty="0"/>
            </a:br>
            <a:r>
              <a:rPr lang="en-US" sz="700" dirty="0"/>
              <a:t>WOAC – Warrant Officer Advanced Course</a:t>
            </a:r>
          </a:p>
        </p:txBody>
      </p:sp>
      <p:sp>
        <p:nvSpPr>
          <p:cNvPr id="350" name="TextBox 349"/>
          <p:cNvSpPr txBox="1"/>
          <p:nvPr/>
        </p:nvSpPr>
        <p:spPr>
          <a:xfrm>
            <a:off x="7885918" y="6205810"/>
            <a:ext cx="2935263" cy="307777"/>
          </a:xfrm>
          <a:prstGeom prst="rect">
            <a:avLst/>
          </a:prstGeom>
          <a:noFill/>
        </p:spPr>
        <p:txBody>
          <a:bodyPr wrap="square" rtlCol="0">
            <a:spAutoFit/>
          </a:bodyPr>
          <a:lstStyle/>
          <a:p>
            <a:r>
              <a:rPr lang="en-US" sz="700" dirty="0"/>
              <a:t>WOILE – Warrant Officer Intermediate Level Education</a:t>
            </a:r>
            <a:br>
              <a:rPr lang="en-US" sz="700" dirty="0"/>
            </a:br>
            <a:r>
              <a:rPr lang="en-US" sz="700" dirty="0"/>
              <a:t>WOSSE – Warrant Officer Senior Service Education</a:t>
            </a:r>
          </a:p>
        </p:txBody>
      </p:sp>
      <p:sp>
        <p:nvSpPr>
          <p:cNvPr id="5" name="Title 4">
            <a:extLst>
              <a:ext uri="{FF2B5EF4-FFF2-40B4-BE49-F238E27FC236}">
                <a16:creationId xmlns:a16="http://schemas.microsoft.com/office/drawing/2014/main" id="{D5E99B2F-28AE-4427-8C55-2CC3FD395138}"/>
              </a:ext>
            </a:extLst>
          </p:cNvPr>
          <p:cNvSpPr>
            <a:spLocks noGrp="1"/>
          </p:cNvSpPr>
          <p:nvPr>
            <p:ph type="title"/>
          </p:nvPr>
        </p:nvSpPr>
        <p:spPr/>
        <p:txBody>
          <a:bodyPr/>
          <a:lstStyle/>
          <a:p>
            <a:r>
              <a:rPr lang="en-US" sz="3600" dirty="0">
                <a:latin typeface="Bebas Neue Bold" panose="020B0606020202050201" pitchFamily="34" charset="0"/>
              </a:rPr>
              <a:t>Army Rank Insignia</a:t>
            </a:r>
          </a:p>
        </p:txBody>
      </p:sp>
    </p:spTree>
    <p:extLst>
      <p:ext uri="{BB962C8B-B14F-4D97-AF65-F5344CB8AC3E}">
        <p14:creationId xmlns:p14="http://schemas.microsoft.com/office/powerpoint/2010/main" val="153617843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Straight Connector 60"/>
          <p:cNvCxnSpPr>
            <a:stCxn id="4" idx="2"/>
            <a:endCxn id="15" idx="0"/>
          </p:cNvCxnSpPr>
          <p:nvPr/>
        </p:nvCxnSpPr>
        <p:spPr>
          <a:xfrm>
            <a:off x="5017943" y="1811152"/>
            <a:ext cx="0" cy="41750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784675" y="1252246"/>
            <a:ext cx="2156114" cy="558906"/>
          </a:xfrm>
          <a:prstGeom prst="rect">
            <a:avLst/>
          </a:prstGeom>
          <a:solidFill>
            <a:schemeClr val="accent4">
              <a:lumMod val="60000"/>
              <a:lumOff val="4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53" name="Rectangle 52"/>
          <p:cNvSpPr/>
          <p:nvPr/>
        </p:nvSpPr>
        <p:spPr>
          <a:xfrm>
            <a:off x="1784675" y="1929005"/>
            <a:ext cx="2156114" cy="558906"/>
          </a:xfrm>
          <a:prstGeom prst="rect">
            <a:avLst/>
          </a:prstGeom>
          <a:solidFill>
            <a:schemeClr val="accent4">
              <a:lumMod val="60000"/>
              <a:lumOff val="4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54" name="Rectangle 53"/>
          <p:cNvSpPr/>
          <p:nvPr/>
        </p:nvSpPr>
        <p:spPr>
          <a:xfrm>
            <a:off x="1784675" y="2604061"/>
            <a:ext cx="2156114" cy="558906"/>
          </a:xfrm>
          <a:prstGeom prst="rect">
            <a:avLst/>
          </a:prstGeom>
          <a:solidFill>
            <a:schemeClr val="accent4">
              <a:lumMod val="60000"/>
              <a:lumOff val="4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55" name="Rectangle 54"/>
          <p:cNvSpPr/>
          <p:nvPr/>
        </p:nvSpPr>
        <p:spPr>
          <a:xfrm>
            <a:off x="1784675" y="3279550"/>
            <a:ext cx="2156114" cy="558906"/>
          </a:xfrm>
          <a:prstGeom prst="rect">
            <a:avLst/>
          </a:prstGeom>
          <a:solidFill>
            <a:schemeClr val="accent4">
              <a:lumMod val="60000"/>
              <a:lumOff val="4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56" name="Rectangle 55"/>
          <p:cNvSpPr/>
          <p:nvPr/>
        </p:nvSpPr>
        <p:spPr>
          <a:xfrm>
            <a:off x="1784675" y="3956738"/>
            <a:ext cx="2156114" cy="558906"/>
          </a:xfrm>
          <a:prstGeom prst="rect">
            <a:avLst/>
          </a:prstGeom>
          <a:solidFill>
            <a:schemeClr val="accent4">
              <a:lumMod val="60000"/>
              <a:lumOff val="4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57" name="Rectangle 56"/>
          <p:cNvSpPr/>
          <p:nvPr/>
        </p:nvSpPr>
        <p:spPr>
          <a:xfrm>
            <a:off x="1784675" y="4632227"/>
            <a:ext cx="2156114" cy="558906"/>
          </a:xfrm>
          <a:prstGeom prst="rect">
            <a:avLst/>
          </a:prstGeom>
          <a:solidFill>
            <a:schemeClr val="accent4">
              <a:lumMod val="60000"/>
              <a:lumOff val="4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58" name="Rectangle 57"/>
          <p:cNvSpPr/>
          <p:nvPr/>
        </p:nvSpPr>
        <p:spPr>
          <a:xfrm>
            <a:off x="1784675" y="5311728"/>
            <a:ext cx="2156114" cy="558906"/>
          </a:xfrm>
          <a:prstGeom prst="rect">
            <a:avLst/>
          </a:prstGeom>
          <a:solidFill>
            <a:schemeClr val="accent4">
              <a:lumMod val="60000"/>
              <a:lumOff val="4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59" name="Rectangle 58"/>
          <p:cNvSpPr/>
          <p:nvPr/>
        </p:nvSpPr>
        <p:spPr>
          <a:xfrm>
            <a:off x="1784675" y="5987217"/>
            <a:ext cx="2156114" cy="558906"/>
          </a:xfrm>
          <a:prstGeom prst="rect">
            <a:avLst/>
          </a:prstGeom>
          <a:solidFill>
            <a:schemeClr val="accent4">
              <a:lumMod val="60000"/>
              <a:lumOff val="4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4" name="Rectangle 3"/>
          <p:cNvSpPr/>
          <p:nvPr/>
        </p:nvSpPr>
        <p:spPr>
          <a:xfrm>
            <a:off x="3939886" y="1252246"/>
            <a:ext cx="2156114" cy="558906"/>
          </a:xfrm>
          <a:prstGeom prst="rect">
            <a:avLst/>
          </a:prstGeom>
          <a:solidFill>
            <a:schemeClr val="accent4">
              <a:lumMod val="50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t>Field Army</a:t>
            </a:r>
          </a:p>
          <a:p>
            <a:pPr algn="ctr"/>
            <a:r>
              <a:rPr lang="en-US" sz="1000" cap="all"/>
              <a:t>(3 </a:t>
            </a:r>
            <a:r>
              <a:rPr lang="en-US" sz="1000" cap="all" dirty="0"/>
              <a:t>Corps)</a:t>
            </a:r>
          </a:p>
        </p:txBody>
      </p:sp>
      <p:sp>
        <p:nvSpPr>
          <p:cNvPr id="9" name="Rectangle 8"/>
          <p:cNvSpPr/>
          <p:nvPr/>
        </p:nvSpPr>
        <p:spPr>
          <a:xfrm>
            <a:off x="3939886" y="1928521"/>
            <a:ext cx="2156114" cy="558906"/>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t>Corps</a:t>
            </a:r>
          </a:p>
          <a:p>
            <a:pPr algn="ctr"/>
            <a:r>
              <a:rPr lang="en-US" sz="1000" cap="all" dirty="0"/>
              <a:t>(2–5 Divisions)</a:t>
            </a:r>
          </a:p>
        </p:txBody>
      </p:sp>
      <p:sp>
        <p:nvSpPr>
          <p:cNvPr id="10" name="Rectangle 9"/>
          <p:cNvSpPr/>
          <p:nvPr/>
        </p:nvSpPr>
        <p:spPr>
          <a:xfrm>
            <a:off x="3939886" y="2604796"/>
            <a:ext cx="2156114" cy="558906"/>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t>Division</a:t>
            </a:r>
          </a:p>
          <a:p>
            <a:pPr algn="ctr"/>
            <a:r>
              <a:rPr lang="en-US" sz="1000" cap="all" dirty="0"/>
              <a:t>(3-6 Brigades)</a:t>
            </a:r>
            <a:br>
              <a:rPr lang="en-US" sz="1000" cap="all" dirty="0"/>
            </a:br>
            <a:r>
              <a:rPr lang="en-US" sz="1000" cap="all" dirty="0"/>
              <a:t>10,000–18,000 soldiers</a:t>
            </a:r>
          </a:p>
        </p:txBody>
      </p:sp>
      <p:sp>
        <p:nvSpPr>
          <p:cNvPr id="11" name="Rectangle 10"/>
          <p:cNvSpPr/>
          <p:nvPr/>
        </p:nvSpPr>
        <p:spPr>
          <a:xfrm>
            <a:off x="3939886" y="3281071"/>
            <a:ext cx="2156114" cy="558906"/>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t>Brigade</a:t>
            </a:r>
          </a:p>
          <a:p>
            <a:pPr algn="ctr"/>
            <a:r>
              <a:rPr lang="en-US" sz="1000" cap="all" dirty="0"/>
              <a:t>(3- 6 Battalions)</a:t>
            </a:r>
            <a:br>
              <a:rPr lang="en-US" sz="1000" cap="all" dirty="0"/>
            </a:br>
            <a:r>
              <a:rPr lang="en-US" sz="1000" cap="all" dirty="0"/>
              <a:t>3,000–5,000 Soldiers</a:t>
            </a:r>
          </a:p>
        </p:txBody>
      </p:sp>
      <p:sp>
        <p:nvSpPr>
          <p:cNvPr id="12" name="Rectangle 11"/>
          <p:cNvSpPr/>
          <p:nvPr/>
        </p:nvSpPr>
        <p:spPr>
          <a:xfrm>
            <a:off x="3939886" y="3957346"/>
            <a:ext cx="2156114" cy="558906"/>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t>Battalion</a:t>
            </a:r>
          </a:p>
          <a:p>
            <a:pPr algn="ctr"/>
            <a:r>
              <a:rPr lang="en-US" sz="1000" cap="all" dirty="0"/>
              <a:t>(3–5 Companies)</a:t>
            </a:r>
            <a:br>
              <a:rPr lang="en-US" sz="1000" cap="all" dirty="0"/>
            </a:br>
            <a:r>
              <a:rPr lang="en-US" sz="1000" cap="all" dirty="0"/>
              <a:t>500–600 Soldiers</a:t>
            </a:r>
          </a:p>
        </p:txBody>
      </p:sp>
      <p:sp>
        <p:nvSpPr>
          <p:cNvPr id="13" name="Rectangle 12"/>
          <p:cNvSpPr/>
          <p:nvPr/>
        </p:nvSpPr>
        <p:spPr>
          <a:xfrm>
            <a:off x="3939886" y="4633621"/>
            <a:ext cx="2156114" cy="558906"/>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t>Company</a:t>
            </a:r>
          </a:p>
          <a:p>
            <a:pPr algn="ctr"/>
            <a:r>
              <a:rPr lang="en-US" sz="1000" cap="all" dirty="0"/>
              <a:t>(3–4 Platoons)</a:t>
            </a:r>
          </a:p>
          <a:p>
            <a:pPr algn="ctr"/>
            <a:r>
              <a:rPr lang="en-US" sz="1000" cap="all" dirty="0"/>
              <a:t>100–200 Soldiers</a:t>
            </a:r>
            <a:endParaRPr lang="en-US" sz="1100" cap="all" dirty="0"/>
          </a:p>
        </p:txBody>
      </p:sp>
      <p:sp>
        <p:nvSpPr>
          <p:cNvPr id="14" name="Rectangle 13"/>
          <p:cNvSpPr/>
          <p:nvPr/>
        </p:nvSpPr>
        <p:spPr>
          <a:xfrm>
            <a:off x="3939886" y="5309896"/>
            <a:ext cx="2156114" cy="558906"/>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t>Platoon</a:t>
            </a:r>
          </a:p>
          <a:p>
            <a:pPr algn="ctr"/>
            <a:r>
              <a:rPr lang="en-US" sz="1000" cap="all" dirty="0"/>
              <a:t>(3–4 squads)</a:t>
            </a:r>
            <a:br>
              <a:rPr lang="en-US" sz="1000" cap="all" dirty="0"/>
            </a:br>
            <a:r>
              <a:rPr lang="en-US" sz="1000" cap="all" dirty="0"/>
              <a:t>16–40 Soldiers</a:t>
            </a:r>
          </a:p>
        </p:txBody>
      </p:sp>
      <p:sp>
        <p:nvSpPr>
          <p:cNvPr id="15" name="Rectangle 14"/>
          <p:cNvSpPr/>
          <p:nvPr/>
        </p:nvSpPr>
        <p:spPr>
          <a:xfrm>
            <a:off x="3939886" y="5986171"/>
            <a:ext cx="2156114" cy="558906"/>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t>Squad</a:t>
            </a:r>
          </a:p>
          <a:p>
            <a:pPr algn="ctr"/>
            <a:r>
              <a:rPr lang="en-US" sz="1000" cap="all" dirty="0"/>
              <a:t>4–10 Soldiers</a:t>
            </a:r>
          </a:p>
        </p:txBody>
      </p:sp>
      <p:grpSp>
        <p:nvGrpSpPr>
          <p:cNvPr id="7" name="Group 6"/>
          <p:cNvGrpSpPr/>
          <p:nvPr/>
        </p:nvGrpSpPr>
        <p:grpSpPr>
          <a:xfrm>
            <a:off x="2349774" y="1328446"/>
            <a:ext cx="1025916" cy="470614"/>
            <a:chOff x="4417593" y="1578142"/>
            <a:chExt cx="1025916" cy="470614"/>
          </a:xfrm>
        </p:grpSpPr>
        <p:grpSp>
          <p:nvGrpSpPr>
            <p:cNvPr id="5" name="Group 4"/>
            <p:cNvGrpSpPr/>
            <p:nvPr/>
          </p:nvGrpSpPr>
          <p:grpSpPr>
            <a:xfrm>
              <a:off x="4417593" y="1578142"/>
              <a:ext cx="1025916" cy="240397"/>
              <a:chOff x="4146455" y="3780286"/>
              <a:chExt cx="1025916" cy="240397"/>
            </a:xfrm>
          </p:grpSpPr>
          <p:pic>
            <p:nvPicPr>
              <p:cNvPr id="16" name="Picture 21" descr="622px-US-O7_insignia.svg.png"/>
              <p:cNvPicPr>
                <a:picLocks noChangeAspect="1"/>
              </p:cNvPicPr>
              <p:nvPr/>
            </p:nvPicPr>
            <p:blipFill>
              <a:blip r:embed="rId2" cstate="print"/>
              <a:srcRect/>
              <a:stretch>
                <a:fillRect/>
              </a:stretch>
            </p:blipFill>
            <p:spPr bwMode="auto">
              <a:xfrm>
                <a:off x="4146455" y="3780286"/>
                <a:ext cx="256479" cy="24039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7" name="Picture 21" descr="622px-US-O7_insignia.svg.png"/>
              <p:cNvPicPr>
                <a:picLocks noChangeAspect="1"/>
              </p:cNvPicPr>
              <p:nvPr/>
            </p:nvPicPr>
            <p:blipFill>
              <a:blip r:embed="rId2" cstate="print"/>
              <a:srcRect/>
              <a:stretch>
                <a:fillRect/>
              </a:stretch>
            </p:blipFill>
            <p:spPr bwMode="auto">
              <a:xfrm>
                <a:off x="4402934" y="3780286"/>
                <a:ext cx="256479" cy="24039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8" name="Picture 21" descr="622px-US-O7_insignia.svg.png"/>
              <p:cNvPicPr>
                <a:picLocks noChangeAspect="1"/>
              </p:cNvPicPr>
              <p:nvPr/>
            </p:nvPicPr>
            <p:blipFill>
              <a:blip r:embed="rId2" cstate="print"/>
              <a:srcRect/>
              <a:stretch>
                <a:fillRect/>
              </a:stretch>
            </p:blipFill>
            <p:spPr bwMode="auto">
              <a:xfrm>
                <a:off x="4659413" y="3780286"/>
                <a:ext cx="256479" cy="24039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9" name="Picture 21" descr="622px-US-O7_insignia.svg.png"/>
              <p:cNvPicPr>
                <a:picLocks noChangeAspect="1"/>
              </p:cNvPicPr>
              <p:nvPr/>
            </p:nvPicPr>
            <p:blipFill>
              <a:blip r:embed="rId2" cstate="print"/>
              <a:srcRect/>
              <a:stretch>
                <a:fillRect/>
              </a:stretch>
            </p:blipFill>
            <p:spPr bwMode="auto">
              <a:xfrm>
                <a:off x="4915892" y="3780286"/>
                <a:ext cx="256479" cy="240397"/>
              </a:xfrm>
              <a:prstGeom prst="rect">
                <a:avLst/>
              </a:prstGeom>
              <a:noFill/>
              <a:ln w="9525">
                <a:noFill/>
                <a:miter lim="800000"/>
                <a:headEnd/>
                <a:tailEnd/>
              </a:ln>
              <a:effectLst>
                <a:outerShdw blurRad="63500" sx="102000" sy="102000" algn="ctr" rotWithShape="0">
                  <a:prstClr val="black">
                    <a:alpha val="40000"/>
                  </a:prstClr>
                </a:outerShdw>
              </a:effectLst>
            </p:spPr>
          </p:pic>
        </p:grpSp>
        <p:sp>
          <p:nvSpPr>
            <p:cNvPr id="6" name="TextBox 5"/>
            <p:cNvSpPr txBox="1"/>
            <p:nvPr/>
          </p:nvSpPr>
          <p:spPr>
            <a:xfrm>
              <a:off x="4532846" y="1802535"/>
              <a:ext cx="795411" cy="246221"/>
            </a:xfrm>
            <a:prstGeom prst="rect">
              <a:avLst/>
            </a:prstGeom>
            <a:noFill/>
          </p:spPr>
          <p:txBody>
            <a:bodyPr wrap="none" rtlCol="0">
              <a:spAutoFit/>
            </a:bodyPr>
            <a:lstStyle/>
            <a:p>
              <a:pPr algn="ctr"/>
              <a:r>
                <a:rPr lang="en-US" sz="1000" cap="all" dirty="0"/>
                <a:t>GENERAL</a:t>
              </a:r>
            </a:p>
          </p:txBody>
        </p:sp>
      </p:grpSp>
      <p:grpSp>
        <p:nvGrpSpPr>
          <p:cNvPr id="20" name="Group 19"/>
          <p:cNvGrpSpPr/>
          <p:nvPr/>
        </p:nvGrpSpPr>
        <p:grpSpPr>
          <a:xfrm>
            <a:off x="2049047" y="2013170"/>
            <a:ext cx="1627370" cy="470614"/>
            <a:chOff x="4116866" y="2250166"/>
            <a:chExt cx="1627370" cy="470614"/>
          </a:xfrm>
        </p:grpSpPr>
        <p:grpSp>
          <p:nvGrpSpPr>
            <p:cNvPr id="22" name="Group 21"/>
            <p:cNvGrpSpPr/>
            <p:nvPr/>
          </p:nvGrpSpPr>
          <p:grpSpPr>
            <a:xfrm>
              <a:off x="4545833" y="2250166"/>
              <a:ext cx="769437" cy="240397"/>
              <a:chOff x="4146455" y="3780286"/>
              <a:chExt cx="769437" cy="240397"/>
            </a:xfrm>
          </p:grpSpPr>
          <p:pic>
            <p:nvPicPr>
              <p:cNvPr id="23" name="Picture 21" descr="622px-US-O7_insignia.svg.png"/>
              <p:cNvPicPr>
                <a:picLocks noChangeAspect="1"/>
              </p:cNvPicPr>
              <p:nvPr/>
            </p:nvPicPr>
            <p:blipFill>
              <a:blip r:embed="rId2" cstate="print"/>
              <a:srcRect/>
              <a:stretch>
                <a:fillRect/>
              </a:stretch>
            </p:blipFill>
            <p:spPr bwMode="auto">
              <a:xfrm>
                <a:off x="4146455" y="3780286"/>
                <a:ext cx="256479" cy="24039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27" name="Picture 21" descr="622px-US-O7_insignia.svg.png"/>
              <p:cNvPicPr>
                <a:picLocks noChangeAspect="1"/>
              </p:cNvPicPr>
              <p:nvPr/>
            </p:nvPicPr>
            <p:blipFill>
              <a:blip r:embed="rId2" cstate="print"/>
              <a:srcRect/>
              <a:stretch>
                <a:fillRect/>
              </a:stretch>
            </p:blipFill>
            <p:spPr bwMode="auto">
              <a:xfrm>
                <a:off x="4402934" y="3780286"/>
                <a:ext cx="256479" cy="24039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28" name="Picture 21" descr="622px-US-O7_insignia.svg.png"/>
              <p:cNvPicPr>
                <a:picLocks noChangeAspect="1"/>
              </p:cNvPicPr>
              <p:nvPr/>
            </p:nvPicPr>
            <p:blipFill>
              <a:blip r:embed="rId2" cstate="print"/>
              <a:srcRect/>
              <a:stretch>
                <a:fillRect/>
              </a:stretch>
            </p:blipFill>
            <p:spPr bwMode="auto">
              <a:xfrm>
                <a:off x="4659413" y="3780286"/>
                <a:ext cx="256479" cy="240397"/>
              </a:xfrm>
              <a:prstGeom prst="rect">
                <a:avLst/>
              </a:prstGeom>
              <a:noFill/>
              <a:ln w="9525">
                <a:noFill/>
                <a:miter lim="800000"/>
                <a:headEnd/>
                <a:tailEnd/>
              </a:ln>
              <a:effectLst>
                <a:outerShdw blurRad="63500" sx="102000" sy="102000" algn="ctr" rotWithShape="0">
                  <a:prstClr val="black">
                    <a:alpha val="40000"/>
                  </a:prstClr>
                </a:outerShdw>
              </a:effectLst>
            </p:spPr>
          </p:pic>
        </p:grpSp>
        <p:sp>
          <p:nvSpPr>
            <p:cNvPr id="30" name="TextBox 29"/>
            <p:cNvSpPr txBox="1"/>
            <p:nvPr/>
          </p:nvSpPr>
          <p:spPr>
            <a:xfrm>
              <a:off x="4116866" y="2474559"/>
              <a:ext cx="1627370" cy="246221"/>
            </a:xfrm>
            <a:prstGeom prst="rect">
              <a:avLst/>
            </a:prstGeom>
            <a:noFill/>
          </p:spPr>
          <p:txBody>
            <a:bodyPr wrap="none" rtlCol="0">
              <a:spAutoFit/>
            </a:bodyPr>
            <a:lstStyle/>
            <a:p>
              <a:pPr algn="ctr"/>
              <a:r>
                <a:rPr lang="en-US" sz="1000" cap="all" dirty="0"/>
                <a:t>Lieutenant General</a:t>
              </a:r>
            </a:p>
          </p:txBody>
        </p:sp>
      </p:grpSp>
      <p:grpSp>
        <p:nvGrpSpPr>
          <p:cNvPr id="21" name="Group 20"/>
          <p:cNvGrpSpPr/>
          <p:nvPr/>
        </p:nvGrpSpPr>
        <p:grpSpPr>
          <a:xfrm>
            <a:off x="2222974" y="2679920"/>
            <a:ext cx="1279517" cy="470614"/>
            <a:chOff x="4290793" y="2916916"/>
            <a:chExt cx="1279517" cy="470614"/>
          </a:xfrm>
        </p:grpSpPr>
        <p:grpSp>
          <p:nvGrpSpPr>
            <p:cNvPr id="31" name="Group 30"/>
            <p:cNvGrpSpPr/>
            <p:nvPr/>
          </p:nvGrpSpPr>
          <p:grpSpPr>
            <a:xfrm>
              <a:off x="4674072" y="2916916"/>
              <a:ext cx="512958" cy="240397"/>
              <a:chOff x="4146455" y="3780286"/>
              <a:chExt cx="512958" cy="240397"/>
            </a:xfrm>
          </p:grpSpPr>
          <p:pic>
            <p:nvPicPr>
              <p:cNvPr id="32" name="Picture 21" descr="622px-US-O7_insignia.svg.png"/>
              <p:cNvPicPr>
                <a:picLocks noChangeAspect="1"/>
              </p:cNvPicPr>
              <p:nvPr/>
            </p:nvPicPr>
            <p:blipFill>
              <a:blip r:embed="rId2" cstate="print"/>
              <a:srcRect/>
              <a:stretch>
                <a:fillRect/>
              </a:stretch>
            </p:blipFill>
            <p:spPr bwMode="auto">
              <a:xfrm>
                <a:off x="4146455" y="3780286"/>
                <a:ext cx="256479" cy="240397"/>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33" name="Picture 21" descr="622px-US-O7_insignia.svg.png"/>
              <p:cNvPicPr>
                <a:picLocks noChangeAspect="1"/>
              </p:cNvPicPr>
              <p:nvPr/>
            </p:nvPicPr>
            <p:blipFill>
              <a:blip r:embed="rId2" cstate="print"/>
              <a:srcRect/>
              <a:stretch>
                <a:fillRect/>
              </a:stretch>
            </p:blipFill>
            <p:spPr bwMode="auto">
              <a:xfrm>
                <a:off x="4402934" y="3780286"/>
                <a:ext cx="256479" cy="240397"/>
              </a:xfrm>
              <a:prstGeom prst="rect">
                <a:avLst/>
              </a:prstGeom>
              <a:noFill/>
              <a:ln w="9525">
                <a:noFill/>
                <a:miter lim="800000"/>
                <a:headEnd/>
                <a:tailEnd/>
              </a:ln>
              <a:effectLst>
                <a:outerShdw blurRad="63500" sx="102000" sy="102000" algn="ctr" rotWithShape="0">
                  <a:prstClr val="black">
                    <a:alpha val="40000"/>
                  </a:prstClr>
                </a:outerShdw>
              </a:effectLst>
            </p:spPr>
          </p:pic>
        </p:grpSp>
        <p:sp>
          <p:nvSpPr>
            <p:cNvPr id="35" name="TextBox 34"/>
            <p:cNvSpPr txBox="1"/>
            <p:nvPr/>
          </p:nvSpPr>
          <p:spPr>
            <a:xfrm>
              <a:off x="4290793" y="3141309"/>
              <a:ext cx="1279517" cy="246221"/>
            </a:xfrm>
            <a:prstGeom prst="rect">
              <a:avLst/>
            </a:prstGeom>
            <a:noFill/>
          </p:spPr>
          <p:txBody>
            <a:bodyPr wrap="none" rtlCol="0">
              <a:spAutoFit/>
            </a:bodyPr>
            <a:lstStyle/>
            <a:p>
              <a:pPr algn="ctr"/>
              <a:r>
                <a:rPr lang="en-US" sz="1000" cap="all" dirty="0"/>
                <a:t>major General</a:t>
              </a:r>
            </a:p>
          </p:txBody>
        </p:sp>
      </p:grpSp>
      <p:grpSp>
        <p:nvGrpSpPr>
          <p:cNvPr id="47" name="Group 46"/>
          <p:cNvGrpSpPr/>
          <p:nvPr/>
        </p:nvGrpSpPr>
        <p:grpSpPr>
          <a:xfrm>
            <a:off x="2465027" y="3322585"/>
            <a:ext cx="795411" cy="547326"/>
            <a:chOff x="4532846" y="3580447"/>
            <a:chExt cx="795411" cy="547326"/>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7488" y="3580447"/>
              <a:ext cx="646127" cy="317920"/>
            </a:xfrm>
            <a:prstGeom prst="rect">
              <a:avLst/>
            </a:prstGeom>
            <a:effectLst>
              <a:outerShdw blurRad="63500" sx="102000" sy="102000" algn="ctr" rotWithShape="0">
                <a:prstClr val="black">
                  <a:alpha val="40000"/>
                </a:prstClr>
              </a:outerShdw>
            </a:effectLst>
          </p:spPr>
        </p:pic>
        <p:sp>
          <p:nvSpPr>
            <p:cNvPr id="37" name="TextBox 36"/>
            <p:cNvSpPr txBox="1"/>
            <p:nvPr/>
          </p:nvSpPr>
          <p:spPr>
            <a:xfrm>
              <a:off x="4532846" y="3881552"/>
              <a:ext cx="795411" cy="246221"/>
            </a:xfrm>
            <a:prstGeom prst="rect">
              <a:avLst/>
            </a:prstGeom>
            <a:noFill/>
          </p:spPr>
          <p:txBody>
            <a:bodyPr wrap="none" rtlCol="0">
              <a:spAutoFit/>
            </a:bodyPr>
            <a:lstStyle/>
            <a:p>
              <a:pPr algn="ctr"/>
              <a:r>
                <a:rPr lang="en-US" sz="1000" cap="all" dirty="0"/>
                <a:t>Colonel</a:t>
              </a:r>
            </a:p>
          </p:txBody>
        </p:sp>
      </p:grpSp>
      <p:grpSp>
        <p:nvGrpSpPr>
          <p:cNvPr id="48" name="Group 47"/>
          <p:cNvGrpSpPr/>
          <p:nvPr/>
        </p:nvGrpSpPr>
        <p:grpSpPr>
          <a:xfrm>
            <a:off x="2049047" y="3984839"/>
            <a:ext cx="1627370" cy="558906"/>
            <a:chOff x="4116866" y="4207042"/>
            <a:chExt cx="1627370" cy="558906"/>
          </a:xfrm>
        </p:grpSpPr>
        <p:pic>
          <p:nvPicPr>
            <p:cNvPr id="38" name="Picture 17" descr="500px-US-O5_insignia.svg.png"/>
            <p:cNvPicPr>
              <a:picLocks noChangeAspect="1"/>
            </p:cNvPicPr>
            <p:nvPr/>
          </p:nvPicPr>
          <p:blipFill>
            <a:blip r:embed="rId4" cstate="print"/>
            <a:srcRect/>
            <a:stretch>
              <a:fillRect/>
            </a:stretch>
          </p:blipFill>
          <p:spPr bwMode="auto">
            <a:xfrm>
              <a:off x="4770886" y="4207042"/>
              <a:ext cx="319331" cy="334658"/>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39" name="TextBox 38"/>
            <p:cNvSpPr txBox="1"/>
            <p:nvPr/>
          </p:nvSpPr>
          <p:spPr>
            <a:xfrm>
              <a:off x="4116866" y="4519727"/>
              <a:ext cx="1627370" cy="246221"/>
            </a:xfrm>
            <a:prstGeom prst="rect">
              <a:avLst/>
            </a:prstGeom>
            <a:noFill/>
          </p:spPr>
          <p:txBody>
            <a:bodyPr wrap="none" rtlCol="0">
              <a:spAutoFit/>
            </a:bodyPr>
            <a:lstStyle/>
            <a:p>
              <a:pPr algn="ctr"/>
              <a:r>
                <a:rPr lang="en-US" sz="1000" cap="all" dirty="0"/>
                <a:t>Lieutenant Colonel</a:t>
              </a:r>
            </a:p>
          </p:txBody>
        </p:sp>
      </p:grpSp>
      <p:grpSp>
        <p:nvGrpSpPr>
          <p:cNvPr id="49" name="Group 48"/>
          <p:cNvGrpSpPr/>
          <p:nvPr/>
        </p:nvGrpSpPr>
        <p:grpSpPr>
          <a:xfrm>
            <a:off x="2496286" y="4694645"/>
            <a:ext cx="732893" cy="516022"/>
            <a:chOff x="4564105" y="4900504"/>
            <a:chExt cx="732893" cy="516022"/>
          </a:xfrm>
        </p:grpSpPr>
        <p:pic>
          <p:nvPicPr>
            <p:cNvPr id="40" name="Picture 15" descr="534px-US-O3_insignia.svg.png"/>
            <p:cNvPicPr>
              <a:picLocks noChangeAspect="1"/>
            </p:cNvPicPr>
            <p:nvPr/>
          </p:nvPicPr>
          <p:blipFill>
            <a:blip r:embed="rId5" cstate="print"/>
            <a:srcRect/>
            <a:stretch>
              <a:fillRect/>
            </a:stretch>
          </p:blipFill>
          <p:spPr bwMode="auto">
            <a:xfrm>
              <a:off x="4782859" y="4900504"/>
              <a:ext cx="295385" cy="276577"/>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1" name="TextBox 40"/>
            <p:cNvSpPr txBox="1"/>
            <p:nvPr/>
          </p:nvSpPr>
          <p:spPr>
            <a:xfrm>
              <a:off x="4564105" y="5170305"/>
              <a:ext cx="732893" cy="246221"/>
            </a:xfrm>
            <a:prstGeom prst="rect">
              <a:avLst/>
            </a:prstGeom>
            <a:noFill/>
          </p:spPr>
          <p:txBody>
            <a:bodyPr wrap="none" rtlCol="0">
              <a:spAutoFit/>
            </a:bodyPr>
            <a:lstStyle/>
            <a:p>
              <a:pPr algn="ctr"/>
              <a:r>
                <a:rPr lang="en-US" sz="1000" cap="all" dirty="0"/>
                <a:t>Captain</a:t>
              </a:r>
            </a:p>
          </p:txBody>
        </p:sp>
      </p:grpSp>
      <p:grpSp>
        <p:nvGrpSpPr>
          <p:cNvPr id="50" name="Group 49"/>
          <p:cNvGrpSpPr/>
          <p:nvPr/>
        </p:nvGrpSpPr>
        <p:grpSpPr>
          <a:xfrm>
            <a:off x="2372052" y="5385188"/>
            <a:ext cx="981359" cy="497222"/>
            <a:chOff x="4439871" y="5600276"/>
            <a:chExt cx="981359" cy="497222"/>
          </a:xfrm>
        </p:grpSpPr>
        <p:pic>
          <p:nvPicPr>
            <p:cNvPr id="42" name="Picture 14" descr="200px-US-O2_insignia.svg.png"/>
            <p:cNvPicPr>
              <a:picLocks noChangeAspect="1"/>
            </p:cNvPicPr>
            <p:nvPr/>
          </p:nvPicPr>
          <p:blipFill>
            <a:blip r:embed="rId6" cstate="print"/>
            <a:srcRect/>
            <a:stretch>
              <a:fillRect/>
            </a:stretch>
          </p:blipFill>
          <p:spPr bwMode="auto">
            <a:xfrm>
              <a:off x="4875235" y="5600276"/>
              <a:ext cx="110632" cy="276577"/>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3" name="TextBox 42"/>
            <p:cNvSpPr txBox="1"/>
            <p:nvPr/>
          </p:nvSpPr>
          <p:spPr>
            <a:xfrm>
              <a:off x="4439871" y="5851277"/>
              <a:ext cx="981359" cy="246221"/>
            </a:xfrm>
            <a:prstGeom prst="rect">
              <a:avLst/>
            </a:prstGeom>
            <a:noFill/>
          </p:spPr>
          <p:txBody>
            <a:bodyPr wrap="none" rtlCol="0">
              <a:spAutoFit/>
            </a:bodyPr>
            <a:lstStyle/>
            <a:p>
              <a:pPr algn="ctr"/>
              <a:r>
                <a:rPr lang="en-US" sz="1000" cap="all" dirty="0"/>
                <a:t>Lieutenant</a:t>
              </a:r>
            </a:p>
          </p:txBody>
        </p:sp>
      </p:grpSp>
      <p:grpSp>
        <p:nvGrpSpPr>
          <p:cNvPr id="51" name="Group 50"/>
          <p:cNvGrpSpPr/>
          <p:nvPr/>
        </p:nvGrpSpPr>
        <p:grpSpPr>
          <a:xfrm>
            <a:off x="2198126" y="6022456"/>
            <a:ext cx="1329211" cy="531337"/>
            <a:chOff x="4265945" y="6232911"/>
            <a:chExt cx="1329211" cy="531337"/>
          </a:xfrm>
        </p:grpSpPr>
        <p:pic>
          <p:nvPicPr>
            <p:cNvPr id="44" name="Picture 105" descr="100px-US_Army_E-6.svg.png"/>
            <p:cNvPicPr>
              <a:picLocks noChangeAspect="1"/>
            </p:cNvPicPr>
            <p:nvPr/>
          </p:nvPicPr>
          <p:blipFill>
            <a:blip r:embed="rId7" cstate="print"/>
            <a:srcRect/>
            <a:stretch>
              <a:fillRect/>
            </a:stretch>
          </p:blipFill>
          <p:spPr bwMode="auto">
            <a:xfrm>
              <a:off x="4825737" y="6232911"/>
              <a:ext cx="209628" cy="314327"/>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45" name="TextBox 44"/>
            <p:cNvSpPr txBox="1"/>
            <p:nvPr/>
          </p:nvSpPr>
          <p:spPr>
            <a:xfrm>
              <a:off x="4265945" y="6518027"/>
              <a:ext cx="1329211" cy="246221"/>
            </a:xfrm>
            <a:prstGeom prst="rect">
              <a:avLst/>
            </a:prstGeom>
            <a:noFill/>
          </p:spPr>
          <p:txBody>
            <a:bodyPr wrap="none" rtlCol="0">
              <a:spAutoFit/>
            </a:bodyPr>
            <a:lstStyle/>
            <a:p>
              <a:pPr algn="ctr"/>
              <a:r>
                <a:rPr lang="en-US" sz="1000" cap="all" dirty="0"/>
                <a:t>Staff Sergeant</a:t>
              </a:r>
            </a:p>
          </p:txBody>
        </p:sp>
      </p:grpSp>
      <p:cxnSp>
        <p:nvCxnSpPr>
          <p:cNvPr id="63" name="Straight Connector 62"/>
          <p:cNvCxnSpPr/>
          <p:nvPr/>
        </p:nvCxnSpPr>
        <p:spPr>
          <a:xfrm>
            <a:off x="5017943" y="1869617"/>
            <a:ext cx="38952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6285774" y="1992145"/>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72" name="Rectangle 71"/>
          <p:cNvSpPr/>
          <p:nvPr/>
        </p:nvSpPr>
        <p:spPr>
          <a:xfrm>
            <a:off x="7044914" y="1992145"/>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73" name="Rectangle 72"/>
          <p:cNvSpPr/>
          <p:nvPr/>
        </p:nvSpPr>
        <p:spPr>
          <a:xfrm>
            <a:off x="7804054" y="1992145"/>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cxnSp>
        <p:nvCxnSpPr>
          <p:cNvPr id="77" name="Straight Connector 76"/>
          <p:cNvCxnSpPr/>
          <p:nvPr/>
        </p:nvCxnSpPr>
        <p:spPr>
          <a:xfrm flipH="1">
            <a:off x="8906697" y="1870858"/>
            <a:ext cx="61" cy="124462"/>
          </a:xfrm>
          <a:prstGeom prst="line">
            <a:avLst/>
          </a:prstGeom>
          <a:ln w="19050" cap="sq">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8563194" y="1992145"/>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cxnSp>
        <p:nvCxnSpPr>
          <p:cNvPr id="81" name="Straight Connector 80"/>
          <p:cNvCxnSpPr>
            <a:stCxn id="73" idx="0"/>
          </p:cNvCxnSpPr>
          <p:nvPr/>
        </p:nvCxnSpPr>
        <p:spPr>
          <a:xfrm flipV="1">
            <a:off x="8147557" y="1866889"/>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72" idx="0"/>
          </p:cNvCxnSpPr>
          <p:nvPr/>
        </p:nvCxnSpPr>
        <p:spPr>
          <a:xfrm flipV="1">
            <a:off x="7388417" y="1866889"/>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71" idx="0"/>
          </p:cNvCxnSpPr>
          <p:nvPr/>
        </p:nvCxnSpPr>
        <p:spPr>
          <a:xfrm flipV="1">
            <a:off x="6629277" y="1865525"/>
            <a:ext cx="0" cy="1266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017943" y="2553108"/>
            <a:ext cx="38952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6285774" y="2675636"/>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92" name="Rectangle 91"/>
          <p:cNvSpPr/>
          <p:nvPr/>
        </p:nvSpPr>
        <p:spPr>
          <a:xfrm>
            <a:off x="7044914" y="2675636"/>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93" name="Rectangle 92"/>
          <p:cNvSpPr/>
          <p:nvPr/>
        </p:nvSpPr>
        <p:spPr>
          <a:xfrm>
            <a:off x="7804054" y="2675636"/>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cxnSp>
        <p:nvCxnSpPr>
          <p:cNvPr id="94" name="Straight Connector 93"/>
          <p:cNvCxnSpPr/>
          <p:nvPr/>
        </p:nvCxnSpPr>
        <p:spPr>
          <a:xfrm flipH="1">
            <a:off x="8906697" y="2554349"/>
            <a:ext cx="61" cy="124462"/>
          </a:xfrm>
          <a:prstGeom prst="line">
            <a:avLst/>
          </a:prstGeom>
          <a:ln w="19050" cap="sq">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8563194" y="2675636"/>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cxnSp>
        <p:nvCxnSpPr>
          <p:cNvPr id="96" name="Straight Connector 95"/>
          <p:cNvCxnSpPr>
            <a:stCxn id="93" idx="0"/>
          </p:cNvCxnSpPr>
          <p:nvPr/>
        </p:nvCxnSpPr>
        <p:spPr>
          <a:xfrm flipV="1">
            <a:off x="8147557" y="2550380"/>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92" idx="0"/>
          </p:cNvCxnSpPr>
          <p:nvPr/>
        </p:nvCxnSpPr>
        <p:spPr>
          <a:xfrm flipV="1">
            <a:off x="7388417" y="2550380"/>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91" idx="0"/>
          </p:cNvCxnSpPr>
          <p:nvPr/>
        </p:nvCxnSpPr>
        <p:spPr>
          <a:xfrm flipV="1">
            <a:off x="6629277" y="2549016"/>
            <a:ext cx="0" cy="1266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027467" y="3221810"/>
            <a:ext cx="2370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6285774" y="3344338"/>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105" name="Rectangle 104"/>
          <p:cNvSpPr/>
          <p:nvPr/>
        </p:nvSpPr>
        <p:spPr>
          <a:xfrm>
            <a:off x="7044914" y="3344338"/>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106" name="Rectangle 105"/>
          <p:cNvSpPr/>
          <p:nvPr/>
        </p:nvSpPr>
        <p:spPr>
          <a:xfrm>
            <a:off x="7804054" y="3344338"/>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cxnSp>
        <p:nvCxnSpPr>
          <p:cNvPr id="107" name="Straight Connector 106"/>
          <p:cNvCxnSpPr>
            <a:stCxn id="106" idx="0"/>
          </p:cNvCxnSpPr>
          <p:nvPr/>
        </p:nvCxnSpPr>
        <p:spPr>
          <a:xfrm flipV="1">
            <a:off x="8147557" y="3219082"/>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105" idx="0"/>
          </p:cNvCxnSpPr>
          <p:nvPr/>
        </p:nvCxnSpPr>
        <p:spPr>
          <a:xfrm flipV="1">
            <a:off x="7388417" y="3219082"/>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4" idx="0"/>
          </p:cNvCxnSpPr>
          <p:nvPr/>
        </p:nvCxnSpPr>
        <p:spPr>
          <a:xfrm flipV="1">
            <a:off x="6629277" y="3217718"/>
            <a:ext cx="0" cy="1266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7388417" y="3213688"/>
            <a:ext cx="76513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5027467" y="3899808"/>
            <a:ext cx="23704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6285774" y="4022336"/>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120" name="Rectangle 119"/>
          <p:cNvSpPr/>
          <p:nvPr/>
        </p:nvSpPr>
        <p:spPr>
          <a:xfrm>
            <a:off x="7044914" y="4022336"/>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cxnSp>
        <p:nvCxnSpPr>
          <p:cNvPr id="121" name="Straight Connector 120"/>
          <p:cNvCxnSpPr>
            <a:stCxn id="120" idx="0"/>
          </p:cNvCxnSpPr>
          <p:nvPr/>
        </p:nvCxnSpPr>
        <p:spPr>
          <a:xfrm flipV="1">
            <a:off x="7388417" y="3897080"/>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119" idx="0"/>
          </p:cNvCxnSpPr>
          <p:nvPr/>
        </p:nvCxnSpPr>
        <p:spPr>
          <a:xfrm flipV="1">
            <a:off x="6629277" y="3895716"/>
            <a:ext cx="0" cy="1266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5017943" y="4581643"/>
            <a:ext cx="38952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6285774" y="4704171"/>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125" name="Rectangle 124"/>
          <p:cNvSpPr/>
          <p:nvPr/>
        </p:nvSpPr>
        <p:spPr>
          <a:xfrm>
            <a:off x="7044914" y="4704171"/>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126" name="Rectangle 125"/>
          <p:cNvSpPr/>
          <p:nvPr/>
        </p:nvSpPr>
        <p:spPr>
          <a:xfrm>
            <a:off x="7804054" y="4704171"/>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cxnSp>
        <p:nvCxnSpPr>
          <p:cNvPr id="127" name="Straight Connector 126"/>
          <p:cNvCxnSpPr/>
          <p:nvPr/>
        </p:nvCxnSpPr>
        <p:spPr>
          <a:xfrm flipH="1">
            <a:off x="8906697" y="4582884"/>
            <a:ext cx="61" cy="124462"/>
          </a:xfrm>
          <a:prstGeom prst="line">
            <a:avLst/>
          </a:prstGeom>
          <a:ln w="19050" cap="sq">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128" name="Rectangle 127"/>
          <p:cNvSpPr/>
          <p:nvPr/>
        </p:nvSpPr>
        <p:spPr>
          <a:xfrm>
            <a:off x="8563194" y="4704171"/>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cxnSp>
        <p:nvCxnSpPr>
          <p:cNvPr id="129" name="Straight Connector 128"/>
          <p:cNvCxnSpPr>
            <a:stCxn id="126" idx="0"/>
          </p:cNvCxnSpPr>
          <p:nvPr/>
        </p:nvCxnSpPr>
        <p:spPr>
          <a:xfrm flipV="1">
            <a:off x="8147557" y="4578915"/>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125" idx="0"/>
          </p:cNvCxnSpPr>
          <p:nvPr/>
        </p:nvCxnSpPr>
        <p:spPr>
          <a:xfrm flipV="1">
            <a:off x="7388417" y="4578915"/>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124" idx="0"/>
          </p:cNvCxnSpPr>
          <p:nvPr/>
        </p:nvCxnSpPr>
        <p:spPr>
          <a:xfrm flipV="1">
            <a:off x="6629277" y="4577551"/>
            <a:ext cx="0" cy="1266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5027467" y="5253375"/>
            <a:ext cx="31296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6285774" y="5375903"/>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134" name="Rectangle 133"/>
          <p:cNvSpPr/>
          <p:nvPr/>
        </p:nvSpPr>
        <p:spPr>
          <a:xfrm>
            <a:off x="7044914" y="5375903"/>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135" name="Rectangle 134"/>
          <p:cNvSpPr/>
          <p:nvPr/>
        </p:nvSpPr>
        <p:spPr>
          <a:xfrm>
            <a:off x="7804054" y="5375903"/>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cxnSp>
        <p:nvCxnSpPr>
          <p:cNvPr id="138" name="Straight Connector 137"/>
          <p:cNvCxnSpPr>
            <a:stCxn id="135" idx="0"/>
          </p:cNvCxnSpPr>
          <p:nvPr/>
        </p:nvCxnSpPr>
        <p:spPr>
          <a:xfrm flipV="1">
            <a:off x="8147557" y="5250647"/>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34" idx="0"/>
          </p:cNvCxnSpPr>
          <p:nvPr/>
        </p:nvCxnSpPr>
        <p:spPr>
          <a:xfrm flipV="1">
            <a:off x="7388417" y="5250647"/>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33" idx="0"/>
          </p:cNvCxnSpPr>
          <p:nvPr/>
        </p:nvCxnSpPr>
        <p:spPr>
          <a:xfrm flipV="1">
            <a:off x="6629277" y="5249283"/>
            <a:ext cx="0" cy="1266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5027467" y="5931518"/>
            <a:ext cx="31296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6285774" y="6054046"/>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144" name="Rectangle 143"/>
          <p:cNvSpPr/>
          <p:nvPr/>
        </p:nvSpPr>
        <p:spPr>
          <a:xfrm>
            <a:off x="7044914" y="6054046"/>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
        <p:nvSpPr>
          <p:cNvPr id="145" name="Rectangle 144"/>
          <p:cNvSpPr/>
          <p:nvPr/>
        </p:nvSpPr>
        <p:spPr>
          <a:xfrm>
            <a:off x="7804054" y="6054046"/>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cxnSp>
        <p:nvCxnSpPr>
          <p:cNvPr id="146" name="Straight Connector 145"/>
          <p:cNvCxnSpPr>
            <a:stCxn id="145" idx="0"/>
          </p:cNvCxnSpPr>
          <p:nvPr/>
        </p:nvCxnSpPr>
        <p:spPr>
          <a:xfrm flipV="1">
            <a:off x="8147557" y="5928790"/>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144" idx="0"/>
          </p:cNvCxnSpPr>
          <p:nvPr/>
        </p:nvCxnSpPr>
        <p:spPr>
          <a:xfrm flipV="1">
            <a:off x="7388417" y="5928790"/>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stCxn id="143" idx="0"/>
          </p:cNvCxnSpPr>
          <p:nvPr/>
        </p:nvCxnSpPr>
        <p:spPr>
          <a:xfrm flipV="1">
            <a:off x="6629277" y="5927426"/>
            <a:ext cx="0" cy="1266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7812306" y="4020988"/>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cxnSp>
        <p:nvCxnSpPr>
          <p:cNvPr id="111" name="Straight Connector 110"/>
          <p:cNvCxnSpPr/>
          <p:nvPr/>
        </p:nvCxnSpPr>
        <p:spPr>
          <a:xfrm flipV="1">
            <a:off x="8150325" y="3895187"/>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7391185" y="3907377"/>
            <a:ext cx="76513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92620AB1-E276-4CC2-B26C-B1830C5642AB}"/>
              </a:ext>
            </a:extLst>
          </p:cNvPr>
          <p:cNvSpPr>
            <a:spLocks noGrp="1"/>
          </p:cNvSpPr>
          <p:nvPr>
            <p:ph type="title"/>
          </p:nvPr>
        </p:nvSpPr>
        <p:spPr/>
        <p:txBody>
          <a:bodyPr/>
          <a:lstStyle/>
          <a:p>
            <a:r>
              <a:rPr lang="en-US" sz="3600" dirty="0">
                <a:latin typeface="Bebas Neue Bold" panose="020B0606020202050201" pitchFamily="34" charset="0"/>
              </a:rPr>
              <a:t>Combat Force Structure</a:t>
            </a:r>
          </a:p>
        </p:txBody>
      </p:sp>
      <p:cxnSp>
        <p:nvCxnSpPr>
          <p:cNvPr id="114" name="Straight Connector 113"/>
          <p:cNvCxnSpPr/>
          <p:nvPr/>
        </p:nvCxnSpPr>
        <p:spPr>
          <a:xfrm flipH="1">
            <a:off x="8136436" y="3215086"/>
            <a:ext cx="76513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8899835" y="3220480"/>
            <a:ext cx="0" cy="1252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8569664" y="3350893"/>
            <a:ext cx="687005" cy="215482"/>
          </a:xfrm>
          <a:prstGeom prst="rect">
            <a:avLst/>
          </a:prstGeom>
          <a:solidFill>
            <a:schemeClr val="accent4">
              <a:lumMod val="75000"/>
            </a:schemeClr>
          </a:solidFill>
          <a:ln w="63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cap="all" dirty="0"/>
          </a:p>
        </p:txBody>
      </p:sp>
    </p:spTree>
    <p:extLst>
      <p:ext uri="{BB962C8B-B14F-4D97-AF65-F5344CB8AC3E}">
        <p14:creationId xmlns:p14="http://schemas.microsoft.com/office/powerpoint/2010/main" val="157549580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FC61E73C-2BE0-82D6-25F1-F5E5DCCF49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565" y="1416049"/>
            <a:ext cx="2657475" cy="1514475"/>
          </a:xfrm>
          <a:prstGeom prst="rect">
            <a:avLst/>
          </a:prstGeom>
          <a:effectLst>
            <a:outerShdw blurRad="50800" dist="38100" dir="2700000" algn="tl" rotWithShape="0">
              <a:prstClr val="black">
                <a:alpha val="40000"/>
              </a:prstClr>
            </a:outerShdw>
          </a:effectLst>
        </p:spPr>
      </p:pic>
      <p:pic>
        <p:nvPicPr>
          <p:cNvPr id="207" name="Picture 206"/>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616740" y="2046772"/>
            <a:ext cx="6166117" cy="3806960"/>
          </a:xfrm>
          <a:prstGeom prst="rect">
            <a:avLst/>
          </a:prstGeom>
          <a:effectLst>
            <a:outerShdw blurRad="50800" dist="38100" dir="2700000" algn="tl" rotWithShape="0">
              <a:prstClr val="black">
                <a:alpha val="40000"/>
              </a:prstClr>
            </a:outerShdw>
          </a:effectLst>
        </p:spPr>
      </p:pic>
      <p:sp>
        <p:nvSpPr>
          <p:cNvPr id="278" name="Freeform: Shape 277"/>
          <p:cNvSpPr/>
          <p:nvPr/>
        </p:nvSpPr>
        <p:spPr>
          <a:xfrm>
            <a:off x="6033027" y="2674942"/>
            <a:ext cx="799745" cy="1463269"/>
          </a:xfrm>
          <a:custGeom>
            <a:avLst/>
            <a:gdLst>
              <a:gd name="connsiteX0" fmla="*/ 0 w 711200"/>
              <a:gd name="connsiteY0" fmla="*/ 0 h 2000250"/>
              <a:gd name="connsiteX1" fmla="*/ 0 w 711200"/>
              <a:gd name="connsiteY1" fmla="*/ 1289050 h 2000250"/>
              <a:gd name="connsiteX2" fmla="*/ 711200 w 711200"/>
              <a:gd name="connsiteY2" fmla="*/ 2000250 h 2000250"/>
              <a:gd name="connsiteX0" fmla="*/ 0 w 711200"/>
              <a:gd name="connsiteY0" fmla="*/ 0 h 2009775"/>
              <a:gd name="connsiteX1" fmla="*/ 0 w 711200"/>
              <a:gd name="connsiteY1" fmla="*/ 1298575 h 2009775"/>
              <a:gd name="connsiteX2" fmla="*/ 711200 w 711200"/>
              <a:gd name="connsiteY2" fmla="*/ 2009775 h 2009775"/>
              <a:gd name="connsiteX0" fmla="*/ 526694 w 1237894"/>
              <a:gd name="connsiteY0" fmla="*/ 0 h 2009775"/>
              <a:gd name="connsiteX1" fmla="*/ 0 w 1237894"/>
              <a:gd name="connsiteY1" fmla="*/ 786511 h 2009775"/>
              <a:gd name="connsiteX2" fmla="*/ 1237894 w 1237894"/>
              <a:gd name="connsiteY2" fmla="*/ 2009775 h 2009775"/>
              <a:gd name="connsiteX0" fmla="*/ 0 w 1237895"/>
              <a:gd name="connsiteY0" fmla="*/ 0 h 1958569"/>
              <a:gd name="connsiteX1" fmla="*/ 1 w 1237895"/>
              <a:gd name="connsiteY1" fmla="*/ 735305 h 1958569"/>
              <a:gd name="connsiteX2" fmla="*/ 1237895 w 1237895"/>
              <a:gd name="connsiteY2" fmla="*/ 1958569 h 1958569"/>
              <a:gd name="connsiteX0" fmla="*/ 0 w 1237895"/>
              <a:gd name="connsiteY0" fmla="*/ 0 h 1958569"/>
              <a:gd name="connsiteX1" fmla="*/ 438151 w 1237895"/>
              <a:gd name="connsiteY1" fmla="*/ 1167105 h 1958569"/>
              <a:gd name="connsiteX2" fmla="*/ 1237895 w 1237895"/>
              <a:gd name="connsiteY2" fmla="*/ 1958569 h 1958569"/>
              <a:gd name="connsiteX0" fmla="*/ 0 w 806095"/>
              <a:gd name="connsiteY0" fmla="*/ 0 h 1456919"/>
              <a:gd name="connsiteX1" fmla="*/ 6351 w 806095"/>
              <a:gd name="connsiteY1" fmla="*/ 665455 h 1456919"/>
              <a:gd name="connsiteX2" fmla="*/ 806095 w 806095"/>
              <a:gd name="connsiteY2" fmla="*/ 1456919 h 1456919"/>
              <a:gd name="connsiteX0" fmla="*/ 0 w 799745"/>
              <a:gd name="connsiteY0" fmla="*/ 0 h 1463269"/>
              <a:gd name="connsiteX1" fmla="*/ 1 w 799745"/>
              <a:gd name="connsiteY1" fmla="*/ 671805 h 1463269"/>
              <a:gd name="connsiteX2" fmla="*/ 799745 w 799745"/>
              <a:gd name="connsiteY2" fmla="*/ 1463269 h 1463269"/>
            </a:gdLst>
            <a:ahLst/>
            <a:cxnLst>
              <a:cxn ang="0">
                <a:pos x="connsiteX0" y="connsiteY0"/>
              </a:cxn>
              <a:cxn ang="0">
                <a:pos x="connsiteX1" y="connsiteY1"/>
              </a:cxn>
              <a:cxn ang="0">
                <a:pos x="connsiteX2" y="connsiteY2"/>
              </a:cxn>
            </a:cxnLst>
            <a:rect l="l" t="t" r="r" b="b"/>
            <a:pathLst>
              <a:path w="799745" h="1463269">
                <a:moveTo>
                  <a:pt x="0" y="0"/>
                </a:moveTo>
                <a:cubicBezTo>
                  <a:pt x="0" y="245102"/>
                  <a:pt x="1" y="426703"/>
                  <a:pt x="1" y="671805"/>
                </a:cubicBezTo>
                <a:cubicBezTo>
                  <a:pt x="237068" y="908872"/>
                  <a:pt x="562678" y="1226202"/>
                  <a:pt x="799745" y="1463269"/>
                </a:cubicBez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309" name="Group 308"/>
          <p:cNvGrpSpPr/>
          <p:nvPr/>
        </p:nvGrpSpPr>
        <p:grpSpPr>
          <a:xfrm>
            <a:off x="5326348" y="2364408"/>
            <a:ext cx="1443758" cy="294409"/>
            <a:chOff x="10245195" y="5865417"/>
            <a:chExt cx="1747645" cy="323850"/>
          </a:xfrm>
          <a:effectLst>
            <a:outerShdw blurRad="63500" sx="102000" sy="102000" algn="ctr" rotWithShape="0">
              <a:prstClr val="black">
                <a:alpha val="40000"/>
              </a:prstClr>
            </a:outerShdw>
          </a:effectLst>
        </p:grpSpPr>
        <p:sp>
          <p:nvSpPr>
            <p:cNvPr id="271" name="Rectangle: Rounded Corners 270"/>
            <p:cNvSpPr/>
            <p:nvPr/>
          </p:nvSpPr>
          <p:spPr>
            <a:xfrm>
              <a:off x="10245195" y="5865417"/>
              <a:ext cx="1747645" cy="323850"/>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pPr>
              <a:r>
                <a:rPr lang="en-US" sz="800" b="1" dirty="0">
                  <a:solidFill>
                    <a:schemeClr val="tx1"/>
                  </a:solidFill>
                </a:rPr>
                <a:t>101</a:t>
              </a:r>
              <a:r>
                <a:rPr lang="en-US" sz="800" b="1" baseline="30000" dirty="0">
                  <a:solidFill>
                    <a:schemeClr val="tx1"/>
                  </a:solidFill>
                </a:rPr>
                <a:t>st</a:t>
              </a:r>
              <a:r>
                <a:rPr lang="en-US" sz="800" b="1" dirty="0">
                  <a:solidFill>
                    <a:schemeClr val="tx1"/>
                  </a:solidFill>
                </a:rPr>
                <a:t> Airborne Division</a:t>
              </a:r>
              <a:br>
                <a:rPr lang="en-US" sz="800" b="1" dirty="0">
                  <a:solidFill>
                    <a:schemeClr val="tx1"/>
                  </a:solidFill>
                </a:rPr>
              </a:br>
              <a:r>
                <a:rPr lang="en-US" sz="600" dirty="0">
                  <a:solidFill>
                    <a:schemeClr val="tx1"/>
                  </a:solidFill>
                </a:rPr>
                <a:t>Fort Campbell, KY</a:t>
              </a:r>
            </a:p>
          </p:txBody>
        </p:sp>
        <p:pic>
          <p:nvPicPr>
            <p:cNvPr id="274" name="Picture 2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6051" y="5914847"/>
              <a:ext cx="175180" cy="234615"/>
            </a:xfrm>
            <a:prstGeom prst="rect">
              <a:avLst/>
            </a:prstGeom>
          </p:spPr>
        </p:pic>
      </p:grpSp>
      <p:grpSp>
        <p:nvGrpSpPr>
          <p:cNvPr id="312" name="Group 311"/>
          <p:cNvGrpSpPr/>
          <p:nvPr/>
        </p:nvGrpSpPr>
        <p:grpSpPr>
          <a:xfrm>
            <a:off x="8082214" y="5049848"/>
            <a:ext cx="1537855" cy="294409"/>
            <a:chOff x="10245195" y="4513488"/>
            <a:chExt cx="1691640" cy="323850"/>
          </a:xfrm>
          <a:effectLst/>
        </p:grpSpPr>
        <p:sp>
          <p:nvSpPr>
            <p:cNvPr id="279" name="Rectangle: Rounded Corners 278"/>
            <p:cNvSpPr/>
            <p:nvPr/>
          </p:nvSpPr>
          <p:spPr>
            <a:xfrm>
              <a:off x="10245195" y="4513488"/>
              <a:ext cx="1691640" cy="323850"/>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pPr>
              <a:r>
                <a:rPr lang="en-US" sz="800" b="1" dirty="0">
                  <a:solidFill>
                    <a:schemeClr val="tx1"/>
                  </a:solidFill>
                </a:rPr>
                <a:t>3</a:t>
              </a:r>
              <a:r>
                <a:rPr lang="en-US" sz="800" b="1" baseline="30000" dirty="0">
                  <a:solidFill>
                    <a:schemeClr val="tx1"/>
                  </a:solidFill>
                </a:rPr>
                <a:t>rd</a:t>
              </a:r>
              <a:r>
                <a:rPr lang="en-US" sz="800" b="1" dirty="0">
                  <a:solidFill>
                    <a:schemeClr val="tx1"/>
                  </a:solidFill>
                </a:rPr>
                <a:t> Infantry Division</a:t>
              </a:r>
              <a:br>
                <a:rPr lang="en-US" sz="800" b="1" dirty="0">
                  <a:solidFill>
                    <a:schemeClr val="tx1"/>
                  </a:solidFill>
                </a:rPr>
              </a:br>
              <a:r>
                <a:rPr lang="en-US" sz="600" dirty="0">
                  <a:solidFill>
                    <a:schemeClr val="tx1"/>
                  </a:solidFill>
                </a:rPr>
                <a:t>Fort Stewart, GA</a:t>
              </a:r>
            </a:p>
          </p:txBody>
        </p:sp>
        <p:pic>
          <p:nvPicPr>
            <p:cNvPr id="277" name="Picture 2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6693" y="4584414"/>
              <a:ext cx="193896" cy="193896"/>
            </a:xfrm>
            <a:prstGeom prst="rect">
              <a:avLst/>
            </a:prstGeom>
          </p:spPr>
        </p:pic>
      </p:grpSp>
      <p:grpSp>
        <p:nvGrpSpPr>
          <p:cNvPr id="27" name="Group 26">
            <a:extLst>
              <a:ext uri="{FF2B5EF4-FFF2-40B4-BE49-F238E27FC236}">
                <a16:creationId xmlns:a16="http://schemas.microsoft.com/office/drawing/2014/main" id="{C8FCFD7B-D061-40D5-8740-34B83DFAC90C}"/>
              </a:ext>
            </a:extLst>
          </p:cNvPr>
          <p:cNvGrpSpPr/>
          <p:nvPr/>
        </p:nvGrpSpPr>
        <p:grpSpPr>
          <a:xfrm>
            <a:off x="440889" y="4599185"/>
            <a:ext cx="1647825" cy="1889549"/>
            <a:chOff x="606576" y="4810911"/>
            <a:chExt cx="1647825" cy="1889549"/>
          </a:xfrm>
        </p:grpSpPr>
        <p:sp>
          <p:nvSpPr>
            <p:cNvPr id="115" name="Rectangle 114">
              <a:extLst>
                <a:ext uri="{FF2B5EF4-FFF2-40B4-BE49-F238E27FC236}">
                  <a16:creationId xmlns:a16="http://schemas.microsoft.com/office/drawing/2014/main" id="{EF209CA1-3EF5-4694-8325-411B144FDEAA}"/>
                </a:ext>
              </a:extLst>
            </p:cNvPr>
            <p:cNvSpPr/>
            <p:nvPr/>
          </p:nvSpPr>
          <p:spPr bwMode="auto">
            <a:xfrm>
              <a:off x="606576" y="4810911"/>
              <a:ext cx="1647825" cy="1889549"/>
            </a:xfrm>
            <a:prstGeom prst="rect">
              <a:avLst/>
            </a:prstGeom>
            <a:solidFill>
              <a:schemeClr val="accent5">
                <a:lumMod val="60000"/>
                <a:lumOff val="40000"/>
              </a:schemeClr>
            </a:solidFill>
            <a:ln w="12700" algn="ctr">
              <a:solidFill>
                <a:schemeClr val="accent5">
                  <a:lumMod val="50000"/>
                </a:schemeClr>
              </a:solidFill>
              <a:miter lim="800000"/>
              <a:headEnd/>
              <a:tailEnd/>
            </a:ln>
          </p:spPr>
          <p:txBody>
            <a:bodyPr wrap="none" rtlCol="0" anchor="ctr"/>
            <a:lstStyle/>
            <a:p>
              <a:pPr algn="ctr"/>
              <a:endParaRPr lang="en-US" dirty="0" err="1"/>
            </a:p>
          </p:txBody>
        </p:sp>
        <p:grpSp>
          <p:nvGrpSpPr>
            <p:cNvPr id="4" name="Group 3"/>
            <p:cNvGrpSpPr/>
            <p:nvPr/>
          </p:nvGrpSpPr>
          <p:grpSpPr>
            <a:xfrm>
              <a:off x="689714" y="4827670"/>
              <a:ext cx="1478074" cy="1792589"/>
              <a:chOff x="2265967" y="4040261"/>
              <a:chExt cx="1478074" cy="1792589"/>
            </a:xfrm>
          </p:grpSpPr>
          <p:sp>
            <p:nvSpPr>
              <p:cNvPr id="138" name="TextBox 137"/>
              <p:cNvSpPr txBox="1"/>
              <p:nvPr/>
            </p:nvSpPr>
            <p:spPr>
              <a:xfrm>
                <a:off x="2661024" y="4040261"/>
                <a:ext cx="718466" cy="246221"/>
              </a:xfrm>
              <a:prstGeom prst="rect">
                <a:avLst/>
              </a:prstGeom>
              <a:noFill/>
            </p:spPr>
            <p:txBody>
              <a:bodyPr wrap="none" rtlCol="0">
                <a:spAutoFit/>
              </a:bodyPr>
              <a:lstStyle/>
              <a:p>
                <a:r>
                  <a:rPr lang="en-US" sz="1000" b="1" cap="all" dirty="0"/>
                  <a:t>Legend</a:t>
                </a:r>
              </a:p>
            </p:txBody>
          </p:sp>
          <p:sp>
            <p:nvSpPr>
              <p:cNvPr id="140" name="Rectangle: Rounded Corners 297"/>
              <p:cNvSpPr/>
              <p:nvPr/>
            </p:nvSpPr>
            <p:spPr>
              <a:xfrm>
                <a:off x="2275492" y="4292192"/>
                <a:ext cx="1468549" cy="334837"/>
              </a:xfrm>
              <a:prstGeom prst="roundRect">
                <a:avLst>
                  <a:gd name="adj" fmla="val 10978"/>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Command</a:t>
                </a:r>
              </a:p>
            </p:txBody>
          </p:sp>
          <p:sp>
            <p:nvSpPr>
              <p:cNvPr id="142" name="Rectangle: Rounded Corners 297"/>
              <p:cNvSpPr/>
              <p:nvPr/>
            </p:nvSpPr>
            <p:spPr>
              <a:xfrm>
                <a:off x="2275492" y="4694132"/>
                <a:ext cx="1468549" cy="334837"/>
              </a:xfrm>
              <a:prstGeom prst="roundRect">
                <a:avLst>
                  <a:gd name="adj" fmla="val 10978"/>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Corps</a:t>
                </a:r>
              </a:p>
            </p:txBody>
          </p:sp>
          <p:sp>
            <p:nvSpPr>
              <p:cNvPr id="143" name="Rectangle: Rounded Corners 297"/>
              <p:cNvSpPr/>
              <p:nvPr/>
            </p:nvSpPr>
            <p:spPr>
              <a:xfrm>
                <a:off x="2265967" y="5096072"/>
                <a:ext cx="1468549" cy="334837"/>
              </a:xfrm>
              <a:prstGeom prst="roundRect">
                <a:avLst>
                  <a:gd name="adj" fmla="val 13823"/>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Division</a:t>
                </a:r>
              </a:p>
            </p:txBody>
          </p:sp>
          <p:sp>
            <p:nvSpPr>
              <p:cNvPr id="144" name="Rectangle: Rounded Corners 297"/>
              <p:cNvSpPr/>
              <p:nvPr/>
            </p:nvSpPr>
            <p:spPr>
              <a:xfrm>
                <a:off x="2265967" y="5498013"/>
                <a:ext cx="1468549" cy="334837"/>
              </a:xfrm>
              <a:prstGeom prst="roundRect">
                <a:avLst>
                  <a:gd name="adj" fmla="val 13823"/>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45720" rIns="0" bIns="0" rtlCol="0" anchor="ctr" anchorCtr="0"/>
              <a:lstStyle/>
              <a:p>
                <a:pPr algn="ctr">
                  <a:lnSpc>
                    <a:spcPts val="900"/>
                  </a:lnSpc>
                </a:pPr>
                <a:r>
                  <a:rPr lang="en-US" sz="900" b="1" dirty="0">
                    <a:solidFill>
                      <a:schemeClr val="tx1"/>
                    </a:solidFill>
                  </a:rPr>
                  <a:t>Army Service </a:t>
                </a:r>
              </a:p>
              <a:p>
                <a:pPr algn="ctr">
                  <a:lnSpc>
                    <a:spcPts val="900"/>
                  </a:lnSpc>
                </a:pPr>
                <a:r>
                  <a:rPr lang="en-US" sz="900" b="1" dirty="0">
                    <a:solidFill>
                      <a:schemeClr val="tx1"/>
                    </a:solidFill>
                  </a:rPr>
                  <a:t>Component Command</a:t>
                </a:r>
              </a:p>
            </p:txBody>
          </p:sp>
        </p:grpSp>
      </p:grpSp>
      <p:grpSp>
        <p:nvGrpSpPr>
          <p:cNvPr id="2" name="Group 1">
            <a:extLst>
              <a:ext uri="{FF2B5EF4-FFF2-40B4-BE49-F238E27FC236}">
                <a16:creationId xmlns:a16="http://schemas.microsoft.com/office/drawing/2014/main" id="{0BBF5643-0891-49DC-A00E-7B9B5EB801F0}"/>
              </a:ext>
            </a:extLst>
          </p:cNvPr>
          <p:cNvGrpSpPr/>
          <p:nvPr/>
        </p:nvGrpSpPr>
        <p:grpSpPr>
          <a:xfrm>
            <a:off x="3089302" y="5134273"/>
            <a:ext cx="1498023" cy="760505"/>
            <a:chOff x="2346340" y="5081959"/>
            <a:chExt cx="1647825" cy="836555"/>
          </a:xfrm>
          <a:effectLst/>
        </p:grpSpPr>
        <p:sp>
          <p:nvSpPr>
            <p:cNvPr id="26" name="Rectangle 25">
              <a:extLst>
                <a:ext uri="{FF2B5EF4-FFF2-40B4-BE49-F238E27FC236}">
                  <a16:creationId xmlns:a16="http://schemas.microsoft.com/office/drawing/2014/main" id="{F1B0DFA0-5DE6-4CD8-93B0-5954B955CFA1}"/>
                </a:ext>
              </a:extLst>
            </p:cNvPr>
            <p:cNvSpPr/>
            <p:nvPr/>
          </p:nvSpPr>
          <p:spPr bwMode="auto">
            <a:xfrm>
              <a:off x="2346340" y="5081959"/>
              <a:ext cx="1647825" cy="836555"/>
            </a:xfrm>
            <a:prstGeom prst="rect">
              <a:avLst/>
            </a:prstGeom>
            <a:solidFill>
              <a:schemeClr val="accent5">
                <a:lumMod val="60000"/>
                <a:lumOff val="40000"/>
              </a:schemeClr>
            </a:solidFill>
            <a:ln w="12700" algn="ctr">
              <a:solidFill>
                <a:schemeClr val="accent5">
                  <a:lumMod val="50000"/>
                </a:schemeClr>
              </a:solidFill>
              <a:miter lim="800000"/>
              <a:headEnd/>
              <a:tailEnd/>
            </a:ln>
          </p:spPr>
          <p:txBody>
            <a:bodyPr wrap="none" rtlCol="0" anchor="ctr"/>
            <a:lstStyle/>
            <a:p>
              <a:pPr algn="ctr"/>
              <a:endParaRPr lang="en-US" dirty="0" err="1"/>
            </a:p>
          </p:txBody>
        </p:sp>
        <p:grpSp>
          <p:nvGrpSpPr>
            <p:cNvPr id="296" name="Group 295"/>
            <p:cNvGrpSpPr/>
            <p:nvPr/>
          </p:nvGrpSpPr>
          <p:grpSpPr>
            <a:xfrm>
              <a:off x="2408358" y="5146892"/>
              <a:ext cx="1523564" cy="320040"/>
              <a:chOff x="5497353" y="4287022"/>
              <a:chExt cx="1523564" cy="282802"/>
            </a:xfrm>
          </p:grpSpPr>
          <p:sp>
            <p:nvSpPr>
              <p:cNvPr id="287" name="Rectangle: Rounded Corners 286"/>
              <p:cNvSpPr/>
              <p:nvPr/>
            </p:nvSpPr>
            <p:spPr>
              <a:xfrm>
                <a:off x="5497353" y="4287022"/>
                <a:ext cx="1523564" cy="282802"/>
              </a:xfrm>
              <a:prstGeom prst="roundRect">
                <a:avLst>
                  <a:gd name="adj" fmla="val 10635"/>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pPr>
                <a:r>
                  <a:rPr lang="en-US" sz="800" b="1" dirty="0">
                    <a:solidFill>
                      <a:schemeClr val="tx1"/>
                    </a:solidFill>
                  </a:rPr>
                  <a:t>III Corps</a:t>
                </a:r>
                <a:br>
                  <a:rPr lang="en-US" sz="800" b="1" dirty="0">
                    <a:solidFill>
                      <a:schemeClr val="tx1"/>
                    </a:solidFill>
                  </a:rPr>
                </a:br>
                <a:r>
                  <a:rPr lang="en-US" sz="600" dirty="0">
                    <a:solidFill>
                      <a:schemeClr val="tx1"/>
                    </a:solidFill>
                  </a:rPr>
                  <a:t>Fort Cavazos, TX</a:t>
                </a:r>
              </a:p>
            </p:txBody>
          </p:sp>
          <p:pic>
            <p:nvPicPr>
              <p:cNvPr id="293" name="Picture 2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2847" y="4338270"/>
                <a:ext cx="213286" cy="189115"/>
              </a:xfrm>
              <a:prstGeom prst="rect">
                <a:avLst/>
              </a:prstGeom>
              <a:ln>
                <a:noFill/>
              </a:ln>
            </p:spPr>
          </p:pic>
        </p:grpSp>
        <p:grpSp>
          <p:nvGrpSpPr>
            <p:cNvPr id="6" name="Group 5"/>
            <p:cNvGrpSpPr/>
            <p:nvPr/>
          </p:nvGrpSpPr>
          <p:grpSpPr>
            <a:xfrm>
              <a:off x="2408358" y="5530609"/>
              <a:ext cx="1523564" cy="323850"/>
              <a:chOff x="3886954" y="5631897"/>
              <a:chExt cx="1523564" cy="323850"/>
            </a:xfrm>
          </p:grpSpPr>
          <p:sp>
            <p:nvSpPr>
              <p:cNvPr id="146" name="Rectangle: Rounded Corners 297"/>
              <p:cNvSpPr/>
              <p:nvPr/>
            </p:nvSpPr>
            <p:spPr>
              <a:xfrm>
                <a:off x="3886954" y="5631897"/>
                <a:ext cx="1523564" cy="323850"/>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pPr>
                  <a:lnSpc>
                    <a:spcPts val="750"/>
                  </a:lnSpc>
                  <a:spcBef>
                    <a:spcPts val="600"/>
                  </a:spcBef>
                </a:pPr>
                <a:r>
                  <a:rPr lang="en-US" sz="800" b="1" dirty="0">
                    <a:solidFill>
                      <a:schemeClr val="tx1"/>
                    </a:solidFill>
                  </a:rPr>
                  <a:t>1</a:t>
                </a:r>
                <a:r>
                  <a:rPr lang="en-US" sz="800" b="1" baseline="30000" dirty="0">
                    <a:solidFill>
                      <a:schemeClr val="tx1"/>
                    </a:solidFill>
                  </a:rPr>
                  <a:t>st</a:t>
                </a:r>
                <a:r>
                  <a:rPr lang="en-US" sz="800" b="1" dirty="0">
                    <a:solidFill>
                      <a:schemeClr val="tx1"/>
                    </a:solidFill>
                  </a:rPr>
                  <a:t> Cavalry Division</a:t>
                </a:r>
              </a:p>
              <a:p>
                <a:pPr>
                  <a:lnSpc>
                    <a:spcPts val="750"/>
                  </a:lnSpc>
                </a:pPr>
                <a:r>
                  <a:rPr lang="en-US" sz="600" dirty="0">
                    <a:solidFill>
                      <a:schemeClr val="tx1"/>
                    </a:solidFill>
                  </a:rPr>
                  <a:t>Fort Cavazos, TX</a:t>
                </a:r>
              </a:p>
            </p:txBody>
          </p:sp>
          <p:pic>
            <p:nvPicPr>
              <p:cNvPr id="148" name="Picture 1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4393" y="5695653"/>
                <a:ext cx="154988" cy="213286"/>
              </a:xfrm>
              <a:prstGeom prst="rect">
                <a:avLst/>
              </a:prstGeom>
            </p:spPr>
          </p:pic>
        </p:grpSp>
      </p:grpSp>
      <p:sp>
        <p:nvSpPr>
          <p:cNvPr id="161" name="Freeform: Shape 69"/>
          <p:cNvSpPr/>
          <p:nvPr/>
        </p:nvSpPr>
        <p:spPr>
          <a:xfrm>
            <a:off x="5670724" y="5195495"/>
            <a:ext cx="265706" cy="1"/>
          </a:xfrm>
          <a:custGeom>
            <a:avLst/>
            <a:gdLst>
              <a:gd name="connsiteX0" fmla="*/ 1308100 w 1308100"/>
              <a:gd name="connsiteY0" fmla="*/ 908050 h 908050"/>
              <a:gd name="connsiteX1" fmla="*/ 1200150 w 1308100"/>
              <a:gd name="connsiteY1" fmla="*/ 908050 h 908050"/>
              <a:gd name="connsiteX2" fmla="*/ 292100 w 1308100"/>
              <a:gd name="connsiteY2" fmla="*/ 0 h 908050"/>
              <a:gd name="connsiteX3" fmla="*/ 0 w 1308100"/>
              <a:gd name="connsiteY3" fmla="*/ 0 h 908050"/>
              <a:gd name="connsiteX0" fmla="*/ 1878246 w 1878246"/>
              <a:gd name="connsiteY0" fmla="*/ 935789 h 935789"/>
              <a:gd name="connsiteX1" fmla="*/ 1200150 w 1878246"/>
              <a:gd name="connsiteY1" fmla="*/ 908050 h 935789"/>
              <a:gd name="connsiteX2" fmla="*/ 292100 w 1878246"/>
              <a:gd name="connsiteY2" fmla="*/ 0 h 935789"/>
              <a:gd name="connsiteX3" fmla="*/ 0 w 1878246"/>
              <a:gd name="connsiteY3" fmla="*/ 0 h 935789"/>
              <a:gd name="connsiteX0" fmla="*/ 1878246 w 1878894"/>
              <a:gd name="connsiteY0" fmla="*/ 935789 h 935789"/>
              <a:gd name="connsiteX1" fmla="*/ 1878894 w 1878894"/>
              <a:gd name="connsiteY1" fmla="*/ 838703 h 935789"/>
              <a:gd name="connsiteX2" fmla="*/ 292100 w 1878894"/>
              <a:gd name="connsiteY2" fmla="*/ 0 h 935789"/>
              <a:gd name="connsiteX3" fmla="*/ 0 w 1878894"/>
              <a:gd name="connsiteY3" fmla="*/ 0 h 935789"/>
              <a:gd name="connsiteX0" fmla="*/ 1878246 w 1878894"/>
              <a:gd name="connsiteY0" fmla="*/ 935789 h 935789"/>
              <a:gd name="connsiteX1" fmla="*/ 1878894 w 1878894"/>
              <a:gd name="connsiteY1" fmla="*/ 838703 h 935789"/>
              <a:gd name="connsiteX2" fmla="*/ 949126 w 1878894"/>
              <a:gd name="connsiteY2" fmla="*/ 4624 h 935789"/>
              <a:gd name="connsiteX3" fmla="*/ 0 w 1878894"/>
              <a:gd name="connsiteY3" fmla="*/ 0 h 935789"/>
              <a:gd name="connsiteX0" fmla="*/ 1878894 w 1878894"/>
              <a:gd name="connsiteY0" fmla="*/ 838703 h 838703"/>
              <a:gd name="connsiteX1" fmla="*/ 949126 w 1878894"/>
              <a:gd name="connsiteY1" fmla="*/ 4624 h 838703"/>
              <a:gd name="connsiteX2" fmla="*/ 0 w 1878894"/>
              <a:gd name="connsiteY2" fmla="*/ 0 h 838703"/>
              <a:gd name="connsiteX0" fmla="*/ 949126 w 949126"/>
              <a:gd name="connsiteY0" fmla="*/ 4624 h 4624"/>
              <a:gd name="connsiteX1" fmla="*/ 0 w 949126"/>
              <a:gd name="connsiteY1" fmla="*/ 0 h 4624"/>
              <a:gd name="connsiteX0" fmla="*/ 3249 w 3249"/>
              <a:gd name="connsiteY0" fmla="*/ 10000 h 10000"/>
              <a:gd name="connsiteX1" fmla="*/ 0 w 3249"/>
              <a:gd name="connsiteY1" fmla="*/ 0 h 10000"/>
              <a:gd name="connsiteX0" fmla="*/ 9824 w 9824"/>
              <a:gd name="connsiteY0" fmla="*/ 2 h 2"/>
              <a:gd name="connsiteX1" fmla="*/ 0 w 9824"/>
              <a:gd name="connsiteY1" fmla="*/ 0 h 2"/>
            </a:gdLst>
            <a:ahLst/>
            <a:cxnLst>
              <a:cxn ang="0">
                <a:pos x="connsiteX0" y="connsiteY0"/>
              </a:cxn>
              <a:cxn ang="0">
                <a:pos x="connsiteX1" y="connsiteY1"/>
              </a:cxn>
            </a:cxnLst>
            <a:rect l="l" t="t" r="r" b="b"/>
            <a:pathLst>
              <a:path w="9824" h="2">
                <a:moveTo>
                  <a:pt x="9824" y="2"/>
                </a:moveTo>
                <a:lnTo>
                  <a:pt x="0" y="0"/>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4" name="Freeform: Shape 103">
            <a:extLst>
              <a:ext uri="{FF2B5EF4-FFF2-40B4-BE49-F238E27FC236}">
                <a16:creationId xmlns:a16="http://schemas.microsoft.com/office/drawing/2014/main" id="{F4E7DC9D-A64E-47DC-8355-ECBA29EE3295}"/>
              </a:ext>
            </a:extLst>
          </p:cNvPr>
          <p:cNvSpPr/>
          <p:nvPr/>
        </p:nvSpPr>
        <p:spPr>
          <a:xfrm>
            <a:off x="6957666" y="3247594"/>
            <a:ext cx="792766" cy="1266672"/>
          </a:xfrm>
          <a:custGeom>
            <a:avLst/>
            <a:gdLst>
              <a:gd name="connsiteX0" fmla="*/ 0 w 711200"/>
              <a:gd name="connsiteY0" fmla="*/ 0 h 2000250"/>
              <a:gd name="connsiteX1" fmla="*/ 0 w 711200"/>
              <a:gd name="connsiteY1" fmla="*/ 1289050 h 2000250"/>
              <a:gd name="connsiteX2" fmla="*/ 711200 w 711200"/>
              <a:gd name="connsiteY2" fmla="*/ 2000250 h 2000250"/>
              <a:gd name="connsiteX0" fmla="*/ 0 w 711200"/>
              <a:gd name="connsiteY0" fmla="*/ 0 h 2009775"/>
              <a:gd name="connsiteX1" fmla="*/ 0 w 711200"/>
              <a:gd name="connsiteY1" fmla="*/ 1298575 h 2009775"/>
              <a:gd name="connsiteX2" fmla="*/ 711200 w 711200"/>
              <a:gd name="connsiteY2" fmla="*/ 2009775 h 2009775"/>
              <a:gd name="connsiteX0" fmla="*/ 0 w 930311"/>
              <a:gd name="connsiteY0" fmla="*/ 0 h 1328050"/>
              <a:gd name="connsiteX1" fmla="*/ 219111 w 930311"/>
              <a:gd name="connsiteY1" fmla="*/ 616850 h 1328050"/>
              <a:gd name="connsiteX2" fmla="*/ 930311 w 930311"/>
              <a:gd name="connsiteY2" fmla="*/ 1328050 h 1328050"/>
              <a:gd name="connsiteX0" fmla="*/ 0 w 930311"/>
              <a:gd name="connsiteY0" fmla="*/ 0 h 1328050"/>
              <a:gd name="connsiteX1" fmla="*/ 7556 w 930311"/>
              <a:gd name="connsiteY1" fmla="*/ 662982 h 1328050"/>
              <a:gd name="connsiteX2" fmla="*/ 930311 w 930311"/>
              <a:gd name="connsiteY2" fmla="*/ 1328050 h 1328050"/>
              <a:gd name="connsiteX0" fmla="*/ 117097 w 922794"/>
              <a:gd name="connsiteY0" fmla="*/ 0 h 887556"/>
              <a:gd name="connsiteX1" fmla="*/ 39 w 922794"/>
              <a:gd name="connsiteY1" fmla="*/ 222488 h 887556"/>
              <a:gd name="connsiteX2" fmla="*/ 922794 w 922794"/>
              <a:gd name="connsiteY2" fmla="*/ 887556 h 887556"/>
              <a:gd name="connsiteX0" fmla="*/ 117097 w 922794"/>
              <a:gd name="connsiteY0" fmla="*/ 0 h 887556"/>
              <a:gd name="connsiteX1" fmla="*/ 39 w 922794"/>
              <a:gd name="connsiteY1" fmla="*/ 222488 h 887556"/>
              <a:gd name="connsiteX2" fmla="*/ 922794 w 922794"/>
              <a:gd name="connsiteY2" fmla="*/ 887556 h 887556"/>
              <a:gd name="connsiteX0" fmla="*/ 117097 w 922794"/>
              <a:gd name="connsiteY0" fmla="*/ 0 h 887556"/>
              <a:gd name="connsiteX1" fmla="*/ 39 w 922794"/>
              <a:gd name="connsiteY1" fmla="*/ 222488 h 887556"/>
              <a:gd name="connsiteX2" fmla="*/ 922794 w 922794"/>
              <a:gd name="connsiteY2" fmla="*/ 887556 h 887556"/>
              <a:gd name="connsiteX0" fmla="*/ 174371 w 980068"/>
              <a:gd name="connsiteY0" fmla="*/ 0 h 887556"/>
              <a:gd name="connsiteX1" fmla="*/ 57313 w 980068"/>
              <a:gd name="connsiteY1" fmla="*/ 222488 h 887556"/>
              <a:gd name="connsiteX2" fmla="*/ 980068 w 980068"/>
              <a:gd name="connsiteY2" fmla="*/ 887556 h 887556"/>
              <a:gd name="connsiteX0" fmla="*/ 174371 w 980068"/>
              <a:gd name="connsiteY0" fmla="*/ 0 h 887556"/>
              <a:gd name="connsiteX1" fmla="*/ 57313 w 980068"/>
              <a:gd name="connsiteY1" fmla="*/ 222488 h 887556"/>
              <a:gd name="connsiteX2" fmla="*/ 980068 w 980068"/>
              <a:gd name="connsiteY2" fmla="*/ 887556 h 887556"/>
              <a:gd name="connsiteX0" fmla="*/ 174371 w 980068"/>
              <a:gd name="connsiteY0" fmla="*/ 0 h 887556"/>
              <a:gd name="connsiteX1" fmla="*/ 57313 w 980068"/>
              <a:gd name="connsiteY1" fmla="*/ 222488 h 887556"/>
              <a:gd name="connsiteX2" fmla="*/ 980068 w 980068"/>
              <a:gd name="connsiteY2" fmla="*/ 887556 h 887556"/>
              <a:gd name="connsiteX0" fmla="*/ 88259 w 893956"/>
              <a:gd name="connsiteY0" fmla="*/ 0 h 887556"/>
              <a:gd name="connsiteX1" fmla="*/ 76140 w 893956"/>
              <a:gd name="connsiteY1" fmla="*/ 298129 h 887556"/>
              <a:gd name="connsiteX2" fmla="*/ 893956 w 893956"/>
              <a:gd name="connsiteY2" fmla="*/ 887556 h 887556"/>
              <a:gd name="connsiteX0" fmla="*/ 88259 w 893956"/>
              <a:gd name="connsiteY0" fmla="*/ 0 h 887556"/>
              <a:gd name="connsiteX1" fmla="*/ 76140 w 893956"/>
              <a:gd name="connsiteY1" fmla="*/ 298129 h 887556"/>
              <a:gd name="connsiteX2" fmla="*/ 893956 w 893956"/>
              <a:gd name="connsiteY2" fmla="*/ 887556 h 887556"/>
              <a:gd name="connsiteX0" fmla="*/ 88259 w 893956"/>
              <a:gd name="connsiteY0" fmla="*/ 0 h 887556"/>
              <a:gd name="connsiteX1" fmla="*/ 76140 w 893956"/>
              <a:gd name="connsiteY1" fmla="*/ 298129 h 887556"/>
              <a:gd name="connsiteX2" fmla="*/ 893956 w 893956"/>
              <a:gd name="connsiteY2" fmla="*/ 887556 h 887556"/>
              <a:gd name="connsiteX0" fmla="*/ 88259 w 893956"/>
              <a:gd name="connsiteY0" fmla="*/ 0 h 887556"/>
              <a:gd name="connsiteX1" fmla="*/ 76140 w 893956"/>
              <a:gd name="connsiteY1" fmla="*/ 298129 h 887556"/>
              <a:gd name="connsiteX2" fmla="*/ 893956 w 893956"/>
              <a:gd name="connsiteY2" fmla="*/ 887556 h 887556"/>
              <a:gd name="connsiteX0" fmla="*/ 88259 w 893956"/>
              <a:gd name="connsiteY0" fmla="*/ 0 h 887556"/>
              <a:gd name="connsiteX1" fmla="*/ 76140 w 893956"/>
              <a:gd name="connsiteY1" fmla="*/ 298129 h 887556"/>
              <a:gd name="connsiteX2" fmla="*/ 893956 w 893956"/>
              <a:gd name="connsiteY2" fmla="*/ 887556 h 887556"/>
              <a:gd name="connsiteX0" fmla="*/ 88259 w 893956"/>
              <a:gd name="connsiteY0" fmla="*/ 0 h 887556"/>
              <a:gd name="connsiteX1" fmla="*/ 76140 w 893956"/>
              <a:gd name="connsiteY1" fmla="*/ 298129 h 887556"/>
              <a:gd name="connsiteX2" fmla="*/ 893956 w 893956"/>
              <a:gd name="connsiteY2" fmla="*/ 887556 h 887556"/>
              <a:gd name="connsiteX0" fmla="*/ 12320 w 818017"/>
              <a:gd name="connsiteY0" fmla="*/ 0 h 887556"/>
              <a:gd name="connsiteX1" fmla="*/ 201 w 818017"/>
              <a:gd name="connsiteY1" fmla="*/ 298129 h 887556"/>
              <a:gd name="connsiteX2" fmla="*/ 818017 w 818017"/>
              <a:gd name="connsiteY2" fmla="*/ 887556 h 887556"/>
              <a:gd name="connsiteX0" fmla="*/ 12320 w 818017"/>
              <a:gd name="connsiteY0" fmla="*/ 0 h 887556"/>
              <a:gd name="connsiteX1" fmla="*/ 201 w 818017"/>
              <a:gd name="connsiteY1" fmla="*/ 298129 h 887556"/>
              <a:gd name="connsiteX2" fmla="*/ 818017 w 818017"/>
              <a:gd name="connsiteY2" fmla="*/ 887556 h 887556"/>
              <a:gd name="connsiteX0" fmla="*/ 0 w 822094"/>
              <a:gd name="connsiteY0" fmla="*/ 0 h 887556"/>
              <a:gd name="connsiteX1" fmla="*/ 4278 w 822094"/>
              <a:gd name="connsiteY1" fmla="*/ 298129 h 887556"/>
              <a:gd name="connsiteX2" fmla="*/ 822094 w 822094"/>
              <a:gd name="connsiteY2" fmla="*/ 887556 h 887556"/>
              <a:gd name="connsiteX0" fmla="*/ 0 w 818815"/>
              <a:gd name="connsiteY0" fmla="*/ 0 h 887556"/>
              <a:gd name="connsiteX1" fmla="*/ 999 w 818815"/>
              <a:gd name="connsiteY1" fmla="*/ 298129 h 887556"/>
              <a:gd name="connsiteX2" fmla="*/ 818815 w 818815"/>
              <a:gd name="connsiteY2" fmla="*/ 887556 h 887556"/>
            </a:gdLst>
            <a:ahLst/>
            <a:cxnLst>
              <a:cxn ang="0">
                <a:pos x="connsiteX0" y="connsiteY0"/>
              </a:cxn>
              <a:cxn ang="0">
                <a:pos x="connsiteX1" y="connsiteY1"/>
              </a:cxn>
              <a:cxn ang="0">
                <a:pos x="connsiteX2" y="connsiteY2"/>
              </a:cxn>
            </a:cxnLst>
            <a:rect l="l" t="t" r="r" b="b"/>
            <a:pathLst>
              <a:path w="818815" h="887556">
                <a:moveTo>
                  <a:pt x="0" y="0"/>
                </a:moveTo>
                <a:cubicBezTo>
                  <a:pt x="2519" y="220994"/>
                  <a:pt x="-1211" y="142210"/>
                  <a:pt x="999" y="298129"/>
                </a:cubicBezTo>
                <a:lnTo>
                  <a:pt x="818815" y="887556"/>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9" name="Group 8">
            <a:extLst>
              <a:ext uri="{FF2B5EF4-FFF2-40B4-BE49-F238E27FC236}">
                <a16:creationId xmlns:a16="http://schemas.microsoft.com/office/drawing/2014/main" id="{018DAFBF-A78C-4396-BF30-E8F3713966F8}"/>
              </a:ext>
            </a:extLst>
          </p:cNvPr>
          <p:cNvGrpSpPr/>
          <p:nvPr/>
        </p:nvGrpSpPr>
        <p:grpSpPr>
          <a:xfrm>
            <a:off x="5938998" y="5006849"/>
            <a:ext cx="1261900" cy="374073"/>
            <a:chOff x="7762847" y="6437922"/>
            <a:chExt cx="1593979" cy="320040"/>
          </a:xfrm>
          <a:effectLst>
            <a:outerShdw blurRad="63500" sx="102000" sy="102000" algn="ctr" rotWithShape="0">
              <a:prstClr val="black">
                <a:alpha val="40000"/>
              </a:prstClr>
            </a:outerShdw>
          </a:effectLst>
        </p:grpSpPr>
        <p:sp>
          <p:nvSpPr>
            <p:cNvPr id="159" name="Rectangle: Rounded Corners 282"/>
            <p:cNvSpPr/>
            <p:nvPr/>
          </p:nvSpPr>
          <p:spPr>
            <a:xfrm>
              <a:off x="7762847" y="6437922"/>
              <a:ext cx="1593979" cy="320040"/>
            </a:xfrm>
            <a:prstGeom prst="roundRect">
              <a:avLst>
                <a:gd name="adj" fmla="val 13708"/>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292608" tIns="27432" rIns="0" bIns="0" rtlCol="0" anchor="ctr" anchorCtr="0"/>
            <a:lstStyle/>
            <a:p>
              <a:pPr>
                <a:lnSpc>
                  <a:spcPts val="750"/>
                </a:lnSpc>
              </a:pPr>
              <a:r>
                <a:rPr lang="en-US" sz="800" b="1" dirty="0">
                  <a:solidFill>
                    <a:schemeClr val="tx1"/>
                  </a:solidFill>
                </a:rPr>
                <a:t>U.S. Army Futures Command</a:t>
              </a:r>
              <a:br>
                <a:rPr lang="en-US" sz="800" b="1" dirty="0">
                  <a:solidFill>
                    <a:schemeClr val="tx1"/>
                  </a:solidFill>
                </a:rPr>
              </a:br>
              <a:r>
                <a:rPr lang="en-US" sz="600" dirty="0">
                  <a:solidFill>
                    <a:schemeClr val="tx1"/>
                  </a:solidFill>
                </a:rPr>
                <a:t>Austin, TX</a:t>
              </a:r>
              <a:endParaRPr lang="en-US" sz="700" dirty="0">
                <a:solidFill>
                  <a:schemeClr val="tx1"/>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8104" y="6476187"/>
              <a:ext cx="246492" cy="181612"/>
            </a:xfrm>
            <a:prstGeom prst="rect">
              <a:avLst/>
            </a:prstGeom>
          </p:spPr>
        </p:pic>
      </p:grpSp>
      <p:sp>
        <p:nvSpPr>
          <p:cNvPr id="20" name="Freeform: Shape 19">
            <a:extLst>
              <a:ext uri="{FF2B5EF4-FFF2-40B4-BE49-F238E27FC236}">
                <a16:creationId xmlns:a16="http://schemas.microsoft.com/office/drawing/2014/main" id="{0632F331-E7BB-4C6A-8118-264CF65CEE16}"/>
              </a:ext>
            </a:extLst>
          </p:cNvPr>
          <p:cNvSpPr/>
          <p:nvPr/>
        </p:nvSpPr>
        <p:spPr>
          <a:xfrm>
            <a:off x="3156122" y="2192020"/>
            <a:ext cx="45719" cy="159207"/>
          </a:xfrm>
          <a:custGeom>
            <a:avLst/>
            <a:gdLst>
              <a:gd name="connsiteX0" fmla="*/ 0 w 0"/>
              <a:gd name="connsiteY0" fmla="*/ 241300 h 241300"/>
              <a:gd name="connsiteX1" fmla="*/ 0 w 0"/>
              <a:gd name="connsiteY1" fmla="*/ 0 h 241300"/>
              <a:gd name="connsiteX2" fmla="*/ 0 w 0"/>
              <a:gd name="connsiteY2" fmla="*/ 0 h 241300"/>
            </a:gdLst>
            <a:ahLst/>
            <a:cxnLst>
              <a:cxn ang="0">
                <a:pos x="connsiteX0" y="connsiteY0"/>
              </a:cxn>
              <a:cxn ang="0">
                <a:pos x="connsiteX1" y="connsiteY1"/>
              </a:cxn>
              <a:cxn ang="0">
                <a:pos x="connsiteX2" y="connsiteY2"/>
              </a:cxn>
            </a:cxnLst>
            <a:rect l="l" t="t" r="r" b="b"/>
            <a:pathLst>
              <a:path h="241300">
                <a:moveTo>
                  <a:pt x="0" y="241300"/>
                </a:moveTo>
                <a:lnTo>
                  <a:pt x="0" y="0"/>
                </a:lnTo>
                <a:lnTo>
                  <a:pt x="0" y="0"/>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itle 6">
            <a:extLst>
              <a:ext uri="{FF2B5EF4-FFF2-40B4-BE49-F238E27FC236}">
                <a16:creationId xmlns:a16="http://schemas.microsoft.com/office/drawing/2014/main" id="{96F11A2F-C188-4F30-B693-C076C3FC819F}"/>
              </a:ext>
            </a:extLst>
          </p:cNvPr>
          <p:cNvSpPr>
            <a:spLocks noGrp="1"/>
          </p:cNvSpPr>
          <p:nvPr>
            <p:ph type="title"/>
          </p:nvPr>
        </p:nvSpPr>
        <p:spPr/>
        <p:txBody>
          <a:bodyPr/>
          <a:lstStyle/>
          <a:p>
            <a:r>
              <a:rPr lang="en-US" sz="3600" dirty="0">
                <a:latin typeface="Bebas Neue Bold" panose="020B0606020202050201" pitchFamily="34" charset="0"/>
              </a:rPr>
              <a:t>Regular Army: CONUS-based Units</a:t>
            </a:r>
          </a:p>
        </p:txBody>
      </p:sp>
      <p:sp>
        <p:nvSpPr>
          <p:cNvPr id="16" name="Freeform: Shape 15">
            <a:extLst>
              <a:ext uri="{FF2B5EF4-FFF2-40B4-BE49-F238E27FC236}">
                <a16:creationId xmlns:a16="http://schemas.microsoft.com/office/drawing/2014/main" id="{36978706-780D-4623-8B9B-6E9F7D9975D9}"/>
              </a:ext>
            </a:extLst>
          </p:cNvPr>
          <p:cNvSpPr/>
          <p:nvPr/>
        </p:nvSpPr>
        <p:spPr bwMode="auto">
          <a:xfrm>
            <a:off x="4517786" y="3893820"/>
            <a:ext cx="276225" cy="185738"/>
          </a:xfrm>
          <a:custGeom>
            <a:avLst/>
            <a:gdLst>
              <a:gd name="connsiteX0" fmla="*/ 0 w 276225"/>
              <a:gd name="connsiteY0" fmla="*/ 185738 h 185738"/>
              <a:gd name="connsiteX1" fmla="*/ 90487 w 276225"/>
              <a:gd name="connsiteY1" fmla="*/ 185738 h 185738"/>
              <a:gd name="connsiteX2" fmla="*/ 276225 w 276225"/>
              <a:gd name="connsiteY2" fmla="*/ 0 h 185738"/>
            </a:gdLst>
            <a:ahLst/>
            <a:cxnLst>
              <a:cxn ang="0">
                <a:pos x="connsiteX0" y="connsiteY0"/>
              </a:cxn>
              <a:cxn ang="0">
                <a:pos x="connsiteX1" y="connsiteY1"/>
              </a:cxn>
              <a:cxn ang="0">
                <a:pos x="connsiteX2" y="connsiteY2"/>
              </a:cxn>
            </a:cxnLst>
            <a:rect l="l" t="t" r="r" b="b"/>
            <a:pathLst>
              <a:path w="276225" h="185738">
                <a:moveTo>
                  <a:pt x="0" y="185738"/>
                </a:moveTo>
                <a:lnTo>
                  <a:pt x="90487" y="185738"/>
                </a:lnTo>
                <a:lnTo>
                  <a:pt x="276225" y="0"/>
                </a:lnTo>
              </a:path>
            </a:pathLst>
          </a:custGeom>
          <a:noFill/>
          <a:ln w="12700" algn="ctr">
            <a:solidFill>
              <a:schemeClr val="tx1"/>
            </a:solidFill>
            <a:miter lim="800000"/>
            <a:headEnd/>
            <a:tailEnd type="oval" w="med" len="med"/>
          </a:ln>
        </p:spPr>
        <p:txBody>
          <a:bodyPr rtlCol="0" anchor="ctr"/>
          <a:lstStyle/>
          <a:p>
            <a:pPr algn="ctr"/>
            <a:endParaRPr lang="en-US"/>
          </a:p>
        </p:txBody>
      </p:sp>
      <p:grpSp>
        <p:nvGrpSpPr>
          <p:cNvPr id="18" name="Group 17">
            <a:extLst>
              <a:ext uri="{FF2B5EF4-FFF2-40B4-BE49-F238E27FC236}">
                <a16:creationId xmlns:a16="http://schemas.microsoft.com/office/drawing/2014/main" id="{901B117D-5A6A-407E-8881-3C5D01C716E2}"/>
              </a:ext>
            </a:extLst>
          </p:cNvPr>
          <p:cNvGrpSpPr/>
          <p:nvPr/>
        </p:nvGrpSpPr>
        <p:grpSpPr>
          <a:xfrm>
            <a:off x="3135830" y="3925765"/>
            <a:ext cx="1379654" cy="294409"/>
            <a:chOff x="2416206" y="3986500"/>
            <a:chExt cx="1517619" cy="323850"/>
          </a:xfrm>
          <a:effectLst>
            <a:outerShdw blurRad="63500" sx="102000" sy="102000" algn="ctr" rotWithShape="0">
              <a:prstClr val="black">
                <a:alpha val="40000"/>
              </a:prstClr>
            </a:outerShdw>
          </a:effectLst>
        </p:grpSpPr>
        <p:sp>
          <p:nvSpPr>
            <p:cNvPr id="109" name="Rectangle: Rounded Corners 108">
              <a:extLst>
                <a:ext uri="{FF2B5EF4-FFF2-40B4-BE49-F238E27FC236}">
                  <a16:creationId xmlns:a16="http://schemas.microsoft.com/office/drawing/2014/main" id="{D8FC5BE9-8EAC-4275-9BE1-FA221B6253DC}"/>
                </a:ext>
              </a:extLst>
            </p:cNvPr>
            <p:cNvSpPr/>
            <p:nvPr/>
          </p:nvSpPr>
          <p:spPr>
            <a:xfrm>
              <a:off x="2416206" y="3986500"/>
              <a:ext cx="1517619" cy="323850"/>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pPr>
              <a:r>
                <a:rPr lang="en-US" sz="800" b="1" dirty="0">
                  <a:solidFill>
                    <a:schemeClr val="tx1"/>
                  </a:solidFill>
                </a:rPr>
                <a:t>4</a:t>
              </a:r>
              <a:r>
                <a:rPr lang="en-US" sz="800" b="1" baseline="30000" dirty="0">
                  <a:solidFill>
                    <a:schemeClr val="tx1"/>
                  </a:solidFill>
                </a:rPr>
                <a:t>th</a:t>
              </a:r>
              <a:r>
                <a:rPr lang="en-US" sz="800" b="1" dirty="0">
                  <a:solidFill>
                    <a:schemeClr val="tx1"/>
                  </a:solidFill>
                </a:rPr>
                <a:t> Infantry Division</a:t>
              </a:r>
              <a:br>
                <a:rPr lang="en-US" sz="800" b="1" dirty="0">
                  <a:solidFill>
                    <a:schemeClr val="tx1"/>
                  </a:solidFill>
                </a:rPr>
              </a:br>
              <a:r>
                <a:rPr lang="en-US" sz="600" dirty="0">
                  <a:solidFill>
                    <a:schemeClr val="tx1"/>
                  </a:solidFill>
                </a:rPr>
                <a:t>Fort Carson, CO</a:t>
              </a:r>
            </a:p>
          </p:txBody>
        </p:sp>
        <p:pic>
          <p:nvPicPr>
            <p:cNvPr id="110" name="Picture 109">
              <a:extLst>
                <a:ext uri="{FF2B5EF4-FFF2-40B4-BE49-F238E27FC236}">
                  <a16:creationId xmlns:a16="http://schemas.microsoft.com/office/drawing/2014/main" id="{AB2F4207-F067-47D7-BE34-0DE9277D0B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64189" y="4034075"/>
              <a:ext cx="234615" cy="234615"/>
            </a:xfrm>
            <a:prstGeom prst="rect">
              <a:avLst/>
            </a:prstGeom>
            <a:solidFill>
              <a:srgbClr val="FFFFFF">
                <a:alpha val="69804"/>
              </a:srgbClr>
            </a:solidFill>
          </p:spPr>
        </p:pic>
      </p:grpSp>
      <p:sp>
        <p:nvSpPr>
          <p:cNvPr id="19" name="Freeform: Shape 18">
            <a:extLst>
              <a:ext uri="{FF2B5EF4-FFF2-40B4-BE49-F238E27FC236}">
                <a16:creationId xmlns:a16="http://schemas.microsoft.com/office/drawing/2014/main" id="{2590F2FF-16BB-447C-9306-4E7260D6680F}"/>
              </a:ext>
            </a:extLst>
          </p:cNvPr>
          <p:cNvSpPr/>
          <p:nvPr/>
        </p:nvSpPr>
        <p:spPr bwMode="auto">
          <a:xfrm>
            <a:off x="4513023" y="3684270"/>
            <a:ext cx="1066800" cy="85725"/>
          </a:xfrm>
          <a:custGeom>
            <a:avLst/>
            <a:gdLst>
              <a:gd name="connsiteX0" fmla="*/ 0 w 1066800"/>
              <a:gd name="connsiteY0" fmla="*/ 0 h 85725"/>
              <a:gd name="connsiteX1" fmla="*/ 981075 w 1066800"/>
              <a:gd name="connsiteY1" fmla="*/ 0 h 85725"/>
              <a:gd name="connsiteX2" fmla="*/ 1066800 w 1066800"/>
              <a:gd name="connsiteY2" fmla="*/ 85725 h 85725"/>
            </a:gdLst>
            <a:ahLst/>
            <a:cxnLst>
              <a:cxn ang="0">
                <a:pos x="connsiteX0" y="connsiteY0"/>
              </a:cxn>
              <a:cxn ang="0">
                <a:pos x="connsiteX1" y="connsiteY1"/>
              </a:cxn>
              <a:cxn ang="0">
                <a:pos x="connsiteX2" y="connsiteY2"/>
              </a:cxn>
            </a:cxnLst>
            <a:rect l="l" t="t" r="r" b="b"/>
            <a:pathLst>
              <a:path w="1066800" h="85725">
                <a:moveTo>
                  <a:pt x="0" y="0"/>
                </a:moveTo>
                <a:lnTo>
                  <a:pt x="981075" y="0"/>
                </a:lnTo>
                <a:lnTo>
                  <a:pt x="1066800" y="85725"/>
                </a:lnTo>
              </a:path>
            </a:pathLst>
          </a:custGeom>
          <a:noFill/>
          <a:ln w="12700" algn="ctr">
            <a:solidFill>
              <a:schemeClr val="tx1"/>
            </a:solidFill>
            <a:miter lim="800000"/>
            <a:headEnd/>
            <a:tailEnd type="oval" w="med" len="med"/>
          </a:ln>
        </p:spPr>
        <p:txBody>
          <a:bodyPr rtlCol="0" anchor="ctr"/>
          <a:lstStyle/>
          <a:p>
            <a:pPr algn="ctr"/>
            <a:endParaRPr lang="en-US"/>
          </a:p>
        </p:txBody>
      </p:sp>
      <p:grpSp>
        <p:nvGrpSpPr>
          <p:cNvPr id="252" name="Group 251"/>
          <p:cNvGrpSpPr/>
          <p:nvPr/>
        </p:nvGrpSpPr>
        <p:grpSpPr>
          <a:xfrm>
            <a:off x="3131068" y="3530148"/>
            <a:ext cx="1379654" cy="294409"/>
            <a:chOff x="2332614" y="3415215"/>
            <a:chExt cx="1559775" cy="323850"/>
          </a:xfrm>
          <a:effectLst>
            <a:outerShdw blurRad="63500" sx="102000" sy="102000" algn="ctr" rotWithShape="0">
              <a:prstClr val="black">
                <a:alpha val="40000"/>
              </a:prstClr>
            </a:outerShdw>
          </a:effectLst>
        </p:grpSpPr>
        <p:sp>
          <p:nvSpPr>
            <p:cNvPr id="121" name="Rectangle: Rounded Corners 120"/>
            <p:cNvSpPr/>
            <p:nvPr/>
          </p:nvSpPr>
          <p:spPr>
            <a:xfrm>
              <a:off x="2332614" y="3415215"/>
              <a:ext cx="1559775" cy="323850"/>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pPr>
              <a:r>
                <a:rPr lang="en-US" sz="800" b="1" dirty="0">
                  <a:solidFill>
                    <a:schemeClr val="tx1"/>
                  </a:solidFill>
                </a:rPr>
                <a:t>1</a:t>
              </a:r>
              <a:r>
                <a:rPr lang="en-US" sz="800" b="1" baseline="30000" dirty="0">
                  <a:solidFill>
                    <a:schemeClr val="tx1"/>
                  </a:solidFill>
                </a:rPr>
                <a:t>st</a:t>
              </a:r>
              <a:r>
                <a:rPr lang="en-US" sz="800" b="1" dirty="0">
                  <a:solidFill>
                    <a:schemeClr val="tx1"/>
                  </a:solidFill>
                </a:rPr>
                <a:t> Infantry Division</a:t>
              </a:r>
              <a:br>
                <a:rPr lang="en-US" sz="800" b="1" dirty="0">
                  <a:solidFill>
                    <a:schemeClr val="tx1"/>
                  </a:solidFill>
                </a:rPr>
              </a:br>
              <a:r>
                <a:rPr lang="en-US" sz="600" dirty="0">
                  <a:solidFill>
                    <a:schemeClr val="tx1"/>
                  </a:solidFill>
                </a:rPr>
                <a:t>Fort Riley, KS</a:t>
              </a:r>
            </a:p>
          </p:txBody>
        </p:sp>
        <p:pic>
          <p:nvPicPr>
            <p:cNvPr id="251" name="Picture 2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27733" y="3475928"/>
              <a:ext cx="157975" cy="234615"/>
            </a:xfrm>
            <a:prstGeom prst="rect">
              <a:avLst/>
            </a:prstGeom>
          </p:spPr>
        </p:pic>
      </p:grpSp>
      <p:sp>
        <p:nvSpPr>
          <p:cNvPr id="21" name="Freeform: Shape 20">
            <a:extLst>
              <a:ext uri="{FF2B5EF4-FFF2-40B4-BE49-F238E27FC236}">
                <a16:creationId xmlns:a16="http://schemas.microsoft.com/office/drawing/2014/main" id="{EE65FF5F-4506-4192-904C-23D18A7C8CE4}"/>
              </a:ext>
            </a:extLst>
          </p:cNvPr>
          <p:cNvSpPr/>
          <p:nvPr/>
        </p:nvSpPr>
        <p:spPr bwMode="auto">
          <a:xfrm>
            <a:off x="7803911" y="4008120"/>
            <a:ext cx="909637" cy="123825"/>
          </a:xfrm>
          <a:custGeom>
            <a:avLst/>
            <a:gdLst>
              <a:gd name="connsiteX0" fmla="*/ 909637 w 909637"/>
              <a:gd name="connsiteY0" fmla="*/ 0 h 123825"/>
              <a:gd name="connsiteX1" fmla="*/ 123825 w 909637"/>
              <a:gd name="connsiteY1" fmla="*/ 0 h 123825"/>
              <a:gd name="connsiteX2" fmla="*/ 0 w 909637"/>
              <a:gd name="connsiteY2" fmla="*/ 123825 h 123825"/>
            </a:gdLst>
            <a:ahLst/>
            <a:cxnLst>
              <a:cxn ang="0">
                <a:pos x="connsiteX0" y="connsiteY0"/>
              </a:cxn>
              <a:cxn ang="0">
                <a:pos x="connsiteX1" y="connsiteY1"/>
              </a:cxn>
              <a:cxn ang="0">
                <a:pos x="connsiteX2" y="connsiteY2"/>
              </a:cxn>
            </a:cxnLst>
            <a:rect l="l" t="t" r="r" b="b"/>
            <a:pathLst>
              <a:path w="909637" h="123825">
                <a:moveTo>
                  <a:pt x="909637" y="0"/>
                </a:moveTo>
                <a:lnTo>
                  <a:pt x="123825" y="0"/>
                </a:lnTo>
                <a:lnTo>
                  <a:pt x="0" y="123825"/>
                </a:lnTo>
              </a:path>
            </a:pathLst>
          </a:custGeom>
          <a:noFill/>
          <a:ln w="12700" algn="ctr">
            <a:solidFill>
              <a:schemeClr val="tx1"/>
            </a:solidFill>
            <a:miter lim="800000"/>
            <a:headEnd/>
            <a:tailEnd type="oval" w="med" len="med"/>
          </a:ln>
        </p:spPr>
        <p:txBody>
          <a:bodyPr rtlCol="0" anchor="ctr"/>
          <a:lstStyle/>
          <a:p>
            <a:pPr algn="ctr"/>
            <a:endParaRPr lang="en-US"/>
          </a:p>
        </p:txBody>
      </p:sp>
      <p:sp>
        <p:nvSpPr>
          <p:cNvPr id="24" name="Freeform: Shape 23">
            <a:extLst>
              <a:ext uri="{FF2B5EF4-FFF2-40B4-BE49-F238E27FC236}">
                <a16:creationId xmlns:a16="http://schemas.microsoft.com/office/drawing/2014/main" id="{EC2CF092-F346-446A-8CB0-7A9330BAA697}"/>
              </a:ext>
            </a:extLst>
          </p:cNvPr>
          <p:cNvSpPr/>
          <p:nvPr/>
        </p:nvSpPr>
        <p:spPr bwMode="auto">
          <a:xfrm>
            <a:off x="5084523" y="3234215"/>
            <a:ext cx="1343025" cy="669130"/>
          </a:xfrm>
          <a:custGeom>
            <a:avLst/>
            <a:gdLst>
              <a:gd name="connsiteX0" fmla="*/ 0 w 1495425"/>
              <a:gd name="connsiteY0" fmla="*/ 0 h 661987"/>
              <a:gd name="connsiteX1" fmla="*/ 0 w 1495425"/>
              <a:gd name="connsiteY1" fmla="*/ 119062 h 661987"/>
              <a:gd name="connsiteX2" fmla="*/ 157163 w 1495425"/>
              <a:gd name="connsiteY2" fmla="*/ 276225 h 661987"/>
              <a:gd name="connsiteX3" fmla="*/ 1109663 w 1495425"/>
              <a:gd name="connsiteY3" fmla="*/ 276225 h 661987"/>
              <a:gd name="connsiteX4" fmla="*/ 1495425 w 1495425"/>
              <a:gd name="connsiteY4" fmla="*/ 661987 h 661987"/>
              <a:gd name="connsiteX0" fmla="*/ 135732 w 1495425"/>
              <a:gd name="connsiteY0" fmla="*/ 0 h 666749"/>
              <a:gd name="connsiteX1" fmla="*/ 0 w 1495425"/>
              <a:gd name="connsiteY1" fmla="*/ 123824 h 666749"/>
              <a:gd name="connsiteX2" fmla="*/ 157163 w 1495425"/>
              <a:gd name="connsiteY2" fmla="*/ 280987 h 666749"/>
              <a:gd name="connsiteX3" fmla="*/ 1109663 w 1495425"/>
              <a:gd name="connsiteY3" fmla="*/ 280987 h 666749"/>
              <a:gd name="connsiteX4" fmla="*/ 1495425 w 1495425"/>
              <a:gd name="connsiteY4" fmla="*/ 666749 h 666749"/>
              <a:gd name="connsiteX0" fmla="*/ 152401 w 1495425"/>
              <a:gd name="connsiteY0" fmla="*/ 0 h 669130"/>
              <a:gd name="connsiteX1" fmla="*/ 0 w 1495425"/>
              <a:gd name="connsiteY1" fmla="*/ 126205 h 669130"/>
              <a:gd name="connsiteX2" fmla="*/ 157163 w 1495425"/>
              <a:gd name="connsiteY2" fmla="*/ 283368 h 669130"/>
              <a:gd name="connsiteX3" fmla="*/ 1109663 w 1495425"/>
              <a:gd name="connsiteY3" fmla="*/ 283368 h 669130"/>
              <a:gd name="connsiteX4" fmla="*/ 1495425 w 1495425"/>
              <a:gd name="connsiteY4" fmla="*/ 669130 h 669130"/>
              <a:gd name="connsiteX0" fmla="*/ 1 w 1343025"/>
              <a:gd name="connsiteY0" fmla="*/ 0 h 669130"/>
              <a:gd name="connsiteX1" fmla="*/ 0 w 1343025"/>
              <a:gd name="connsiteY1" fmla="*/ 121442 h 669130"/>
              <a:gd name="connsiteX2" fmla="*/ 4763 w 1343025"/>
              <a:gd name="connsiteY2" fmla="*/ 283368 h 669130"/>
              <a:gd name="connsiteX3" fmla="*/ 957263 w 1343025"/>
              <a:gd name="connsiteY3" fmla="*/ 283368 h 669130"/>
              <a:gd name="connsiteX4" fmla="*/ 1343025 w 1343025"/>
              <a:gd name="connsiteY4" fmla="*/ 669130 h 669130"/>
              <a:gd name="connsiteX0" fmla="*/ 1 w 1343025"/>
              <a:gd name="connsiteY0" fmla="*/ 0 h 669130"/>
              <a:gd name="connsiteX1" fmla="*/ 0 w 1343025"/>
              <a:gd name="connsiteY1" fmla="*/ 121442 h 669130"/>
              <a:gd name="connsiteX2" fmla="*/ 173832 w 1343025"/>
              <a:gd name="connsiteY2" fmla="*/ 283368 h 669130"/>
              <a:gd name="connsiteX3" fmla="*/ 957263 w 1343025"/>
              <a:gd name="connsiteY3" fmla="*/ 283368 h 669130"/>
              <a:gd name="connsiteX4" fmla="*/ 1343025 w 1343025"/>
              <a:gd name="connsiteY4" fmla="*/ 669130 h 66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025" h="669130">
                <a:moveTo>
                  <a:pt x="1" y="0"/>
                </a:moveTo>
                <a:cubicBezTo>
                  <a:pt x="1" y="40481"/>
                  <a:pt x="0" y="80961"/>
                  <a:pt x="0" y="121442"/>
                </a:cubicBezTo>
                <a:lnTo>
                  <a:pt x="173832" y="283368"/>
                </a:lnTo>
                <a:lnTo>
                  <a:pt x="957263" y="283368"/>
                </a:lnTo>
                <a:lnTo>
                  <a:pt x="1343025" y="669130"/>
                </a:lnTo>
              </a:path>
            </a:pathLst>
          </a:custGeom>
          <a:noFill/>
          <a:ln w="12700" algn="ctr">
            <a:solidFill>
              <a:schemeClr val="tx1"/>
            </a:solidFill>
            <a:miter lim="800000"/>
            <a:headEnd/>
            <a:tailEnd type="oval" w="med" len="med"/>
          </a:ln>
        </p:spPr>
        <p:txBody>
          <a:bodyPr rtlCol="0" anchor="ctr"/>
          <a:lstStyle/>
          <a:p>
            <a:pPr algn="ctr"/>
            <a:endParaRPr lang="en-US" dirty="0"/>
          </a:p>
        </p:txBody>
      </p:sp>
      <p:sp>
        <p:nvSpPr>
          <p:cNvPr id="25" name="Freeform: Shape 24">
            <a:extLst>
              <a:ext uri="{FF2B5EF4-FFF2-40B4-BE49-F238E27FC236}">
                <a16:creationId xmlns:a16="http://schemas.microsoft.com/office/drawing/2014/main" id="{A3145A32-E63B-458A-A2DA-7779F57FCC3C}"/>
              </a:ext>
            </a:extLst>
          </p:cNvPr>
          <p:cNvSpPr/>
          <p:nvPr/>
        </p:nvSpPr>
        <p:spPr bwMode="auto">
          <a:xfrm>
            <a:off x="3802175" y="4632008"/>
            <a:ext cx="725135" cy="238125"/>
          </a:xfrm>
          <a:custGeom>
            <a:avLst/>
            <a:gdLst>
              <a:gd name="connsiteX0" fmla="*/ 0 w 762000"/>
              <a:gd name="connsiteY0" fmla="*/ 0 h 238125"/>
              <a:gd name="connsiteX1" fmla="*/ 0 w 762000"/>
              <a:gd name="connsiteY1" fmla="*/ 104775 h 238125"/>
              <a:gd name="connsiteX2" fmla="*/ 133350 w 762000"/>
              <a:gd name="connsiteY2" fmla="*/ 238125 h 238125"/>
              <a:gd name="connsiteX3" fmla="*/ 762000 w 762000"/>
              <a:gd name="connsiteY3" fmla="*/ 238125 h 238125"/>
            </a:gdLst>
            <a:ahLst/>
            <a:cxnLst>
              <a:cxn ang="0">
                <a:pos x="connsiteX0" y="connsiteY0"/>
              </a:cxn>
              <a:cxn ang="0">
                <a:pos x="connsiteX1" y="connsiteY1"/>
              </a:cxn>
              <a:cxn ang="0">
                <a:pos x="connsiteX2" y="connsiteY2"/>
              </a:cxn>
              <a:cxn ang="0">
                <a:pos x="connsiteX3" y="connsiteY3"/>
              </a:cxn>
            </a:cxnLst>
            <a:rect l="l" t="t" r="r" b="b"/>
            <a:pathLst>
              <a:path w="762000" h="238125">
                <a:moveTo>
                  <a:pt x="0" y="0"/>
                </a:moveTo>
                <a:lnTo>
                  <a:pt x="0" y="104775"/>
                </a:lnTo>
                <a:lnTo>
                  <a:pt x="133350" y="238125"/>
                </a:lnTo>
                <a:lnTo>
                  <a:pt x="762000" y="238125"/>
                </a:lnTo>
              </a:path>
            </a:pathLst>
          </a:custGeom>
          <a:noFill/>
          <a:ln w="12700" algn="ctr">
            <a:solidFill>
              <a:schemeClr val="tx1"/>
            </a:solidFill>
            <a:miter lim="800000"/>
            <a:headEnd/>
            <a:tailEnd type="oval" w="med" len="med"/>
          </a:ln>
        </p:spPr>
        <p:txBody>
          <a:bodyPr rtlCol="0" anchor="ctr"/>
          <a:lstStyle/>
          <a:p>
            <a:pPr algn="ctr"/>
            <a:endParaRPr lang="en-US"/>
          </a:p>
        </p:txBody>
      </p:sp>
      <p:grpSp>
        <p:nvGrpSpPr>
          <p:cNvPr id="302" name="Group 301"/>
          <p:cNvGrpSpPr/>
          <p:nvPr/>
        </p:nvGrpSpPr>
        <p:grpSpPr>
          <a:xfrm>
            <a:off x="3140857" y="4330908"/>
            <a:ext cx="1374866" cy="294409"/>
            <a:chOff x="4306092" y="4526963"/>
            <a:chExt cx="1512353" cy="323850"/>
          </a:xfrm>
          <a:effectLst>
            <a:outerShdw blurRad="63500" sx="102000" sy="102000" algn="ctr" rotWithShape="0">
              <a:prstClr val="black">
                <a:alpha val="40000"/>
              </a:prstClr>
            </a:outerShdw>
          </a:effectLst>
        </p:grpSpPr>
        <p:sp>
          <p:nvSpPr>
            <p:cNvPr id="298" name="Rectangle: Rounded Corners 297"/>
            <p:cNvSpPr/>
            <p:nvPr/>
          </p:nvSpPr>
          <p:spPr>
            <a:xfrm>
              <a:off x="4306092" y="4526963"/>
              <a:ext cx="1512353" cy="323850"/>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pPr>
              <a:r>
                <a:rPr lang="en-US" sz="800" b="1" dirty="0">
                  <a:solidFill>
                    <a:schemeClr val="tx1"/>
                  </a:solidFill>
                </a:rPr>
                <a:t>1</a:t>
              </a:r>
              <a:r>
                <a:rPr lang="en-US" sz="800" b="1" baseline="30000" dirty="0">
                  <a:solidFill>
                    <a:schemeClr val="tx1"/>
                  </a:solidFill>
                </a:rPr>
                <a:t>st</a:t>
              </a:r>
              <a:r>
                <a:rPr lang="en-US" sz="800" b="1" dirty="0">
                  <a:solidFill>
                    <a:schemeClr val="tx1"/>
                  </a:solidFill>
                </a:rPr>
                <a:t> Armored Division</a:t>
              </a:r>
              <a:br>
                <a:rPr lang="en-US" sz="800" b="1" dirty="0">
                  <a:solidFill>
                    <a:schemeClr val="tx1"/>
                  </a:solidFill>
                </a:rPr>
              </a:br>
              <a:r>
                <a:rPr lang="en-US" sz="600" dirty="0">
                  <a:solidFill>
                    <a:schemeClr val="tx1"/>
                  </a:solidFill>
                </a:rPr>
                <a:t>Fort Bliss, TX</a:t>
              </a:r>
            </a:p>
          </p:txBody>
        </p:sp>
        <p:pic>
          <p:nvPicPr>
            <p:cNvPr id="301" name="Picture 30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2532" y="4580037"/>
              <a:ext cx="203334" cy="213286"/>
            </a:xfrm>
            <a:prstGeom prst="rect">
              <a:avLst/>
            </a:prstGeom>
          </p:spPr>
        </p:pic>
      </p:grpSp>
      <p:grpSp>
        <p:nvGrpSpPr>
          <p:cNvPr id="3" name="Group 2">
            <a:extLst>
              <a:ext uri="{FF2B5EF4-FFF2-40B4-BE49-F238E27FC236}">
                <a16:creationId xmlns:a16="http://schemas.microsoft.com/office/drawing/2014/main" id="{36718F4D-7767-4108-808A-83201F59AAFE}"/>
              </a:ext>
            </a:extLst>
          </p:cNvPr>
          <p:cNvGrpSpPr/>
          <p:nvPr/>
        </p:nvGrpSpPr>
        <p:grpSpPr>
          <a:xfrm>
            <a:off x="4877906" y="5728321"/>
            <a:ext cx="1372495" cy="738487"/>
            <a:chOff x="4220558" y="5691396"/>
            <a:chExt cx="1509744" cy="812336"/>
          </a:xfrm>
          <a:effectLst/>
        </p:grpSpPr>
        <p:sp>
          <p:nvSpPr>
            <p:cNvPr id="120" name="Rectangle 119">
              <a:extLst>
                <a:ext uri="{FF2B5EF4-FFF2-40B4-BE49-F238E27FC236}">
                  <a16:creationId xmlns:a16="http://schemas.microsoft.com/office/drawing/2014/main" id="{342A1C33-B635-40A3-945B-7F58298C54DA}"/>
                </a:ext>
              </a:extLst>
            </p:cNvPr>
            <p:cNvSpPr/>
            <p:nvPr/>
          </p:nvSpPr>
          <p:spPr bwMode="auto">
            <a:xfrm>
              <a:off x="4220558" y="5691396"/>
              <a:ext cx="1509744" cy="812336"/>
            </a:xfrm>
            <a:prstGeom prst="rect">
              <a:avLst/>
            </a:prstGeom>
            <a:solidFill>
              <a:schemeClr val="accent5">
                <a:lumMod val="60000"/>
                <a:lumOff val="40000"/>
              </a:schemeClr>
            </a:solidFill>
            <a:ln w="12700" algn="ctr">
              <a:solidFill>
                <a:schemeClr val="accent5">
                  <a:lumMod val="50000"/>
                </a:schemeClr>
              </a:solidFill>
              <a:miter lim="800000"/>
              <a:headEnd/>
              <a:tailEnd/>
            </a:ln>
          </p:spPr>
          <p:txBody>
            <a:bodyPr wrap="none" tIns="54864" rIns="0" rtlCol="0" anchor="ctr"/>
            <a:lstStyle/>
            <a:p>
              <a:pPr algn="ctr"/>
              <a:endParaRPr lang="en-US" dirty="0" err="1"/>
            </a:p>
          </p:txBody>
        </p:sp>
        <p:grpSp>
          <p:nvGrpSpPr>
            <p:cNvPr id="83" name="Group 82">
              <a:extLst>
                <a:ext uri="{FF2B5EF4-FFF2-40B4-BE49-F238E27FC236}">
                  <a16:creationId xmlns:a16="http://schemas.microsoft.com/office/drawing/2014/main" id="{B1AB89D7-D444-4124-89F1-4E156113467B}"/>
                </a:ext>
              </a:extLst>
            </p:cNvPr>
            <p:cNvGrpSpPr/>
            <p:nvPr/>
          </p:nvGrpSpPr>
          <p:grpSpPr>
            <a:xfrm>
              <a:off x="4279568" y="6122373"/>
              <a:ext cx="1401019" cy="323850"/>
              <a:chOff x="9876500" y="958651"/>
              <a:chExt cx="1363581" cy="323850"/>
            </a:xfrm>
          </p:grpSpPr>
          <p:sp>
            <p:nvSpPr>
              <p:cNvPr id="84" name="Rectangle: Rounded Corners 83">
                <a:extLst>
                  <a:ext uri="{FF2B5EF4-FFF2-40B4-BE49-F238E27FC236}">
                    <a16:creationId xmlns:a16="http://schemas.microsoft.com/office/drawing/2014/main" id="{D165C82E-CCD9-4892-A3B3-85D8E4961DEA}"/>
                  </a:ext>
                </a:extLst>
              </p:cNvPr>
              <p:cNvSpPr/>
              <p:nvPr/>
            </p:nvSpPr>
            <p:spPr>
              <a:xfrm>
                <a:off x="9876500" y="958651"/>
                <a:ext cx="1363581" cy="323850"/>
              </a:xfrm>
              <a:prstGeom prst="round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U.S. Army South</a:t>
                </a:r>
                <a:br>
                  <a:rPr lang="en-US" sz="1000" dirty="0">
                    <a:solidFill>
                      <a:schemeClr val="tx1"/>
                    </a:solidFill>
                  </a:rPr>
                </a:br>
                <a:r>
                  <a:rPr lang="en-US" sz="600" dirty="0">
                    <a:solidFill>
                      <a:schemeClr val="tx1"/>
                    </a:solidFill>
                  </a:rPr>
                  <a:t>Fort Sam Houston, TX</a:t>
                </a:r>
                <a:endParaRPr lang="en-US" sz="900" dirty="0">
                  <a:solidFill>
                    <a:schemeClr val="tx1"/>
                  </a:solidFill>
                </a:endParaRPr>
              </a:p>
            </p:txBody>
          </p:sp>
          <p:pic>
            <p:nvPicPr>
              <p:cNvPr id="85" name="Picture 84">
                <a:extLst>
                  <a:ext uri="{FF2B5EF4-FFF2-40B4-BE49-F238E27FC236}">
                    <a16:creationId xmlns:a16="http://schemas.microsoft.com/office/drawing/2014/main" id="{C50F2145-A9B3-4D59-97EC-E113EC008A3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24269" y="1008779"/>
                <a:ext cx="224489" cy="224490"/>
              </a:xfrm>
              <a:prstGeom prst="rect">
                <a:avLst/>
              </a:prstGeom>
            </p:spPr>
          </p:pic>
        </p:grpSp>
        <p:grpSp>
          <p:nvGrpSpPr>
            <p:cNvPr id="89" name="Group 88">
              <a:extLst>
                <a:ext uri="{FF2B5EF4-FFF2-40B4-BE49-F238E27FC236}">
                  <a16:creationId xmlns:a16="http://schemas.microsoft.com/office/drawing/2014/main" id="{1E4787AA-9037-4A22-A433-C90BA263C936}"/>
                </a:ext>
              </a:extLst>
            </p:cNvPr>
            <p:cNvGrpSpPr/>
            <p:nvPr/>
          </p:nvGrpSpPr>
          <p:grpSpPr>
            <a:xfrm>
              <a:off x="4279569" y="5740091"/>
              <a:ext cx="1401019" cy="323850"/>
              <a:chOff x="2688249" y="1464540"/>
              <a:chExt cx="1363582" cy="323850"/>
            </a:xfrm>
          </p:grpSpPr>
          <p:sp>
            <p:nvSpPr>
              <p:cNvPr id="90" name="Rectangle: Rounded Corners 89">
                <a:extLst>
                  <a:ext uri="{FF2B5EF4-FFF2-40B4-BE49-F238E27FC236}">
                    <a16:creationId xmlns:a16="http://schemas.microsoft.com/office/drawing/2014/main" id="{0F299A5A-683E-4AC9-B22F-A0AABF9AB593}"/>
                  </a:ext>
                </a:extLst>
              </p:cNvPr>
              <p:cNvSpPr/>
              <p:nvPr/>
            </p:nvSpPr>
            <p:spPr>
              <a:xfrm>
                <a:off x="2688249" y="1464540"/>
                <a:ext cx="1363582" cy="323850"/>
              </a:xfrm>
              <a:prstGeom prst="round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U.S. Army North</a:t>
                </a:r>
                <a:br>
                  <a:rPr lang="en-US" sz="1000" dirty="0">
                    <a:solidFill>
                      <a:schemeClr val="tx1"/>
                    </a:solidFill>
                  </a:rPr>
                </a:br>
                <a:r>
                  <a:rPr lang="en-US" sz="600" dirty="0">
                    <a:solidFill>
                      <a:schemeClr val="tx1"/>
                    </a:solidFill>
                  </a:rPr>
                  <a:t>Fort Sam Houston, TX</a:t>
                </a:r>
                <a:endParaRPr lang="en-US" sz="900" dirty="0">
                  <a:solidFill>
                    <a:schemeClr val="tx1"/>
                  </a:solidFill>
                </a:endParaRPr>
              </a:p>
            </p:txBody>
          </p:sp>
          <p:pic>
            <p:nvPicPr>
              <p:cNvPr id="91" name="Picture 90">
                <a:extLst>
                  <a:ext uri="{FF2B5EF4-FFF2-40B4-BE49-F238E27FC236}">
                    <a16:creationId xmlns:a16="http://schemas.microsoft.com/office/drawing/2014/main" id="{120D3390-569C-4216-AE27-6E3A17ADC99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48584" y="1520992"/>
                <a:ext cx="188471" cy="207945"/>
              </a:xfrm>
              <a:prstGeom prst="rect">
                <a:avLst/>
              </a:prstGeom>
            </p:spPr>
          </p:pic>
        </p:grpSp>
      </p:grpSp>
      <p:sp>
        <p:nvSpPr>
          <p:cNvPr id="31" name="Freeform: Shape 30">
            <a:extLst>
              <a:ext uri="{FF2B5EF4-FFF2-40B4-BE49-F238E27FC236}">
                <a16:creationId xmlns:a16="http://schemas.microsoft.com/office/drawing/2014/main" id="{D05A0BAF-2201-44AB-9B95-3DE39D0C7017}"/>
              </a:ext>
            </a:extLst>
          </p:cNvPr>
          <p:cNvSpPr/>
          <p:nvPr/>
        </p:nvSpPr>
        <p:spPr bwMode="auto">
          <a:xfrm>
            <a:off x="4584461" y="5108258"/>
            <a:ext cx="1090612" cy="404812"/>
          </a:xfrm>
          <a:custGeom>
            <a:avLst/>
            <a:gdLst>
              <a:gd name="connsiteX0" fmla="*/ 0 w 1090612"/>
              <a:gd name="connsiteY0" fmla="*/ 404812 h 404812"/>
              <a:gd name="connsiteX1" fmla="*/ 138112 w 1090612"/>
              <a:gd name="connsiteY1" fmla="*/ 404812 h 404812"/>
              <a:gd name="connsiteX2" fmla="*/ 542924 w 1090612"/>
              <a:gd name="connsiteY2" fmla="*/ 0 h 404812"/>
              <a:gd name="connsiteX3" fmla="*/ 1090612 w 1090612"/>
              <a:gd name="connsiteY3" fmla="*/ 0 h 404812"/>
            </a:gdLst>
            <a:ahLst/>
            <a:cxnLst>
              <a:cxn ang="0">
                <a:pos x="connsiteX0" y="connsiteY0"/>
              </a:cxn>
              <a:cxn ang="0">
                <a:pos x="connsiteX1" y="connsiteY1"/>
              </a:cxn>
              <a:cxn ang="0">
                <a:pos x="connsiteX2" y="connsiteY2"/>
              </a:cxn>
              <a:cxn ang="0">
                <a:pos x="connsiteX3" y="connsiteY3"/>
              </a:cxn>
            </a:cxnLst>
            <a:rect l="l" t="t" r="r" b="b"/>
            <a:pathLst>
              <a:path w="1090612" h="404812">
                <a:moveTo>
                  <a:pt x="0" y="404812"/>
                </a:moveTo>
                <a:lnTo>
                  <a:pt x="138112" y="404812"/>
                </a:lnTo>
                <a:lnTo>
                  <a:pt x="542924" y="0"/>
                </a:lnTo>
                <a:lnTo>
                  <a:pt x="1090612" y="0"/>
                </a:lnTo>
              </a:path>
            </a:pathLst>
          </a:custGeom>
          <a:noFill/>
          <a:ln w="12700" algn="ctr">
            <a:solidFill>
              <a:schemeClr val="tx1"/>
            </a:solidFill>
            <a:miter lim="800000"/>
            <a:headEnd/>
            <a:tailEnd type="oval" w="med" len="med"/>
          </a:ln>
        </p:spPr>
        <p:txBody>
          <a:bodyPr rtlCol="0" anchor="ctr"/>
          <a:lstStyle/>
          <a:p>
            <a:pPr algn="ctr"/>
            <a:endParaRPr lang="en-US"/>
          </a:p>
        </p:txBody>
      </p:sp>
      <p:sp>
        <p:nvSpPr>
          <p:cNvPr id="224" name="Freeform: Shape 223">
            <a:extLst>
              <a:ext uri="{FF2B5EF4-FFF2-40B4-BE49-F238E27FC236}">
                <a16:creationId xmlns:a16="http://schemas.microsoft.com/office/drawing/2014/main" id="{CE3BFE1F-9293-4119-B0AA-A20CDD29B0B8}"/>
              </a:ext>
            </a:extLst>
          </p:cNvPr>
          <p:cNvSpPr/>
          <p:nvPr/>
        </p:nvSpPr>
        <p:spPr bwMode="auto">
          <a:xfrm>
            <a:off x="5567123" y="5229225"/>
            <a:ext cx="0" cy="460375"/>
          </a:xfrm>
          <a:custGeom>
            <a:avLst/>
            <a:gdLst>
              <a:gd name="connsiteX0" fmla="*/ 0 w 0"/>
              <a:gd name="connsiteY0" fmla="*/ 460375 h 460375"/>
              <a:gd name="connsiteX1" fmla="*/ 0 w 0"/>
              <a:gd name="connsiteY1" fmla="*/ 0 h 460375"/>
            </a:gdLst>
            <a:ahLst/>
            <a:cxnLst>
              <a:cxn ang="0">
                <a:pos x="connsiteX0" y="connsiteY0"/>
              </a:cxn>
              <a:cxn ang="0">
                <a:pos x="connsiteX1" y="connsiteY1"/>
              </a:cxn>
            </a:cxnLst>
            <a:rect l="l" t="t" r="r" b="b"/>
            <a:pathLst>
              <a:path h="460375">
                <a:moveTo>
                  <a:pt x="0" y="460375"/>
                </a:moveTo>
                <a:lnTo>
                  <a:pt x="0" y="0"/>
                </a:lnTo>
              </a:path>
            </a:pathLst>
          </a:custGeom>
          <a:noFill/>
          <a:ln w="12700" algn="ctr">
            <a:solidFill>
              <a:schemeClr val="tx1"/>
            </a:solidFill>
            <a:miter lim="800000"/>
            <a:headEnd/>
            <a:tailEnd type="oval"/>
          </a:ln>
        </p:spPr>
        <p:txBody>
          <a:bodyPr rtlCol="0" anchor="ctr"/>
          <a:lstStyle/>
          <a:p>
            <a:pPr algn="ctr"/>
            <a:endParaRPr lang="en-US"/>
          </a:p>
        </p:txBody>
      </p:sp>
      <p:sp>
        <p:nvSpPr>
          <p:cNvPr id="227" name="Freeform: Shape 226">
            <a:extLst>
              <a:ext uri="{FF2B5EF4-FFF2-40B4-BE49-F238E27FC236}">
                <a16:creationId xmlns:a16="http://schemas.microsoft.com/office/drawing/2014/main" id="{20B16346-2D13-4C88-BAAE-7AC428754BF4}"/>
              </a:ext>
            </a:extLst>
          </p:cNvPr>
          <p:cNvSpPr/>
          <p:nvPr/>
        </p:nvSpPr>
        <p:spPr bwMode="auto">
          <a:xfrm>
            <a:off x="7561023" y="4791075"/>
            <a:ext cx="511175" cy="403225"/>
          </a:xfrm>
          <a:custGeom>
            <a:avLst/>
            <a:gdLst>
              <a:gd name="connsiteX0" fmla="*/ 511175 w 511175"/>
              <a:gd name="connsiteY0" fmla="*/ 403225 h 403225"/>
              <a:gd name="connsiteX1" fmla="*/ 403225 w 511175"/>
              <a:gd name="connsiteY1" fmla="*/ 403225 h 403225"/>
              <a:gd name="connsiteX2" fmla="*/ 0 w 511175"/>
              <a:gd name="connsiteY2" fmla="*/ 0 h 403225"/>
            </a:gdLst>
            <a:ahLst/>
            <a:cxnLst>
              <a:cxn ang="0">
                <a:pos x="connsiteX0" y="connsiteY0"/>
              </a:cxn>
              <a:cxn ang="0">
                <a:pos x="connsiteX1" y="connsiteY1"/>
              </a:cxn>
              <a:cxn ang="0">
                <a:pos x="connsiteX2" y="connsiteY2"/>
              </a:cxn>
            </a:cxnLst>
            <a:rect l="l" t="t" r="r" b="b"/>
            <a:pathLst>
              <a:path w="511175" h="403225">
                <a:moveTo>
                  <a:pt x="511175" y="403225"/>
                </a:moveTo>
                <a:lnTo>
                  <a:pt x="403225" y="403225"/>
                </a:lnTo>
                <a:lnTo>
                  <a:pt x="0" y="0"/>
                </a:lnTo>
              </a:path>
            </a:pathLst>
          </a:custGeom>
          <a:noFill/>
          <a:ln w="12700" algn="ctr">
            <a:solidFill>
              <a:schemeClr val="tx1"/>
            </a:solidFill>
            <a:miter lim="800000"/>
            <a:headEnd/>
            <a:tailEnd type="oval"/>
          </a:ln>
        </p:spPr>
        <p:txBody>
          <a:bodyPr rtlCol="0" anchor="ctr"/>
          <a:lstStyle/>
          <a:p>
            <a:pPr algn="ctr"/>
            <a:endParaRPr lang="en-US"/>
          </a:p>
        </p:txBody>
      </p:sp>
      <p:sp>
        <p:nvSpPr>
          <p:cNvPr id="228" name="Freeform: Shape 227">
            <a:extLst>
              <a:ext uri="{FF2B5EF4-FFF2-40B4-BE49-F238E27FC236}">
                <a16:creationId xmlns:a16="http://schemas.microsoft.com/office/drawing/2014/main" id="{719B933B-5B08-47AA-861D-57608BED08C2}"/>
              </a:ext>
            </a:extLst>
          </p:cNvPr>
          <p:cNvSpPr/>
          <p:nvPr/>
        </p:nvSpPr>
        <p:spPr bwMode="auto">
          <a:xfrm>
            <a:off x="8037273" y="2778125"/>
            <a:ext cx="736600" cy="1123950"/>
          </a:xfrm>
          <a:custGeom>
            <a:avLst/>
            <a:gdLst>
              <a:gd name="connsiteX0" fmla="*/ 736600 w 736600"/>
              <a:gd name="connsiteY0" fmla="*/ 0 h 1123950"/>
              <a:gd name="connsiteX1" fmla="*/ 625475 w 736600"/>
              <a:gd name="connsiteY1" fmla="*/ 0 h 1123950"/>
              <a:gd name="connsiteX2" fmla="*/ 358775 w 736600"/>
              <a:gd name="connsiteY2" fmla="*/ 266700 h 1123950"/>
              <a:gd name="connsiteX3" fmla="*/ 358775 w 736600"/>
              <a:gd name="connsiteY3" fmla="*/ 765175 h 1123950"/>
              <a:gd name="connsiteX4" fmla="*/ 0 w 736600"/>
              <a:gd name="connsiteY4" fmla="*/ 1123950 h 11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1123950">
                <a:moveTo>
                  <a:pt x="736600" y="0"/>
                </a:moveTo>
                <a:lnTo>
                  <a:pt x="625475" y="0"/>
                </a:lnTo>
                <a:lnTo>
                  <a:pt x="358775" y="266700"/>
                </a:lnTo>
                <a:lnTo>
                  <a:pt x="358775" y="765175"/>
                </a:lnTo>
                <a:lnTo>
                  <a:pt x="0" y="1123950"/>
                </a:lnTo>
              </a:path>
            </a:pathLst>
          </a:custGeom>
          <a:noFill/>
          <a:ln w="12700" algn="ctr">
            <a:solidFill>
              <a:schemeClr val="tx1"/>
            </a:solidFill>
            <a:miter lim="800000"/>
            <a:headEnd/>
            <a:tailEnd type="oval"/>
          </a:ln>
        </p:spPr>
        <p:txBody>
          <a:bodyPr rtlCol="0" anchor="ctr"/>
          <a:lstStyle/>
          <a:p>
            <a:pPr algn="ctr"/>
            <a:endParaRPr lang="en-US"/>
          </a:p>
        </p:txBody>
      </p:sp>
      <p:sp>
        <p:nvSpPr>
          <p:cNvPr id="230" name="Freeform: Shape 229">
            <a:extLst>
              <a:ext uri="{FF2B5EF4-FFF2-40B4-BE49-F238E27FC236}">
                <a16:creationId xmlns:a16="http://schemas.microsoft.com/office/drawing/2014/main" id="{81141D53-E44B-45FE-89DC-36BF6DDBE74A}"/>
              </a:ext>
            </a:extLst>
          </p:cNvPr>
          <p:cNvSpPr/>
          <p:nvPr/>
        </p:nvSpPr>
        <p:spPr bwMode="auto">
          <a:xfrm>
            <a:off x="7897573" y="2336800"/>
            <a:ext cx="873125" cy="1365250"/>
          </a:xfrm>
          <a:custGeom>
            <a:avLst/>
            <a:gdLst>
              <a:gd name="connsiteX0" fmla="*/ 873125 w 873125"/>
              <a:gd name="connsiteY0" fmla="*/ 0 h 1365250"/>
              <a:gd name="connsiteX1" fmla="*/ 749300 w 873125"/>
              <a:gd name="connsiteY1" fmla="*/ 0 h 1365250"/>
              <a:gd name="connsiteX2" fmla="*/ 355600 w 873125"/>
              <a:gd name="connsiteY2" fmla="*/ 393700 h 1365250"/>
              <a:gd name="connsiteX3" fmla="*/ 355600 w 873125"/>
              <a:gd name="connsiteY3" fmla="*/ 1009650 h 1365250"/>
              <a:gd name="connsiteX4" fmla="*/ 0 w 873125"/>
              <a:gd name="connsiteY4" fmla="*/ 1365250 h 136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125" h="1365250">
                <a:moveTo>
                  <a:pt x="873125" y="0"/>
                </a:moveTo>
                <a:lnTo>
                  <a:pt x="749300" y="0"/>
                </a:lnTo>
                <a:lnTo>
                  <a:pt x="355600" y="393700"/>
                </a:lnTo>
                <a:lnTo>
                  <a:pt x="355600" y="1009650"/>
                </a:lnTo>
                <a:lnTo>
                  <a:pt x="0" y="1365250"/>
                </a:lnTo>
              </a:path>
            </a:pathLst>
          </a:custGeom>
          <a:noFill/>
          <a:ln w="12700" algn="ctr">
            <a:solidFill>
              <a:schemeClr val="tx1"/>
            </a:solidFill>
            <a:miter lim="800000"/>
            <a:headEnd/>
            <a:tailEnd type="oval"/>
          </a:ln>
        </p:spPr>
        <p:txBody>
          <a:bodyPr rtlCol="0" anchor="ctr"/>
          <a:lstStyle/>
          <a:p>
            <a:pPr algn="ctr"/>
            <a:endParaRPr lang="en-US"/>
          </a:p>
        </p:txBody>
      </p:sp>
      <p:sp>
        <p:nvSpPr>
          <p:cNvPr id="231" name="Freeform: Shape 230">
            <a:extLst>
              <a:ext uri="{FF2B5EF4-FFF2-40B4-BE49-F238E27FC236}">
                <a16:creationId xmlns:a16="http://schemas.microsoft.com/office/drawing/2014/main" id="{6EEC8E50-D7FF-4AE3-80E2-F1DCF3C83302}"/>
              </a:ext>
            </a:extLst>
          </p:cNvPr>
          <p:cNvSpPr/>
          <p:nvPr/>
        </p:nvSpPr>
        <p:spPr bwMode="auto">
          <a:xfrm>
            <a:off x="7894398" y="1898650"/>
            <a:ext cx="879475" cy="1746250"/>
          </a:xfrm>
          <a:custGeom>
            <a:avLst/>
            <a:gdLst>
              <a:gd name="connsiteX0" fmla="*/ 879475 w 879475"/>
              <a:gd name="connsiteY0" fmla="*/ 0 h 1746250"/>
              <a:gd name="connsiteX1" fmla="*/ 771525 w 879475"/>
              <a:gd name="connsiteY1" fmla="*/ 0 h 1746250"/>
              <a:gd name="connsiteX2" fmla="*/ 168275 w 879475"/>
              <a:gd name="connsiteY2" fmla="*/ 603250 h 1746250"/>
              <a:gd name="connsiteX3" fmla="*/ 168275 w 879475"/>
              <a:gd name="connsiteY3" fmla="*/ 1577975 h 1746250"/>
              <a:gd name="connsiteX4" fmla="*/ 0 w 879475"/>
              <a:gd name="connsiteY4" fmla="*/ 1746250 h 174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475" h="1746250">
                <a:moveTo>
                  <a:pt x="879475" y="0"/>
                </a:moveTo>
                <a:lnTo>
                  <a:pt x="771525" y="0"/>
                </a:lnTo>
                <a:lnTo>
                  <a:pt x="168275" y="603250"/>
                </a:lnTo>
                <a:lnTo>
                  <a:pt x="168275" y="1577975"/>
                </a:lnTo>
                <a:lnTo>
                  <a:pt x="0" y="1746250"/>
                </a:lnTo>
              </a:path>
            </a:pathLst>
          </a:custGeom>
          <a:noFill/>
          <a:ln w="12700" algn="ctr">
            <a:solidFill>
              <a:schemeClr val="tx1"/>
            </a:solidFill>
            <a:miter lim="800000"/>
            <a:headEnd/>
            <a:tailEnd type="oval"/>
          </a:ln>
        </p:spPr>
        <p:txBody>
          <a:bodyPr rtlCol="0" anchor="ctr"/>
          <a:lstStyle/>
          <a:p>
            <a:pPr algn="ctr"/>
            <a:endParaRPr lang="en-US"/>
          </a:p>
        </p:txBody>
      </p:sp>
      <p:sp>
        <p:nvSpPr>
          <p:cNvPr id="233" name="Freeform: Shape 232">
            <a:extLst>
              <a:ext uri="{FF2B5EF4-FFF2-40B4-BE49-F238E27FC236}">
                <a16:creationId xmlns:a16="http://schemas.microsoft.com/office/drawing/2014/main" id="{77D89E19-C233-4937-89EF-FD361412BE5A}"/>
              </a:ext>
            </a:extLst>
          </p:cNvPr>
          <p:cNvSpPr/>
          <p:nvPr/>
        </p:nvSpPr>
        <p:spPr bwMode="auto">
          <a:xfrm>
            <a:off x="7907098" y="1466850"/>
            <a:ext cx="866775" cy="1412875"/>
          </a:xfrm>
          <a:custGeom>
            <a:avLst/>
            <a:gdLst>
              <a:gd name="connsiteX0" fmla="*/ 866775 w 866775"/>
              <a:gd name="connsiteY0" fmla="*/ 0 h 1412875"/>
              <a:gd name="connsiteX1" fmla="*/ 752475 w 866775"/>
              <a:gd name="connsiteY1" fmla="*/ 0 h 1412875"/>
              <a:gd name="connsiteX2" fmla="*/ 0 w 866775"/>
              <a:gd name="connsiteY2" fmla="*/ 752475 h 1412875"/>
              <a:gd name="connsiteX3" fmla="*/ 0 w 866775"/>
              <a:gd name="connsiteY3" fmla="*/ 1412875 h 1412875"/>
            </a:gdLst>
            <a:ahLst/>
            <a:cxnLst>
              <a:cxn ang="0">
                <a:pos x="connsiteX0" y="connsiteY0"/>
              </a:cxn>
              <a:cxn ang="0">
                <a:pos x="connsiteX1" y="connsiteY1"/>
              </a:cxn>
              <a:cxn ang="0">
                <a:pos x="connsiteX2" y="connsiteY2"/>
              </a:cxn>
              <a:cxn ang="0">
                <a:pos x="connsiteX3" y="connsiteY3"/>
              </a:cxn>
            </a:cxnLst>
            <a:rect l="l" t="t" r="r" b="b"/>
            <a:pathLst>
              <a:path w="866775" h="1412875">
                <a:moveTo>
                  <a:pt x="866775" y="0"/>
                </a:moveTo>
                <a:lnTo>
                  <a:pt x="752475" y="0"/>
                </a:lnTo>
                <a:lnTo>
                  <a:pt x="0" y="752475"/>
                </a:lnTo>
                <a:lnTo>
                  <a:pt x="0" y="1412875"/>
                </a:lnTo>
              </a:path>
            </a:pathLst>
          </a:custGeom>
          <a:noFill/>
          <a:ln w="12700" algn="ctr">
            <a:solidFill>
              <a:schemeClr val="tx1"/>
            </a:solidFill>
            <a:miter lim="800000"/>
            <a:headEnd/>
            <a:tailEnd type="oval"/>
          </a:ln>
        </p:spPr>
        <p:txBody>
          <a:bodyPr rtlCol="0" anchor="ctr"/>
          <a:lstStyle/>
          <a:p>
            <a:pPr algn="ctr"/>
            <a:endParaRPr lang="en-US"/>
          </a:p>
        </p:txBody>
      </p:sp>
      <p:grpSp>
        <p:nvGrpSpPr>
          <p:cNvPr id="95" name="Group 94">
            <a:extLst>
              <a:ext uri="{FF2B5EF4-FFF2-40B4-BE49-F238E27FC236}">
                <a16:creationId xmlns:a16="http://schemas.microsoft.com/office/drawing/2014/main" id="{E503B4B0-D764-4A9F-B2B7-7FDDDF7CB990}"/>
              </a:ext>
            </a:extLst>
          </p:cNvPr>
          <p:cNvGrpSpPr/>
          <p:nvPr/>
        </p:nvGrpSpPr>
        <p:grpSpPr>
          <a:xfrm>
            <a:off x="4317214" y="2846631"/>
            <a:ext cx="1534364" cy="374073"/>
            <a:chOff x="6136516" y="4729465"/>
            <a:chExt cx="1668417" cy="411480"/>
          </a:xfrm>
          <a:effectLst>
            <a:outerShdw blurRad="63500" sx="102000" sy="102000" algn="ctr" rotWithShape="0">
              <a:prstClr val="black">
                <a:alpha val="40000"/>
              </a:prstClr>
            </a:outerShdw>
          </a:effectLst>
        </p:grpSpPr>
        <p:sp>
          <p:nvSpPr>
            <p:cNvPr id="96" name="Rectangle: Rounded Corners 95">
              <a:extLst>
                <a:ext uri="{FF2B5EF4-FFF2-40B4-BE49-F238E27FC236}">
                  <a16:creationId xmlns:a16="http://schemas.microsoft.com/office/drawing/2014/main" id="{99A13304-BF14-4BCE-9E8B-9328DEA1C6F5}"/>
                </a:ext>
              </a:extLst>
            </p:cNvPr>
            <p:cNvSpPr/>
            <p:nvPr/>
          </p:nvSpPr>
          <p:spPr>
            <a:xfrm>
              <a:off x="6136516" y="4729465"/>
              <a:ext cx="1668417" cy="411480"/>
            </a:xfrm>
            <a:prstGeom prst="round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92608" tIns="27432" rIns="0" bIns="0" rtlCol="0" anchor="ctr" anchorCtr="0"/>
            <a:lstStyle/>
            <a:p>
              <a:pPr>
                <a:lnSpc>
                  <a:spcPts val="750"/>
                </a:lnSpc>
                <a:spcBef>
                  <a:spcPts val="600"/>
                </a:spcBef>
              </a:pPr>
              <a:r>
                <a:rPr lang="en-US" sz="800" b="1" dirty="0">
                  <a:solidFill>
                    <a:schemeClr val="tx1"/>
                  </a:solidFill>
                </a:rPr>
                <a:t>Surface Deployment &amp; Distribution Command</a:t>
              </a:r>
              <a:br>
                <a:rPr lang="en-US" sz="1000" dirty="0">
                  <a:solidFill>
                    <a:schemeClr val="tx1"/>
                  </a:solidFill>
                </a:rPr>
              </a:br>
              <a:r>
                <a:rPr lang="en-US" sz="600" dirty="0">
                  <a:solidFill>
                    <a:schemeClr val="tx1"/>
                  </a:solidFill>
                </a:rPr>
                <a:t>Scott Airforce Base, IL</a:t>
              </a:r>
            </a:p>
          </p:txBody>
        </p:sp>
        <p:pic>
          <p:nvPicPr>
            <p:cNvPr id="97" name="Picture 96">
              <a:extLst>
                <a:ext uri="{FF2B5EF4-FFF2-40B4-BE49-F238E27FC236}">
                  <a16:creationId xmlns:a16="http://schemas.microsoft.com/office/drawing/2014/main" id="{6937B353-C947-4725-9B29-04A27054FAB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4241" r="14778"/>
            <a:stretch/>
          </p:blipFill>
          <p:spPr>
            <a:xfrm>
              <a:off x="6165904" y="4766483"/>
              <a:ext cx="268598" cy="246556"/>
            </a:xfrm>
            <a:prstGeom prst="rect">
              <a:avLst/>
            </a:prstGeom>
          </p:spPr>
        </p:pic>
      </p:grpSp>
      <p:grpSp>
        <p:nvGrpSpPr>
          <p:cNvPr id="237" name="Group 236">
            <a:extLst>
              <a:ext uri="{FF2B5EF4-FFF2-40B4-BE49-F238E27FC236}">
                <a16:creationId xmlns:a16="http://schemas.microsoft.com/office/drawing/2014/main" id="{4FE0519F-45CA-790E-99D8-52009DF93C4D}"/>
              </a:ext>
            </a:extLst>
          </p:cNvPr>
          <p:cNvGrpSpPr/>
          <p:nvPr/>
        </p:nvGrpSpPr>
        <p:grpSpPr>
          <a:xfrm>
            <a:off x="2274744" y="2353497"/>
            <a:ext cx="1775488" cy="880718"/>
            <a:chOff x="2274744" y="2353497"/>
            <a:chExt cx="1775488" cy="880718"/>
          </a:xfrm>
        </p:grpSpPr>
        <p:sp>
          <p:nvSpPr>
            <p:cNvPr id="17" name="Rectangle 16">
              <a:extLst>
                <a:ext uri="{FF2B5EF4-FFF2-40B4-BE49-F238E27FC236}">
                  <a16:creationId xmlns:a16="http://schemas.microsoft.com/office/drawing/2014/main" id="{BC2A558B-BF40-1B5E-04BB-4FC681199D90}"/>
                </a:ext>
              </a:extLst>
            </p:cNvPr>
            <p:cNvSpPr/>
            <p:nvPr/>
          </p:nvSpPr>
          <p:spPr bwMode="auto">
            <a:xfrm>
              <a:off x="2274744" y="2353497"/>
              <a:ext cx="1775488" cy="880718"/>
            </a:xfrm>
            <a:prstGeom prst="rect">
              <a:avLst/>
            </a:prstGeom>
            <a:solidFill>
              <a:schemeClr val="accent5">
                <a:lumMod val="60000"/>
                <a:lumOff val="40000"/>
              </a:schemeClr>
            </a:solidFill>
            <a:ln w="12700" algn="ctr">
              <a:solidFill>
                <a:schemeClr val="accent5">
                  <a:lumMod val="50000"/>
                </a:schemeClr>
              </a:solidFill>
              <a:miter lim="800000"/>
              <a:headEnd/>
              <a:tailEnd/>
            </a:ln>
          </p:spPr>
          <p:txBody>
            <a:bodyPr wrap="none" rtlCol="0" anchor="ctr"/>
            <a:lstStyle/>
            <a:p>
              <a:pPr algn="ctr"/>
              <a:endParaRPr lang="en-US" sz="2000" dirty="0" err="1"/>
            </a:p>
          </p:txBody>
        </p:sp>
        <p:grpSp>
          <p:nvGrpSpPr>
            <p:cNvPr id="234" name="Group 233"/>
            <p:cNvGrpSpPr/>
            <p:nvPr/>
          </p:nvGrpSpPr>
          <p:grpSpPr>
            <a:xfrm>
              <a:off x="2338431" y="2435225"/>
              <a:ext cx="1645920" cy="320128"/>
              <a:chOff x="2332616" y="2140053"/>
              <a:chExt cx="1691640" cy="333500"/>
            </a:xfrm>
            <a:effectLst/>
          </p:grpSpPr>
          <p:sp>
            <p:nvSpPr>
              <p:cNvPr id="203" name="Rectangle: Rounded Corners 202"/>
              <p:cNvSpPr/>
              <p:nvPr/>
            </p:nvSpPr>
            <p:spPr>
              <a:xfrm>
                <a:off x="2332616" y="2140053"/>
                <a:ext cx="1691640" cy="333500"/>
              </a:xfrm>
              <a:prstGeom prst="roundRect">
                <a:avLst>
                  <a:gd name="adj" fmla="val 7885"/>
                </a:avLst>
              </a:prstGeom>
              <a:solidFill>
                <a:schemeClr val="bg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I Corps</a:t>
                </a:r>
                <a:br>
                  <a:rPr lang="en-US" sz="900" b="1" dirty="0">
                    <a:solidFill>
                      <a:schemeClr val="tx1"/>
                    </a:solidFill>
                  </a:rPr>
                </a:br>
                <a:r>
                  <a:rPr lang="en-US" sz="700" dirty="0">
                    <a:solidFill>
                      <a:schemeClr val="tx1"/>
                    </a:solidFill>
                  </a:rPr>
                  <a:t>Joint Base Lewis-</a:t>
                </a:r>
                <a:r>
                  <a:rPr lang="en-US" sz="700" dirty="0" err="1">
                    <a:solidFill>
                      <a:schemeClr val="tx1"/>
                    </a:solidFill>
                  </a:rPr>
                  <a:t>McChord</a:t>
                </a:r>
                <a:r>
                  <a:rPr lang="en-US" sz="700" dirty="0">
                    <a:solidFill>
                      <a:schemeClr val="tx1"/>
                    </a:solidFill>
                  </a:rPr>
                  <a:t>, WA</a:t>
                </a:r>
              </a:p>
            </p:txBody>
          </p:sp>
          <p:pic>
            <p:nvPicPr>
              <p:cNvPr id="232" name="Picture 31" descr="http://upload.wikimedia.org/wikipedia/commons/thumb/5/58/USICorpsSSI.svg/200px-USICorpsSSI.svg.png"/>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391440" y="2199736"/>
                <a:ext cx="208602" cy="208600"/>
              </a:xfrm>
              <a:prstGeom prst="rect">
                <a:avLst/>
              </a:prstGeom>
              <a:noFill/>
            </p:spPr>
          </p:pic>
        </p:grpSp>
        <p:grpSp>
          <p:nvGrpSpPr>
            <p:cNvPr id="15" name="Group 14">
              <a:extLst>
                <a:ext uri="{FF2B5EF4-FFF2-40B4-BE49-F238E27FC236}">
                  <a16:creationId xmlns:a16="http://schemas.microsoft.com/office/drawing/2014/main" id="{F913E946-A910-A9C8-3FDE-440C4777CAAB}"/>
                </a:ext>
              </a:extLst>
            </p:cNvPr>
            <p:cNvGrpSpPr/>
            <p:nvPr/>
          </p:nvGrpSpPr>
          <p:grpSpPr>
            <a:xfrm>
              <a:off x="2338431" y="2818611"/>
              <a:ext cx="1645920" cy="323850"/>
              <a:chOff x="1133166" y="1426235"/>
              <a:chExt cx="1645920" cy="323850"/>
            </a:xfrm>
          </p:grpSpPr>
          <p:sp>
            <p:nvSpPr>
              <p:cNvPr id="13" name="Rectangle: Rounded Corners 12">
                <a:extLst>
                  <a:ext uri="{FF2B5EF4-FFF2-40B4-BE49-F238E27FC236}">
                    <a16:creationId xmlns:a16="http://schemas.microsoft.com/office/drawing/2014/main" id="{025A9545-257C-AC5D-F3AE-BB50C9139160}"/>
                  </a:ext>
                </a:extLst>
              </p:cNvPr>
              <p:cNvSpPr/>
              <p:nvPr/>
            </p:nvSpPr>
            <p:spPr>
              <a:xfrm>
                <a:off x="1133166" y="1426235"/>
                <a:ext cx="1645920" cy="323850"/>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7</a:t>
                </a:r>
                <a:r>
                  <a:rPr lang="en-US" sz="900" b="1" baseline="30000" dirty="0">
                    <a:solidFill>
                      <a:schemeClr val="tx1"/>
                    </a:solidFill>
                  </a:rPr>
                  <a:t>th</a:t>
                </a:r>
                <a:r>
                  <a:rPr lang="en-US" sz="900" b="1" dirty="0">
                    <a:solidFill>
                      <a:schemeClr val="tx1"/>
                    </a:solidFill>
                  </a:rPr>
                  <a:t> Infantry Division</a:t>
                </a:r>
                <a:br>
                  <a:rPr lang="en-US" sz="900" b="1" dirty="0">
                    <a:solidFill>
                      <a:schemeClr val="tx1"/>
                    </a:solidFill>
                  </a:rPr>
                </a:br>
                <a:r>
                  <a:rPr lang="en-US" sz="700" dirty="0">
                    <a:solidFill>
                      <a:schemeClr val="tx1"/>
                    </a:solidFill>
                  </a:rPr>
                  <a:t>Joint Base Lewis-McChord, WA</a:t>
                </a:r>
              </a:p>
            </p:txBody>
          </p:sp>
          <p:pic>
            <p:nvPicPr>
              <p:cNvPr id="1026" name="Picture 2">
                <a:extLst>
                  <a:ext uri="{FF2B5EF4-FFF2-40B4-BE49-F238E27FC236}">
                    <a16:creationId xmlns:a16="http://schemas.microsoft.com/office/drawing/2014/main" id="{36ADDD57-1FD0-C8F9-447B-422CA910AAA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86122" y="1483497"/>
                <a:ext cx="220362" cy="22185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9" name="Rectangle: Rounded Corners 28">
            <a:extLst>
              <a:ext uri="{FF2B5EF4-FFF2-40B4-BE49-F238E27FC236}">
                <a16:creationId xmlns:a16="http://schemas.microsoft.com/office/drawing/2014/main" id="{E88209BA-C4D0-1199-B20C-D793DB53F6AE}"/>
              </a:ext>
            </a:extLst>
          </p:cNvPr>
          <p:cNvSpPr/>
          <p:nvPr/>
        </p:nvSpPr>
        <p:spPr>
          <a:xfrm>
            <a:off x="531171" y="1600426"/>
            <a:ext cx="1557543" cy="437967"/>
          </a:xfrm>
          <a:prstGeom prst="roundRect">
            <a:avLst>
              <a:gd name="adj" fmla="val 7885"/>
            </a:avLst>
          </a:prstGeom>
          <a:solidFill>
            <a:schemeClr val="bg1"/>
          </a:solid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11</a:t>
            </a:r>
            <a:r>
              <a:rPr lang="en-US" sz="900" b="1" baseline="30000" dirty="0">
                <a:solidFill>
                  <a:schemeClr val="tx1"/>
                </a:solidFill>
              </a:rPr>
              <a:t>th</a:t>
            </a:r>
            <a:r>
              <a:rPr lang="en-US" sz="900" b="1" dirty="0">
                <a:solidFill>
                  <a:schemeClr val="tx1"/>
                </a:solidFill>
              </a:rPr>
              <a:t> Airborne Division</a:t>
            </a:r>
            <a:br>
              <a:rPr lang="en-US" sz="900" b="1" dirty="0">
                <a:solidFill>
                  <a:schemeClr val="tx1"/>
                </a:solidFill>
              </a:rPr>
            </a:br>
            <a:r>
              <a:rPr lang="en-US" sz="700" dirty="0">
                <a:solidFill>
                  <a:schemeClr val="tx1"/>
                </a:solidFill>
              </a:rPr>
              <a:t>Joint Base Elmendorf-Richardson, AK</a:t>
            </a:r>
          </a:p>
        </p:txBody>
      </p:sp>
      <p:sp>
        <p:nvSpPr>
          <p:cNvPr id="229" name="Freeform: Shape 228">
            <a:extLst>
              <a:ext uri="{FF2B5EF4-FFF2-40B4-BE49-F238E27FC236}">
                <a16:creationId xmlns:a16="http://schemas.microsoft.com/office/drawing/2014/main" id="{47948362-980A-DD6D-1E56-C8517C9284CA}"/>
              </a:ext>
            </a:extLst>
          </p:cNvPr>
          <p:cNvSpPr/>
          <p:nvPr/>
        </p:nvSpPr>
        <p:spPr>
          <a:xfrm rot="10800000">
            <a:off x="1305890" y="2046772"/>
            <a:ext cx="45719" cy="159207"/>
          </a:xfrm>
          <a:custGeom>
            <a:avLst/>
            <a:gdLst>
              <a:gd name="connsiteX0" fmla="*/ 0 w 0"/>
              <a:gd name="connsiteY0" fmla="*/ 241300 h 241300"/>
              <a:gd name="connsiteX1" fmla="*/ 0 w 0"/>
              <a:gd name="connsiteY1" fmla="*/ 0 h 241300"/>
              <a:gd name="connsiteX2" fmla="*/ 0 w 0"/>
              <a:gd name="connsiteY2" fmla="*/ 0 h 241300"/>
            </a:gdLst>
            <a:ahLst/>
            <a:cxnLst>
              <a:cxn ang="0">
                <a:pos x="connsiteX0" y="connsiteY0"/>
              </a:cxn>
              <a:cxn ang="0">
                <a:pos x="connsiteX1" y="connsiteY1"/>
              </a:cxn>
              <a:cxn ang="0">
                <a:pos x="connsiteX2" y="connsiteY2"/>
              </a:cxn>
            </a:cxnLst>
            <a:rect l="l" t="t" r="r" b="b"/>
            <a:pathLst>
              <a:path h="241300">
                <a:moveTo>
                  <a:pt x="0" y="241300"/>
                </a:moveTo>
                <a:lnTo>
                  <a:pt x="0" y="0"/>
                </a:lnTo>
                <a:lnTo>
                  <a:pt x="0" y="0"/>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028" name="Picture 4">
            <a:extLst>
              <a:ext uri="{FF2B5EF4-FFF2-40B4-BE49-F238E27FC236}">
                <a16:creationId xmlns:a16="http://schemas.microsoft.com/office/drawing/2014/main" id="{93ACC8F6-1C2B-35B7-2F97-5125C53399E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8023" y="1678312"/>
            <a:ext cx="158961" cy="244036"/>
          </a:xfrm>
          <a:prstGeom prst="rect">
            <a:avLst/>
          </a:prstGeom>
          <a:noFill/>
          <a:extLst>
            <a:ext uri="{909E8E84-426E-40DD-AFC4-6F175D3DCCD1}">
              <a14:hiddenFill xmlns:a14="http://schemas.microsoft.com/office/drawing/2010/main">
                <a:solidFill>
                  <a:srgbClr val="FFFFFF"/>
                </a:solidFill>
              </a14:hiddenFill>
            </a:ext>
          </a:extLst>
        </p:spPr>
      </p:pic>
      <p:sp>
        <p:nvSpPr>
          <p:cNvPr id="236" name="Freeform: Shape 235">
            <a:extLst>
              <a:ext uri="{FF2B5EF4-FFF2-40B4-BE49-F238E27FC236}">
                <a16:creationId xmlns:a16="http://schemas.microsoft.com/office/drawing/2014/main" id="{52709153-11B1-4ADA-9042-6D559787F70E}"/>
              </a:ext>
            </a:extLst>
          </p:cNvPr>
          <p:cNvSpPr/>
          <p:nvPr/>
        </p:nvSpPr>
        <p:spPr>
          <a:xfrm rot="5400000">
            <a:off x="6661037" y="4289626"/>
            <a:ext cx="45719" cy="404808"/>
          </a:xfrm>
          <a:custGeom>
            <a:avLst/>
            <a:gdLst>
              <a:gd name="connsiteX0" fmla="*/ 0 w 0"/>
              <a:gd name="connsiteY0" fmla="*/ 241300 h 241300"/>
              <a:gd name="connsiteX1" fmla="*/ 0 w 0"/>
              <a:gd name="connsiteY1" fmla="*/ 0 h 241300"/>
              <a:gd name="connsiteX2" fmla="*/ 0 w 0"/>
              <a:gd name="connsiteY2" fmla="*/ 0 h 241300"/>
            </a:gdLst>
            <a:ahLst/>
            <a:cxnLst>
              <a:cxn ang="0">
                <a:pos x="connsiteX0" y="connsiteY0"/>
              </a:cxn>
              <a:cxn ang="0">
                <a:pos x="connsiteX1" y="connsiteY1"/>
              </a:cxn>
              <a:cxn ang="0">
                <a:pos x="connsiteX2" y="connsiteY2"/>
              </a:cxn>
            </a:cxnLst>
            <a:rect l="l" t="t" r="r" b="b"/>
            <a:pathLst>
              <a:path h="241300">
                <a:moveTo>
                  <a:pt x="0" y="241300"/>
                </a:moveTo>
                <a:lnTo>
                  <a:pt x="0" y="0"/>
                </a:lnTo>
                <a:lnTo>
                  <a:pt x="0" y="0"/>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25" name="Group 224">
            <a:extLst>
              <a:ext uri="{FF2B5EF4-FFF2-40B4-BE49-F238E27FC236}">
                <a16:creationId xmlns:a16="http://schemas.microsoft.com/office/drawing/2014/main" id="{2C34BEE2-41FE-4E11-A7A9-A13C72502C1A}"/>
              </a:ext>
            </a:extLst>
          </p:cNvPr>
          <p:cNvGrpSpPr/>
          <p:nvPr/>
        </p:nvGrpSpPr>
        <p:grpSpPr>
          <a:xfrm>
            <a:off x="4978359" y="4023905"/>
            <a:ext cx="1504585" cy="868707"/>
            <a:chOff x="8129903" y="5452596"/>
            <a:chExt cx="1820547" cy="1051136"/>
          </a:xfrm>
          <a:effectLst/>
        </p:grpSpPr>
        <p:sp>
          <p:nvSpPr>
            <p:cNvPr id="119" name="Rectangle 118">
              <a:extLst>
                <a:ext uri="{FF2B5EF4-FFF2-40B4-BE49-F238E27FC236}">
                  <a16:creationId xmlns:a16="http://schemas.microsoft.com/office/drawing/2014/main" id="{F08E5FB0-4138-420E-9651-C58B7355AE5D}"/>
                </a:ext>
              </a:extLst>
            </p:cNvPr>
            <p:cNvSpPr/>
            <p:nvPr/>
          </p:nvSpPr>
          <p:spPr bwMode="auto">
            <a:xfrm>
              <a:off x="8129903" y="5452596"/>
              <a:ext cx="1820547" cy="1051136"/>
            </a:xfrm>
            <a:prstGeom prst="rect">
              <a:avLst/>
            </a:prstGeom>
            <a:solidFill>
              <a:schemeClr val="accent5">
                <a:lumMod val="60000"/>
                <a:lumOff val="40000"/>
              </a:schemeClr>
            </a:solidFill>
            <a:ln w="12700" algn="ctr">
              <a:solidFill>
                <a:schemeClr val="accent5">
                  <a:lumMod val="50000"/>
                </a:schemeClr>
              </a:solidFill>
              <a:miter lim="800000"/>
              <a:headEnd/>
              <a:tailEnd/>
            </a:ln>
          </p:spPr>
          <p:txBody>
            <a:bodyPr wrap="none" rtlCol="0" anchor="ctr"/>
            <a:lstStyle/>
            <a:p>
              <a:pPr algn="ctr"/>
              <a:endParaRPr lang="en-US" dirty="0" err="1"/>
            </a:p>
          </p:txBody>
        </p:sp>
        <p:grpSp>
          <p:nvGrpSpPr>
            <p:cNvPr id="311" name="Group 310"/>
            <p:cNvGrpSpPr/>
            <p:nvPr/>
          </p:nvGrpSpPr>
          <p:grpSpPr>
            <a:xfrm>
              <a:off x="8188472" y="6029687"/>
              <a:ext cx="1691640" cy="411480"/>
              <a:chOff x="10245195" y="4893858"/>
              <a:chExt cx="1691640" cy="411480"/>
            </a:xfrm>
            <a:solidFill>
              <a:schemeClr val="bg1"/>
            </a:solidFill>
          </p:grpSpPr>
          <p:sp>
            <p:nvSpPr>
              <p:cNvPr id="283" name="Rectangle: Rounded Corners 282"/>
              <p:cNvSpPr/>
              <p:nvPr/>
            </p:nvSpPr>
            <p:spPr>
              <a:xfrm>
                <a:off x="10245195" y="4893858"/>
                <a:ext cx="1691640" cy="411480"/>
              </a:xfrm>
              <a:prstGeom prst="roundRect">
                <a:avLst>
                  <a:gd name="adj" fmla="val 13708"/>
                </a:avLst>
              </a:prstGeom>
              <a:grp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292608" tIns="27432" rIns="0" bIns="0" rtlCol="0" anchor="ctr" anchorCtr="0"/>
              <a:lstStyle/>
              <a:p>
                <a:pPr>
                  <a:lnSpc>
                    <a:spcPts val="750"/>
                  </a:lnSpc>
                </a:pPr>
                <a:r>
                  <a:rPr lang="en-US" sz="800" b="1" dirty="0">
                    <a:solidFill>
                      <a:schemeClr val="tx1"/>
                    </a:solidFill>
                  </a:rPr>
                  <a:t>U.S. Army Materiel Command</a:t>
                </a:r>
                <a:br>
                  <a:rPr lang="en-US" sz="800" b="1" dirty="0">
                    <a:solidFill>
                      <a:schemeClr val="tx1"/>
                    </a:solidFill>
                  </a:rPr>
                </a:br>
                <a:r>
                  <a:rPr lang="en-US" sz="600" dirty="0">
                    <a:solidFill>
                      <a:schemeClr val="tx1"/>
                    </a:solidFill>
                  </a:rPr>
                  <a:t>Redstone Arsenal, AL</a:t>
                </a:r>
              </a:p>
            </p:txBody>
          </p:sp>
          <p:pic>
            <p:nvPicPr>
              <p:cNvPr id="285" name="Picture 39" descr="http://upload.wikimedia.org/wikipedia/commons/thumb/a/ae/AMC_shoulder_insignia.svg/150px-AMC_shoulder_insignia.svg.png"/>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flipH="1">
                <a:off x="10313629" y="4938808"/>
                <a:ext cx="200025" cy="250698"/>
              </a:xfrm>
              <a:prstGeom prst="rect">
                <a:avLst/>
              </a:prstGeom>
              <a:grpFill/>
            </p:spPr>
          </p:pic>
        </p:grpSp>
        <p:grpSp>
          <p:nvGrpSpPr>
            <p:cNvPr id="92" name="Group 91">
              <a:extLst>
                <a:ext uri="{FF2B5EF4-FFF2-40B4-BE49-F238E27FC236}">
                  <a16:creationId xmlns:a16="http://schemas.microsoft.com/office/drawing/2014/main" id="{4FAA5459-600A-4D2F-B2AB-21BD5A8934F8}"/>
                </a:ext>
              </a:extLst>
            </p:cNvPr>
            <p:cNvGrpSpPr/>
            <p:nvPr/>
          </p:nvGrpSpPr>
          <p:grpSpPr>
            <a:xfrm>
              <a:off x="8188472" y="5518570"/>
              <a:ext cx="1687935" cy="439005"/>
              <a:chOff x="9381675" y="2730020"/>
              <a:chExt cx="1916750" cy="439005"/>
            </a:xfrm>
            <a:solidFill>
              <a:schemeClr val="bg1"/>
            </a:solidFill>
          </p:grpSpPr>
          <p:sp>
            <p:nvSpPr>
              <p:cNvPr id="93" name="Rectangle: Rounded Corners 92">
                <a:extLst>
                  <a:ext uri="{FF2B5EF4-FFF2-40B4-BE49-F238E27FC236}">
                    <a16:creationId xmlns:a16="http://schemas.microsoft.com/office/drawing/2014/main" id="{98BAA2F4-BE9C-4D14-942D-CB6E73B774FA}"/>
                  </a:ext>
                </a:extLst>
              </p:cNvPr>
              <p:cNvSpPr/>
              <p:nvPr/>
            </p:nvSpPr>
            <p:spPr>
              <a:xfrm>
                <a:off x="9381675" y="2730020"/>
                <a:ext cx="1916750" cy="439005"/>
              </a:xfrm>
              <a:prstGeom prst="roundRect">
                <a:avLst/>
              </a:prstGeom>
              <a:grp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92608" tIns="27432" rIns="0" bIns="0" rtlCol="0" anchor="ctr" anchorCtr="0"/>
              <a:lstStyle/>
              <a:p>
                <a:pPr>
                  <a:lnSpc>
                    <a:spcPts val="750"/>
                  </a:lnSpc>
                  <a:spcBef>
                    <a:spcPts val="600"/>
                  </a:spcBef>
                </a:pPr>
                <a:r>
                  <a:rPr lang="en-US" sz="800" b="1" dirty="0">
                    <a:solidFill>
                      <a:schemeClr val="tx1"/>
                    </a:solidFill>
                  </a:rPr>
                  <a:t>U.S. Army Space &amp; Missile Defense CMD</a:t>
                </a:r>
                <a:br>
                  <a:rPr lang="en-US" sz="800" dirty="0">
                    <a:solidFill>
                      <a:schemeClr val="tx1"/>
                    </a:solidFill>
                  </a:rPr>
                </a:br>
                <a:r>
                  <a:rPr lang="en-US" sz="600" dirty="0">
                    <a:solidFill>
                      <a:schemeClr val="tx1"/>
                    </a:solidFill>
                  </a:rPr>
                  <a:t>Redstone Arsenal, AL</a:t>
                </a:r>
              </a:p>
            </p:txBody>
          </p:sp>
          <p:pic>
            <p:nvPicPr>
              <p:cNvPr id="94" name="Picture 93">
                <a:extLst>
                  <a:ext uri="{FF2B5EF4-FFF2-40B4-BE49-F238E27FC236}">
                    <a16:creationId xmlns:a16="http://schemas.microsoft.com/office/drawing/2014/main" id="{0B942D17-10B9-4E70-9158-C683ED824DD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469548" y="2777863"/>
                <a:ext cx="204521" cy="270888"/>
              </a:xfrm>
              <a:prstGeom prst="rect">
                <a:avLst/>
              </a:prstGeom>
              <a:grpFill/>
            </p:spPr>
          </p:pic>
        </p:grpSp>
      </p:grpSp>
      <p:grpSp>
        <p:nvGrpSpPr>
          <p:cNvPr id="8" name="Group 7">
            <a:extLst>
              <a:ext uri="{FF2B5EF4-FFF2-40B4-BE49-F238E27FC236}">
                <a16:creationId xmlns:a16="http://schemas.microsoft.com/office/drawing/2014/main" id="{2D199D50-4BE7-4EF1-8587-18D10F6EF670}"/>
              </a:ext>
            </a:extLst>
          </p:cNvPr>
          <p:cNvGrpSpPr/>
          <p:nvPr/>
        </p:nvGrpSpPr>
        <p:grpSpPr>
          <a:xfrm>
            <a:off x="8715644" y="3223355"/>
            <a:ext cx="1655043" cy="1578937"/>
            <a:chOff x="8129903" y="3192037"/>
            <a:chExt cx="1820547" cy="1736831"/>
          </a:xfrm>
          <a:effectLst/>
        </p:grpSpPr>
        <p:sp>
          <p:nvSpPr>
            <p:cNvPr id="118" name="Rectangle 117">
              <a:extLst>
                <a:ext uri="{FF2B5EF4-FFF2-40B4-BE49-F238E27FC236}">
                  <a16:creationId xmlns:a16="http://schemas.microsoft.com/office/drawing/2014/main" id="{13428C58-6E3E-437C-8B84-26EBAB82B150}"/>
                </a:ext>
              </a:extLst>
            </p:cNvPr>
            <p:cNvSpPr/>
            <p:nvPr/>
          </p:nvSpPr>
          <p:spPr bwMode="auto">
            <a:xfrm>
              <a:off x="8129903" y="3192037"/>
              <a:ext cx="1820547" cy="1736831"/>
            </a:xfrm>
            <a:prstGeom prst="rect">
              <a:avLst/>
            </a:prstGeom>
            <a:solidFill>
              <a:schemeClr val="accent5">
                <a:lumMod val="60000"/>
                <a:lumOff val="40000"/>
              </a:schemeClr>
            </a:solidFill>
            <a:ln w="12700" algn="ctr">
              <a:solidFill>
                <a:schemeClr val="accent5">
                  <a:lumMod val="50000"/>
                </a:schemeClr>
              </a:solidFill>
              <a:miter lim="800000"/>
              <a:headEnd/>
              <a:tailEnd/>
            </a:ln>
          </p:spPr>
          <p:txBody>
            <a:bodyPr wrap="none" rtlCol="0" anchor="ctr"/>
            <a:lstStyle/>
            <a:p>
              <a:pPr algn="ctr"/>
              <a:endParaRPr lang="en-US" dirty="0" err="1"/>
            </a:p>
          </p:txBody>
        </p:sp>
        <p:grpSp>
          <p:nvGrpSpPr>
            <p:cNvPr id="313" name="Group 312"/>
            <p:cNvGrpSpPr/>
            <p:nvPr/>
          </p:nvGrpSpPr>
          <p:grpSpPr>
            <a:xfrm>
              <a:off x="8188472" y="3256996"/>
              <a:ext cx="1691640" cy="320040"/>
              <a:chOff x="10271204" y="3404289"/>
              <a:chExt cx="1691640" cy="320040"/>
            </a:xfrm>
          </p:grpSpPr>
          <p:sp>
            <p:nvSpPr>
              <p:cNvPr id="261" name="Rectangle: Rounded Corners 260"/>
              <p:cNvSpPr/>
              <p:nvPr/>
            </p:nvSpPr>
            <p:spPr>
              <a:xfrm>
                <a:off x="10271204" y="3404289"/>
                <a:ext cx="1691640" cy="320040"/>
              </a:xfrm>
              <a:prstGeom prst="roundRect">
                <a:avLst>
                  <a:gd name="adj" fmla="val 8258"/>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pPr>
                <a:r>
                  <a:rPr lang="en-US" sz="800" b="1" dirty="0">
                    <a:solidFill>
                      <a:schemeClr val="tx1"/>
                    </a:solidFill>
                  </a:rPr>
                  <a:t>82</a:t>
                </a:r>
                <a:r>
                  <a:rPr lang="en-US" sz="800" b="1" baseline="30000" dirty="0">
                    <a:solidFill>
                      <a:schemeClr val="tx1"/>
                    </a:solidFill>
                  </a:rPr>
                  <a:t>nd</a:t>
                </a:r>
                <a:r>
                  <a:rPr lang="en-US" sz="800" b="1" dirty="0">
                    <a:solidFill>
                      <a:schemeClr val="tx1"/>
                    </a:solidFill>
                  </a:rPr>
                  <a:t> Airborne Division</a:t>
                </a:r>
                <a:br>
                  <a:rPr lang="en-US" sz="800" b="1" dirty="0">
                    <a:solidFill>
                      <a:schemeClr val="tx1"/>
                    </a:solidFill>
                  </a:rPr>
                </a:br>
                <a:r>
                  <a:rPr lang="en-US" sz="600" dirty="0">
                    <a:solidFill>
                      <a:schemeClr val="tx1"/>
                    </a:solidFill>
                  </a:rPr>
                  <a:t>Fort Liberty, NC</a:t>
                </a:r>
              </a:p>
            </p:txBody>
          </p:sp>
          <p:pic>
            <p:nvPicPr>
              <p:cNvPr id="77" name="Picture 7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348230" y="3453130"/>
                <a:ext cx="168923" cy="234615"/>
              </a:xfrm>
              <a:prstGeom prst="rect">
                <a:avLst/>
              </a:prstGeom>
            </p:spPr>
          </p:pic>
        </p:grpSp>
        <p:grpSp>
          <p:nvGrpSpPr>
            <p:cNvPr id="12" name="Group 11"/>
            <p:cNvGrpSpPr/>
            <p:nvPr/>
          </p:nvGrpSpPr>
          <p:grpSpPr>
            <a:xfrm>
              <a:off x="8188468" y="3657814"/>
              <a:ext cx="1687935" cy="320040"/>
              <a:chOff x="10245194" y="4693297"/>
              <a:chExt cx="1657381" cy="369381"/>
            </a:xfrm>
          </p:grpSpPr>
          <p:sp>
            <p:nvSpPr>
              <p:cNvPr id="150" name="Rectangle: Rounded Corners 282"/>
              <p:cNvSpPr/>
              <p:nvPr/>
            </p:nvSpPr>
            <p:spPr>
              <a:xfrm>
                <a:off x="10245194" y="4693297"/>
                <a:ext cx="1657381" cy="369381"/>
              </a:xfrm>
              <a:prstGeom prst="roundRect">
                <a:avLst>
                  <a:gd name="adj" fmla="val 13708"/>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U.S. Army Forces CMD</a:t>
                </a:r>
                <a:br>
                  <a:rPr lang="en-US" sz="600" dirty="0">
                    <a:solidFill>
                      <a:schemeClr val="tx1"/>
                    </a:solidFill>
                  </a:rPr>
                </a:br>
                <a:r>
                  <a:rPr lang="en-US" sz="600" dirty="0">
                    <a:solidFill>
                      <a:schemeClr val="tx1"/>
                    </a:solidFill>
                  </a:rPr>
                  <a:t>Fort Liberty, NC</a:t>
                </a:r>
              </a:p>
            </p:txBody>
          </p:sp>
          <p:pic>
            <p:nvPicPr>
              <p:cNvPr id="152" name="Picture 37" descr="http://upload.wikimedia.org/wikipedia/commons/thumb/0/03/United_States_Army_Forces_Command_SSI.svg/200px-United_States_Army_Forces_Command_SSI.svg.png"/>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0311996" y="4761956"/>
                <a:ext cx="191510" cy="217388"/>
              </a:xfrm>
              <a:prstGeom prst="rect">
                <a:avLst/>
              </a:prstGeom>
              <a:noFill/>
            </p:spPr>
          </p:pic>
        </p:grpSp>
        <p:grpSp>
          <p:nvGrpSpPr>
            <p:cNvPr id="10" name="Group 9"/>
            <p:cNvGrpSpPr/>
            <p:nvPr/>
          </p:nvGrpSpPr>
          <p:grpSpPr>
            <a:xfrm>
              <a:off x="8188472" y="4058630"/>
              <a:ext cx="1687932" cy="320040"/>
              <a:chOff x="7531007" y="6216754"/>
              <a:chExt cx="1494374" cy="303060"/>
            </a:xfrm>
          </p:grpSpPr>
          <p:sp>
            <p:nvSpPr>
              <p:cNvPr id="155" name="Rectangle: Rounded Corners 286"/>
              <p:cNvSpPr/>
              <p:nvPr/>
            </p:nvSpPr>
            <p:spPr>
              <a:xfrm>
                <a:off x="7531007" y="6216754"/>
                <a:ext cx="1494374" cy="303060"/>
              </a:xfrm>
              <a:prstGeom prst="roundRect">
                <a:avLst>
                  <a:gd name="adj" fmla="val 10635"/>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XVIII Airborne Corps</a:t>
                </a:r>
                <a:br>
                  <a:rPr lang="en-US" sz="600" dirty="0">
                    <a:solidFill>
                      <a:schemeClr val="tx1"/>
                    </a:solidFill>
                  </a:rPr>
                </a:br>
                <a:r>
                  <a:rPr lang="en-US" sz="600" dirty="0">
                    <a:solidFill>
                      <a:schemeClr val="tx1"/>
                    </a:solidFill>
                  </a:rPr>
                  <a:t>Fort Liberty, NC</a:t>
                </a:r>
              </a:p>
            </p:txBody>
          </p:sp>
          <p:pic>
            <p:nvPicPr>
              <p:cNvPr id="157" name="Picture 15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590691" y="6259537"/>
                <a:ext cx="164915" cy="209636"/>
              </a:xfrm>
              <a:prstGeom prst="rect">
                <a:avLst/>
              </a:prstGeom>
            </p:spPr>
          </p:pic>
        </p:grpSp>
        <p:grpSp>
          <p:nvGrpSpPr>
            <p:cNvPr id="167" name="Group 166"/>
            <p:cNvGrpSpPr/>
            <p:nvPr/>
          </p:nvGrpSpPr>
          <p:grpSpPr>
            <a:xfrm>
              <a:off x="8188470" y="4459447"/>
              <a:ext cx="1687930" cy="411480"/>
              <a:chOff x="9549587" y="574993"/>
              <a:chExt cx="1592331" cy="411480"/>
            </a:xfrm>
          </p:grpSpPr>
          <p:sp>
            <p:nvSpPr>
              <p:cNvPr id="168" name="Rectangle: Rounded Corners 153"/>
              <p:cNvSpPr/>
              <p:nvPr/>
            </p:nvSpPr>
            <p:spPr>
              <a:xfrm>
                <a:off x="9549587" y="574993"/>
                <a:ext cx="1592331" cy="411480"/>
              </a:xfrm>
              <a:prstGeom prst="roundRect">
                <a:avLst>
                  <a:gd name="adj" fmla="val 10935"/>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92608" tIns="27432" rIns="0" bIns="0" rtlCol="0" anchor="ctr" anchorCtr="0"/>
              <a:lstStyle/>
              <a:p>
                <a:pPr>
                  <a:lnSpc>
                    <a:spcPts val="750"/>
                  </a:lnSpc>
                  <a:spcBef>
                    <a:spcPts val="600"/>
                  </a:spcBef>
                </a:pPr>
                <a:r>
                  <a:rPr lang="en-US" sz="800" b="1" dirty="0">
                    <a:solidFill>
                      <a:schemeClr val="tx1"/>
                    </a:solidFill>
                  </a:rPr>
                  <a:t>U.S. Army Special Operations Command</a:t>
                </a:r>
                <a:br>
                  <a:rPr lang="en-US" sz="800" b="1" dirty="0">
                    <a:solidFill>
                      <a:schemeClr val="tx1"/>
                    </a:solidFill>
                  </a:rPr>
                </a:br>
                <a:r>
                  <a:rPr lang="en-US" sz="600" dirty="0">
                    <a:solidFill>
                      <a:schemeClr val="tx1"/>
                    </a:solidFill>
                  </a:rPr>
                  <a:t>Fort Liberty, NC</a:t>
                </a:r>
              </a:p>
            </p:txBody>
          </p:sp>
          <p:pic>
            <p:nvPicPr>
              <p:cNvPr id="169" name="Picture 16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596876" y="625837"/>
                <a:ext cx="210769" cy="239510"/>
              </a:xfrm>
              <a:prstGeom prst="rect">
                <a:avLst/>
              </a:prstGeom>
            </p:spPr>
          </p:pic>
        </p:grpSp>
      </p:grpSp>
      <p:grpSp>
        <p:nvGrpSpPr>
          <p:cNvPr id="86" name="Group 85">
            <a:extLst>
              <a:ext uri="{FF2B5EF4-FFF2-40B4-BE49-F238E27FC236}">
                <a16:creationId xmlns:a16="http://schemas.microsoft.com/office/drawing/2014/main" id="{B99156A8-3F9B-4C98-A43C-9086E01885D6}"/>
              </a:ext>
            </a:extLst>
          </p:cNvPr>
          <p:cNvGrpSpPr/>
          <p:nvPr/>
        </p:nvGrpSpPr>
        <p:grpSpPr>
          <a:xfrm>
            <a:off x="6331796" y="2947840"/>
            <a:ext cx="1256483" cy="294409"/>
            <a:chOff x="2688248" y="1906275"/>
            <a:chExt cx="1350253" cy="323850"/>
          </a:xfrm>
          <a:effectLst>
            <a:outerShdw blurRad="63500" sx="102000" sy="102000" algn="ctr" rotWithShape="0">
              <a:prstClr val="black">
                <a:alpha val="40000"/>
              </a:prstClr>
            </a:outerShdw>
          </a:effectLst>
        </p:grpSpPr>
        <p:sp>
          <p:nvSpPr>
            <p:cNvPr id="87" name="Rectangle: Rounded Corners 86">
              <a:extLst>
                <a:ext uri="{FF2B5EF4-FFF2-40B4-BE49-F238E27FC236}">
                  <a16:creationId xmlns:a16="http://schemas.microsoft.com/office/drawing/2014/main" id="{6A2A4153-2D28-4A52-B439-31365B7F2FA7}"/>
                </a:ext>
              </a:extLst>
            </p:cNvPr>
            <p:cNvSpPr/>
            <p:nvPr/>
          </p:nvSpPr>
          <p:spPr>
            <a:xfrm>
              <a:off x="2688248" y="1906275"/>
              <a:ext cx="1350253" cy="323850"/>
            </a:xfrm>
            <a:prstGeom prst="round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U.S. Army Central</a:t>
              </a:r>
              <a:br>
                <a:rPr lang="en-US" sz="1000" dirty="0">
                  <a:solidFill>
                    <a:schemeClr val="tx1"/>
                  </a:solidFill>
                </a:rPr>
              </a:br>
              <a:r>
                <a:rPr lang="en-US" sz="600" dirty="0">
                  <a:solidFill>
                    <a:schemeClr val="tx1"/>
                  </a:solidFill>
                </a:rPr>
                <a:t>Shaw Airforce Base, SC</a:t>
              </a:r>
              <a:endParaRPr lang="en-US" sz="900" dirty="0">
                <a:solidFill>
                  <a:schemeClr val="tx1"/>
                </a:solidFill>
              </a:endParaRPr>
            </a:p>
          </p:txBody>
        </p:sp>
        <p:pic>
          <p:nvPicPr>
            <p:cNvPr id="88" name="Picture 87">
              <a:extLst>
                <a:ext uri="{FF2B5EF4-FFF2-40B4-BE49-F238E27FC236}">
                  <a16:creationId xmlns:a16="http://schemas.microsoft.com/office/drawing/2014/main" id="{96AE3F5B-E43F-4BDD-9873-3403374641C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735106" y="1957559"/>
              <a:ext cx="209649" cy="209649"/>
            </a:xfrm>
            <a:prstGeom prst="rect">
              <a:avLst/>
            </a:prstGeom>
          </p:spPr>
        </p:pic>
      </p:grpSp>
      <p:grpSp>
        <p:nvGrpSpPr>
          <p:cNvPr id="316" name="Group 315"/>
          <p:cNvGrpSpPr/>
          <p:nvPr/>
        </p:nvGrpSpPr>
        <p:grpSpPr>
          <a:xfrm>
            <a:off x="8782648" y="1320039"/>
            <a:ext cx="1537855" cy="294409"/>
            <a:chOff x="10245195" y="2030868"/>
            <a:chExt cx="1691640" cy="323850"/>
          </a:xfrm>
          <a:effectLst/>
        </p:grpSpPr>
        <p:sp>
          <p:nvSpPr>
            <p:cNvPr id="243" name="Rectangle: Rounded Corners 242"/>
            <p:cNvSpPr/>
            <p:nvPr/>
          </p:nvSpPr>
          <p:spPr>
            <a:xfrm>
              <a:off x="10245195" y="2030868"/>
              <a:ext cx="1691640" cy="323850"/>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pPr>
              <a:r>
                <a:rPr lang="en-US" sz="800" b="1" dirty="0">
                  <a:solidFill>
                    <a:schemeClr val="tx1"/>
                  </a:solidFill>
                </a:rPr>
                <a:t>10</a:t>
              </a:r>
              <a:r>
                <a:rPr lang="en-US" sz="800" b="1" baseline="30000" dirty="0">
                  <a:solidFill>
                    <a:schemeClr val="tx1"/>
                  </a:solidFill>
                </a:rPr>
                <a:t>th</a:t>
              </a:r>
              <a:r>
                <a:rPr lang="en-US" sz="800" b="1" dirty="0">
                  <a:solidFill>
                    <a:schemeClr val="tx1"/>
                  </a:solidFill>
                </a:rPr>
                <a:t> Mountain Division</a:t>
              </a:r>
              <a:br>
                <a:rPr lang="en-US" sz="800" b="1" dirty="0">
                  <a:solidFill>
                    <a:schemeClr val="tx1"/>
                  </a:solidFill>
                </a:rPr>
              </a:br>
              <a:r>
                <a:rPr lang="en-US" sz="600" dirty="0">
                  <a:solidFill>
                    <a:schemeClr val="tx1"/>
                  </a:solidFill>
                </a:rPr>
                <a:t>Fort Drum, NY</a:t>
              </a:r>
            </a:p>
          </p:txBody>
        </p:sp>
        <p:pic>
          <p:nvPicPr>
            <p:cNvPr id="248" name="Picture 24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325858" y="2081835"/>
              <a:ext cx="170487" cy="234615"/>
            </a:xfrm>
            <a:prstGeom prst="rect">
              <a:avLst/>
            </a:prstGeom>
          </p:spPr>
        </p:pic>
      </p:grpSp>
      <p:grpSp>
        <p:nvGrpSpPr>
          <p:cNvPr id="314" name="Group 313"/>
          <p:cNvGrpSpPr/>
          <p:nvPr/>
        </p:nvGrpSpPr>
        <p:grpSpPr>
          <a:xfrm>
            <a:off x="8782648" y="2592654"/>
            <a:ext cx="1537855" cy="374073"/>
            <a:chOff x="10245195" y="2811954"/>
            <a:chExt cx="1691640" cy="411480"/>
          </a:xfrm>
          <a:effectLst/>
        </p:grpSpPr>
        <p:sp>
          <p:nvSpPr>
            <p:cNvPr id="257" name="Rectangle: Rounded Corners 256"/>
            <p:cNvSpPr/>
            <p:nvPr/>
          </p:nvSpPr>
          <p:spPr>
            <a:xfrm>
              <a:off x="10245195" y="2811954"/>
              <a:ext cx="1691640" cy="411480"/>
            </a:xfrm>
            <a:prstGeom prst="roundRect">
              <a:avLst>
                <a:gd name="adj" fmla="val 13708"/>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292608" tIns="27432" rIns="0" bIns="0" rtlCol="0" anchor="ctr" anchorCtr="0"/>
            <a:lstStyle/>
            <a:p>
              <a:pPr>
                <a:lnSpc>
                  <a:spcPts val="750"/>
                </a:lnSpc>
              </a:pPr>
              <a:r>
                <a:rPr lang="en-US" sz="800" b="1" dirty="0">
                  <a:solidFill>
                    <a:schemeClr val="tx1"/>
                  </a:solidFill>
                </a:rPr>
                <a:t>U.S. Army Training </a:t>
              </a:r>
              <a:br>
                <a:rPr lang="en-US" sz="800" b="1" dirty="0">
                  <a:solidFill>
                    <a:schemeClr val="tx1"/>
                  </a:solidFill>
                </a:rPr>
              </a:br>
              <a:r>
                <a:rPr lang="en-US" sz="800" b="1" dirty="0">
                  <a:solidFill>
                    <a:schemeClr val="tx1"/>
                  </a:solidFill>
                </a:rPr>
                <a:t>&amp; Doctrine Command</a:t>
              </a:r>
              <a:br>
                <a:rPr lang="en-US" sz="800" b="1" dirty="0">
                  <a:solidFill>
                    <a:schemeClr val="tx1"/>
                  </a:solidFill>
                </a:rPr>
              </a:br>
              <a:r>
                <a:rPr lang="en-US" sz="600" dirty="0">
                  <a:solidFill>
                    <a:schemeClr val="tx1"/>
                  </a:solidFill>
                </a:rPr>
                <a:t>Joint Base Langley–Eustis, VA</a:t>
              </a:r>
            </a:p>
          </p:txBody>
        </p:sp>
        <p:pic>
          <p:nvPicPr>
            <p:cNvPr id="259" name="Picture 35" descr="http://upload.wikimedia.org/wikipedia/commons/thumb/7/79/TRADOC_patch.svg/200px-TRADOC_patch.svg.png"/>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10302018" y="2864310"/>
              <a:ext cx="223246" cy="223246"/>
            </a:xfrm>
            <a:prstGeom prst="rect">
              <a:avLst/>
            </a:prstGeom>
            <a:noFill/>
          </p:spPr>
        </p:pic>
      </p:grpSp>
      <p:grpSp>
        <p:nvGrpSpPr>
          <p:cNvPr id="315" name="Group 314"/>
          <p:cNvGrpSpPr/>
          <p:nvPr/>
        </p:nvGrpSpPr>
        <p:grpSpPr>
          <a:xfrm>
            <a:off x="8782648" y="1711657"/>
            <a:ext cx="1537855" cy="374073"/>
            <a:chOff x="10245195" y="2411238"/>
            <a:chExt cx="1691640" cy="411480"/>
          </a:xfrm>
          <a:effectLst/>
        </p:grpSpPr>
        <p:sp>
          <p:nvSpPr>
            <p:cNvPr id="254" name="Rectangle: Rounded Corners 253"/>
            <p:cNvSpPr/>
            <p:nvPr/>
          </p:nvSpPr>
          <p:spPr>
            <a:xfrm>
              <a:off x="10245195" y="2411238"/>
              <a:ext cx="1691640" cy="411480"/>
            </a:xfrm>
            <a:prstGeom prst="roundRect">
              <a:avLst>
                <a:gd name="adj" fmla="val 13708"/>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608" tIns="27432" rIns="0" bIns="0" rtlCol="0" anchor="ctr" anchorCtr="0"/>
            <a:lstStyle/>
            <a:p>
              <a:pPr>
                <a:lnSpc>
                  <a:spcPts val="750"/>
                </a:lnSpc>
              </a:pPr>
              <a:r>
                <a:rPr lang="en-US" sz="800" b="1" dirty="0">
                  <a:solidFill>
                    <a:schemeClr val="tx1"/>
                  </a:solidFill>
                </a:rPr>
                <a:t>Headquarters, Department of the Army</a:t>
              </a:r>
              <a:br>
                <a:rPr lang="en-US" sz="800" b="1" dirty="0">
                  <a:solidFill>
                    <a:schemeClr val="tx1"/>
                  </a:solidFill>
                </a:rPr>
              </a:br>
              <a:r>
                <a:rPr lang="en-US" sz="600" dirty="0">
                  <a:solidFill>
                    <a:schemeClr val="tx1"/>
                  </a:solidFill>
                </a:rPr>
                <a:t>Pentagon – Arlington, VA</a:t>
              </a:r>
            </a:p>
          </p:txBody>
        </p:sp>
        <p:pic>
          <p:nvPicPr>
            <p:cNvPr id="65" name="Picture 6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290716" y="2454682"/>
              <a:ext cx="240770" cy="240770"/>
            </a:xfrm>
            <a:prstGeom prst="rect">
              <a:avLst/>
            </a:prstGeom>
          </p:spPr>
        </p:pic>
      </p:grpSp>
      <p:grpSp>
        <p:nvGrpSpPr>
          <p:cNvPr id="98" name="Group 97">
            <a:extLst>
              <a:ext uri="{FF2B5EF4-FFF2-40B4-BE49-F238E27FC236}">
                <a16:creationId xmlns:a16="http://schemas.microsoft.com/office/drawing/2014/main" id="{507CF05A-E367-4906-824A-94644C09323B}"/>
              </a:ext>
            </a:extLst>
          </p:cNvPr>
          <p:cNvGrpSpPr/>
          <p:nvPr/>
        </p:nvGrpSpPr>
        <p:grpSpPr>
          <a:xfrm>
            <a:off x="8782624" y="2194778"/>
            <a:ext cx="1537373" cy="294409"/>
            <a:chOff x="4648830" y="1178092"/>
            <a:chExt cx="1645920" cy="323850"/>
          </a:xfrm>
          <a:effectLst/>
        </p:grpSpPr>
        <p:sp>
          <p:nvSpPr>
            <p:cNvPr id="99" name="Rectangle: Rounded Corners 98">
              <a:extLst>
                <a:ext uri="{FF2B5EF4-FFF2-40B4-BE49-F238E27FC236}">
                  <a16:creationId xmlns:a16="http://schemas.microsoft.com/office/drawing/2014/main" id="{98FECD9E-F276-40CF-9105-61FE15D73AF1}"/>
                </a:ext>
              </a:extLst>
            </p:cNvPr>
            <p:cNvSpPr/>
            <p:nvPr/>
          </p:nvSpPr>
          <p:spPr>
            <a:xfrm>
              <a:off x="4648830" y="1178092"/>
              <a:ext cx="1645920" cy="323850"/>
            </a:xfrm>
            <a:prstGeom prst="round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lnSpc>
                  <a:spcPts val="750"/>
                </a:lnSpc>
                <a:spcBef>
                  <a:spcPts val="600"/>
                </a:spcBef>
              </a:pPr>
              <a:r>
                <a:rPr lang="en-US" sz="800" b="1" dirty="0">
                  <a:solidFill>
                    <a:schemeClr val="tx1"/>
                  </a:solidFill>
                </a:rPr>
                <a:t>U.S. Army Cyber CMD</a:t>
              </a:r>
              <a:br>
                <a:rPr lang="en-US" sz="1000" dirty="0">
                  <a:solidFill>
                    <a:schemeClr val="tx1"/>
                  </a:solidFill>
                </a:rPr>
              </a:br>
              <a:r>
                <a:rPr lang="en-US" sz="600" dirty="0">
                  <a:solidFill>
                    <a:schemeClr val="tx1"/>
                  </a:solidFill>
                </a:rPr>
                <a:t>Fort Belvior, VA</a:t>
              </a:r>
              <a:endParaRPr lang="en-US" sz="900" dirty="0">
                <a:solidFill>
                  <a:schemeClr val="tx1"/>
                </a:solidFill>
              </a:endParaRPr>
            </a:p>
          </p:txBody>
        </p:sp>
        <p:pic>
          <p:nvPicPr>
            <p:cNvPr id="100" name="Picture 99">
              <a:extLst>
                <a:ext uri="{FF2B5EF4-FFF2-40B4-BE49-F238E27FC236}">
                  <a16:creationId xmlns:a16="http://schemas.microsoft.com/office/drawing/2014/main" id="{416B664F-A4EE-4292-AD4C-B61708E884A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698143" y="1225960"/>
              <a:ext cx="225269" cy="225269"/>
            </a:xfrm>
            <a:prstGeom prst="rect">
              <a:avLst/>
            </a:prstGeom>
          </p:spPr>
        </p:pic>
      </p:grpSp>
      <p:grpSp>
        <p:nvGrpSpPr>
          <p:cNvPr id="258" name="Group 257">
            <a:extLst>
              <a:ext uri="{FF2B5EF4-FFF2-40B4-BE49-F238E27FC236}">
                <a16:creationId xmlns:a16="http://schemas.microsoft.com/office/drawing/2014/main" id="{BC97BBBE-3E6D-27F5-4B04-D79E731D3CC0}"/>
              </a:ext>
            </a:extLst>
          </p:cNvPr>
          <p:cNvGrpSpPr/>
          <p:nvPr/>
        </p:nvGrpSpPr>
        <p:grpSpPr>
          <a:xfrm>
            <a:off x="6658070" y="5581820"/>
            <a:ext cx="3712613" cy="880718"/>
            <a:chOff x="6658070" y="5581820"/>
            <a:chExt cx="3712613" cy="880718"/>
          </a:xfrm>
        </p:grpSpPr>
        <p:sp>
          <p:nvSpPr>
            <p:cNvPr id="239" name="Rectangle 238">
              <a:extLst>
                <a:ext uri="{FF2B5EF4-FFF2-40B4-BE49-F238E27FC236}">
                  <a16:creationId xmlns:a16="http://schemas.microsoft.com/office/drawing/2014/main" id="{56B90139-C52F-5109-D1CA-BD2F0B53E2BF}"/>
                </a:ext>
              </a:extLst>
            </p:cNvPr>
            <p:cNvSpPr/>
            <p:nvPr/>
          </p:nvSpPr>
          <p:spPr bwMode="auto">
            <a:xfrm>
              <a:off x="6658070" y="5581820"/>
              <a:ext cx="3712613" cy="880718"/>
            </a:xfrm>
            <a:prstGeom prst="rect">
              <a:avLst/>
            </a:prstGeom>
            <a:solidFill>
              <a:schemeClr val="accent5">
                <a:lumMod val="60000"/>
                <a:lumOff val="40000"/>
              </a:schemeClr>
            </a:solidFill>
            <a:ln w="12700" algn="ctr">
              <a:solidFill>
                <a:schemeClr val="accent5">
                  <a:lumMod val="50000"/>
                </a:schemeClr>
              </a:solidFill>
              <a:miter lim="800000"/>
              <a:headEnd/>
              <a:tailEnd/>
            </a:ln>
          </p:spPr>
          <p:txBody>
            <a:bodyPr wrap="none" rtlCol="0" anchor="ctr"/>
            <a:lstStyle/>
            <a:p>
              <a:pPr algn="ctr"/>
              <a:endParaRPr lang="en-US" sz="2000" dirty="0" err="1"/>
            </a:p>
          </p:txBody>
        </p:sp>
        <p:sp>
          <p:nvSpPr>
            <p:cNvPr id="245" name="Rectangle: Rounded Corners 244">
              <a:extLst>
                <a:ext uri="{FF2B5EF4-FFF2-40B4-BE49-F238E27FC236}">
                  <a16:creationId xmlns:a16="http://schemas.microsoft.com/office/drawing/2014/main" id="{7259BCDB-AE13-418A-7268-853727E051E8}"/>
                </a:ext>
              </a:extLst>
            </p:cNvPr>
            <p:cNvSpPr/>
            <p:nvPr/>
          </p:nvSpPr>
          <p:spPr>
            <a:xfrm>
              <a:off x="6721758" y="5663548"/>
              <a:ext cx="1645920" cy="320128"/>
            </a:xfrm>
            <a:prstGeom prst="roundRect">
              <a:avLst>
                <a:gd name="adj" fmla="val 7885"/>
              </a:avLst>
            </a:prstGeom>
            <a:solidFill>
              <a:schemeClr val="bg1"/>
            </a:soli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V Corps</a:t>
              </a:r>
              <a:br>
                <a:rPr lang="en-US" sz="900" b="1" dirty="0">
                  <a:solidFill>
                    <a:schemeClr val="tx1"/>
                  </a:solidFill>
                </a:rPr>
              </a:br>
              <a:r>
                <a:rPr lang="en-US" sz="700" dirty="0">
                  <a:solidFill>
                    <a:schemeClr val="tx1"/>
                  </a:solidFill>
                </a:rPr>
                <a:t>Fort Knox, KY</a:t>
              </a:r>
            </a:p>
          </p:txBody>
        </p:sp>
        <p:sp>
          <p:nvSpPr>
            <p:cNvPr id="242" name="Rectangle: Rounded Corners 241">
              <a:extLst>
                <a:ext uri="{FF2B5EF4-FFF2-40B4-BE49-F238E27FC236}">
                  <a16:creationId xmlns:a16="http://schemas.microsoft.com/office/drawing/2014/main" id="{610BD465-AD59-7343-4795-8B026B35493F}"/>
                </a:ext>
              </a:extLst>
            </p:cNvPr>
            <p:cNvSpPr/>
            <p:nvPr/>
          </p:nvSpPr>
          <p:spPr>
            <a:xfrm>
              <a:off x="6721758" y="6046934"/>
              <a:ext cx="1645920" cy="323850"/>
            </a:xfrm>
            <a:prstGeom prst="round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U.S. Army Cadet CMD</a:t>
              </a:r>
              <a:br>
                <a:rPr lang="en-US" sz="900" b="1" dirty="0">
                  <a:solidFill>
                    <a:schemeClr val="tx1"/>
                  </a:solidFill>
                </a:rPr>
              </a:br>
              <a:r>
                <a:rPr lang="en-US" sz="700" dirty="0">
                  <a:solidFill>
                    <a:schemeClr val="tx1"/>
                  </a:solidFill>
                </a:rPr>
                <a:t>Fort Knox, KY</a:t>
              </a:r>
            </a:p>
          </p:txBody>
        </p:sp>
        <p:sp>
          <p:nvSpPr>
            <p:cNvPr id="247" name="Rectangle: Rounded Corners 246">
              <a:extLst>
                <a:ext uri="{FF2B5EF4-FFF2-40B4-BE49-F238E27FC236}">
                  <a16:creationId xmlns:a16="http://schemas.microsoft.com/office/drawing/2014/main" id="{72BA2232-AE27-548A-755B-C977C7FD0D61}"/>
                </a:ext>
              </a:extLst>
            </p:cNvPr>
            <p:cNvSpPr/>
            <p:nvPr/>
          </p:nvSpPr>
          <p:spPr>
            <a:xfrm>
              <a:off x="8449795" y="5655025"/>
              <a:ext cx="1853573" cy="323850"/>
            </a:xfrm>
            <a:prstGeom prst="roundRect">
              <a:avLst>
                <a:gd name="adj" fmla="val 7885"/>
              </a:avLst>
            </a:prstGeom>
            <a:solidFill>
              <a:schemeClr val="bg1"/>
            </a:solidFill>
            <a:ln w="1905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U.S. Army Recruiting CMD</a:t>
              </a:r>
              <a:br>
                <a:rPr lang="en-US" sz="900" b="1" dirty="0">
                  <a:solidFill>
                    <a:schemeClr val="tx1"/>
                  </a:solidFill>
                </a:rPr>
              </a:br>
              <a:r>
                <a:rPr lang="en-US" sz="700" dirty="0">
                  <a:solidFill>
                    <a:schemeClr val="tx1"/>
                  </a:solidFill>
                </a:rPr>
                <a:t>Fort Knox, KY</a:t>
              </a:r>
            </a:p>
          </p:txBody>
        </p:sp>
        <p:sp>
          <p:nvSpPr>
            <p:cNvPr id="249" name="Rectangle: Rounded Corners 248">
              <a:extLst>
                <a:ext uri="{FF2B5EF4-FFF2-40B4-BE49-F238E27FC236}">
                  <a16:creationId xmlns:a16="http://schemas.microsoft.com/office/drawing/2014/main" id="{162A0221-3C66-409B-BA7C-0852F228691F}"/>
                </a:ext>
              </a:extLst>
            </p:cNvPr>
            <p:cNvSpPr/>
            <p:nvPr/>
          </p:nvSpPr>
          <p:spPr>
            <a:xfrm>
              <a:off x="8449796" y="6046934"/>
              <a:ext cx="1853572" cy="323850"/>
            </a:xfrm>
            <a:prstGeom prst="round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Human Resources CMD</a:t>
              </a:r>
              <a:br>
                <a:rPr lang="en-US" sz="900" b="1" dirty="0">
                  <a:solidFill>
                    <a:schemeClr val="tx1"/>
                  </a:solidFill>
                </a:rPr>
              </a:br>
              <a:r>
                <a:rPr lang="en-US" sz="700" dirty="0">
                  <a:solidFill>
                    <a:schemeClr val="tx1"/>
                  </a:solidFill>
                </a:rPr>
                <a:t>Fort Knox, KY</a:t>
              </a:r>
            </a:p>
          </p:txBody>
        </p:sp>
        <p:pic>
          <p:nvPicPr>
            <p:cNvPr id="1030" name="Picture 6">
              <a:extLst>
                <a:ext uri="{FF2B5EF4-FFF2-40B4-BE49-F238E27FC236}">
                  <a16:creationId xmlns:a16="http://schemas.microsoft.com/office/drawing/2014/main" id="{E2CCEEAA-DABE-C955-4E32-E87B93FE5E4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774179" y="5715428"/>
              <a:ext cx="211905" cy="2016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09A0AC5-AC52-33A8-55F6-3B8DD704892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798108" y="6103764"/>
              <a:ext cx="164046" cy="2222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0E60D0B-39C7-81B9-76FD-CDA1EEB1403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498879" y="5706435"/>
              <a:ext cx="212747" cy="2276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D4FD71F-712E-0994-3145-EEC6167FABB6}"/>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485798" y="6094842"/>
              <a:ext cx="233405" cy="221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6" name="Group 255">
            <a:extLst>
              <a:ext uri="{FF2B5EF4-FFF2-40B4-BE49-F238E27FC236}">
                <a16:creationId xmlns:a16="http://schemas.microsoft.com/office/drawing/2014/main" id="{8542652F-53AC-1C92-53D4-DA214770A018}"/>
              </a:ext>
            </a:extLst>
          </p:cNvPr>
          <p:cNvGrpSpPr/>
          <p:nvPr/>
        </p:nvGrpSpPr>
        <p:grpSpPr>
          <a:xfrm>
            <a:off x="7147342" y="3815774"/>
            <a:ext cx="234137" cy="1761284"/>
            <a:chOff x="7147342" y="3815774"/>
            <a:chExt cx="234137" cy="1761284"/>
          </a:xfrm>
        </p:grpSpPr>
        <p:sp>
          <p:nvSpPr>
            <p:cNvPr id="235" name="Freeform: Shape 234">
              <a:extLst>
                <a:ext uri="{FF2B5EF4-FFF2-40B4-BE49-F238E27FC236}">
                  <a16:creationId xmlns:a16="http://schemas.microsoft.com/office/drawing/2014/main" id="{4017B19A-40AA-94A7-70B5-F9204A009B56}"/>
                </a:ext>
              </a:extLst>
            </p:cNvPr>
            <p:cNvSpPr/>
            <p:nvPr/>
          </p:nvSpPr>
          <p:spPr>
            <a:xfrm rot="18900000">
              <a:off x="7147342" y="3815774"/>
              <a:ext cx="45719" cy="643301"/>
            </a:xfrm>
            <a:custGeom>
              <a:avLst/>
              <a:gdLst>
                <a:gd name="connsiteX0" fmla="*/ 0 w 0"/>
                <a:gd name="connsiteY0" fmla="*/ 241300 h 241300"/>
                <a:gd name="connsiteX1" fmla="*/ 0 w 0"/>
                <a:gd name="connsiteY1" fmla="*/ 0 h 241300"/>
                <a:gd name="connsiteX2" fmla="*/ 0 w 0"/>
                <a:gd name="connsiteY2" fmla="*/ 0 h 241300"/>
              </a:gdLst>
              <a:ahLst/>
              <a:cxnLst>
                <a:cxn ang="0">
                  <a:pos x="connsiteX0" y="connsiteY0"/>
                </a:cxn>
                <a:cxn ang="0">
                  <a:pos x="connsiteX1" y="connsiteY1"/>
                </a:cxn>
                <a:cxn ang="0">
                  <a:pos x="connsiteX2" y="connsiteY2"/>
                </a:cxn>
              </a:cxnLst>
              <a:rect l="l" t="t" r="r" b="b"/>
              <a:pathLst>
                <a:path h="241300">
                  <a:moveTo>
                    <a:pt x="0" y="241300"/>
                  </a:moveTo>
                  <a:lnTo>
                    <a:pt x="0" y="0"/>
                  </a:lnTo>
                  <a:lnTo>
                    <a:pt x="0" y="0"/>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55" name="Straight Connector 254">
              <a:extLst>
                <a:ext uri="{FF2B5EF4-FFF2-40B4-BE49-F238E27FC236}">
                  <a16:creationId xmlns:a16="http://schemas.microsoft.com/office/drawing/2014/main" id="{CBD1CE31-A690-900D-6F69-28D6B2934BA5}"/>
                </a:ext>
              </a:extLst>
            </p:cNvPr>
            <p:cNvCxnSpPr>
              <a:cxnSpLocks/>
            </p:cNvCxnSpPr>
            <p:nvPr/>
          </p:nvCxnSpPr>
          <p:spPr>
            <a:xfrm flipH="1">
              <a:off x="7370255" y="4376268"/>
              <a:ext cx="11224" cy="12007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856227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4CBC6DAB-C524-4DF2-B518-1F6F572EB99B}"/>
              </a:ext>
            </a:extLst>
          </p:cNvPr>
          <p:cNvSpPr/>
          <p:nvPr/>
        </p:nvSpPr>
        <p:spPr bwMode="auto">
          <a:xfrm>
            <a:off x="7771117" y="3466114"/>
            <a:ext cx="1828659" cy="825489"/>
          </a:xfrm>
          <a:prstGeom prst="rect">
            <a:avLst/>
          </a:prstGeom>
          <a:solidFill>
            <a:schemeClr val="accent5">
              <a:lumMod val="60000"/>
              <a:lumOff val="40000"/>
            </a:schemeClr>
          </a:solidFill>
          <a:ln w="12700" algn="ctr">
            <a:solidFill>
              <a:schemeClr val="accent5">
                <a:lumMod val="50000"/>
              </a:schemeClr>
            </a:solidFill>
            <a:miter lim="800000"/>
            <a:headEnd/>
            <a:tailEnd/>
          </a:ln>
        </p:spPr>
        <p:txBody>
          <a:bodyPr wrap="none" rtlCol="0" anchor="ctr"/>
          <a:lstStyle/>
          <a:p>
            <a:pPr algn="ctr"/>
            <a:endParaRPr lang="en-US" dirty="0" err="1"/>
          </a:p>
        </p:txBody>
      </p:sp>
      <p:pic>
        <p:nvPicPr>
          <p:cNvPr id="46" name="Picture 45"/>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658150" y="2157147"/>
            <a:ext cx="6166117" cy="3806960"/>
          </a:xfrm>
          <a:prstGeom prst="rect">
            <a:avLst/>
          </a:prstGeom>
          <a:effectLst>
            <a:outerShdw blurRad="50800" dist="38100" dir="2700000" algn="tl" rotWithShape="0">
              <a:prstClr val="black">
                <a:alpha val="40000"/>
              </a:prstClr>
            </a:outerShdw>
          </a:effectLst>
        </p:spPr>
      </p:pic>
      <p:sp>
        <p:nvSpPr>
          <p:cNvPr id="58" name="Freeform: Shape 57">
            <a:extLst>
              <a:ext uri="{FF2B5EF4-FFF2-40B4-BE49-F238E27FC236}">
                <a16:creationId xmlns:a16="http://schemas.microsoft.com/office/drawing/2014/main" id="{09E4F156-2DCA-4231-82AB-BF60BE68AB88}"/>
              </a:ext>
            </a:extLst>
          </p:cNvPr>
          <p:cNvSpPr/>
          <p:nvPr/>
        </p:nvSpPr>
        <p:spPr bwMode="auto">
          <a:xfrm>
            <a:off x="6918489" y="3876675"/>
            <a:ext cx="852488" cy="390525"/>
          </a:xfrm>
          <a:custGeom>
            <a:avLst/>
            <a:gdLst>
              <a:gd name="connsiteX0" fmla="*/ 852488 w 852488"/>
              <a:gd name="connsiteY0" fmla="*/ 0 h 390525"/>
              <a:gd name="connsiteX1" fmla="*/ 690563 w 852488"/>
              <a:gd name="connsiteY1" fmla="*/ 0 h 390525"/>
              <a:gd name="connsiteX2" fmla="*/ 300038 w 852488"/>
              <a:gd name="connsiteY2" fmla="*/ 390525 h 390525"/>
              <a:gd name="connsiteX3" fmla="*/ 0 w 852488"/>
              <a:gd name="connsiteY3" fmla="*/ 390525 h 390525"/>
            </a:gdLst>
            <a:ahLst/>
            <a:cxnLst>
              <a:cxn ang="0">
                <a:pos x="connsiteX0" y="connsiteY0"/>
              </a:cxn>
              <a:cxn ang="0">
                <a:pos x="connsiteX1" y="connsiteY1"/>
              </a:cxn>
              <a:cxn ang="0">
                <a:pos x="connsiteX2" y="connsiteY2"/>
              </a:cxn>
              <a:cxn ang="0">
                <a:pos x="connsiteX3" y="connsiteY3"/>
              </a:cxn>
            </a:cxnLst>
            <a:rect l="l" t="t" r="r" b="b"/>
            <a:pathLst>
              <a:path w="852488" h="390525">
                <a:moveTo>
                  <a:pt x="852488" y="0"/>
                </a:moveTo>
                <a:lnTo>
                  <a:pt x="690563" y="0"/>
                </a:lnTo>
                <a:lnTo>
                  <a:pt x="300038" y="390525"/>
                </a:lnTo>
                <a:lnTo>
                  <a:pt x="0" y="390525"/>
                </a:lnTo>
              </a:path>
            </a:pathLst>
          </a:custGeom>
          <a:noFill/>
          <a:ln w="12700" algn="ctr">
            <a:solidFill>
              <a:schemeClr val="tx1"/>
            </a:solidFill>
            <a:miter lim="800000"/>
            <a:headEnd/>
            <a:tailEnd type="oval" w="med" len="med"/>
          </a:ln>
        </p:spPr>
        <p:txBody>
          <a:bodyPr rtlCol="0" anchor="ctr"/>
          <a:lstStyle/>
          <a:p>
            <a:pPr algn="ctr"/>
            <a:endParaRPr lang="en-US"/>
          </a:p>
        </p:txBody>
      </p:sp>
      <p:sp>
        <p:nvSpPr>
          <p:cNvPr id="13" name="Freeform: Shape 12">
            <a:extLst>
              <a:ext uri="{FF2B5EF4-FFF2-40B4-BE49-F238E27FC236}">
                <a16:creationId xmlns:a16="http://schemas.microsoft.com/office/drawing/2014/main" id="{1F2FA610-53CA-4A6B-8A89-747D2B7B9D53}"/>
              </a:ext>
            </a:extLst>
          </p:cNvPr>
          <p:cNvSpPr/>
          <p:nvPr/>
        </p:nvSpPr>
        <p:spPr bwMode="auto">
          <a:xfrm>
            <a:off x="5931699" y="3025140"/>
            <a:ext cx="0" cy="1043940"/>
          </a:xfrm>
          <a:custGeom>
            <a:avLst/>
            <a:gdLst>
              <a:gd name="connsiteX0" fmla="*/ 0 w 0"/>
              <a:gd name="connsiteY0" fmla="*/ 0 h 1043940"/>
              <a:gd name="connsiteX1" fmla="*/ 0 w 0"/>
              <a:gd name="connsiteY1" fmla="*/ 1043940 h 1043940"/>
            </a:gdLst>
            <a:ahLst/>
            <a:cxnLst>
              <a:cxn ang="0">
                <a:pos x="connsiteX0" y="connsiteY0"/>
              </a:cxn>
              <a:cxn ang="0">
                <a:pos x="connsiteX1" y="connsiteY1"/>
              </a:cxn>
            </a:cxnLst>
            <a:rect l="l" t="t" r="r" b="b"/>
            <a:pathLst>
              <a:path h="1043940">
                <a:moveTo>
                  <a:pt x="0" y="0"/>
                </a:moveTo>
                <a:lnTo>
                  <a:pt x="0" y="1043940"/>
                </a:lnTo>
              </a:path>
            </a:pathLst>
          </a:custGeom>
          <a:noFill/>
          <a:ln w="12700" algn="ctr">
            <a:solidFill>
              <a:schemeClr val="tx1"/>
            </a:solidFill>
            <a:miter lim="800000"/>
            <a:headEnd/>
            <a:tailEnd type="oval" w="med" len="med"/>
          </a:ln>
        </p:spPr>
        <p:txBody>
          <a:bodyPr rtlCol="0" anchor="ctr"/>
          <a:lstStyle/>
          <a:p>
            <a:pPr algn="ctr"/>
            <a:endParaRPr lang="en-US"/>
          </a:p>
        </p:txBody>
      </p:sp>
      <p:sp>
        <p:nvSpPr>
          <p:cNvPr id="97" name="Freeform: Shape 96"/>
          <p:cNvSpPr/>
          <p:nvPr/>
        </p:nvSpPr>
        <p:spPr>
          <a:xfrm>
            <a:off x="4283803" y="2963163"/>
            <a:ext cx="1076029" cy="267835"/>
          </a:xfrm>
          <a:custGeom>
            <a:avLst/>
            <a:gdLst>
              <a:gd name="connsiteX0" fmla="*/ 0 w 2857500"/>
              <a:gd name="connsiteY0" fmla="*/ 0 h 990600"/>
              <a:gd name="connsiteX1" fmla="*/ 0 w 2857500"/>
              <a:gd name="connsiteY1" fmla="*/ 146050 h 990600"/>
              <a:gd name="connsiteX2" fmla="*/ 844550 w 2857500"/>
              <a:gd name="connsiteY2" fmla="*/ 990600 h 990600"/>
              <a:gd name="connsiteX3" fmla="*/ 2857500 w 2857500"/>
              <a:gd name="connsiteY3" fmla="*/ 990600 h 990600"/>
              <a:gd name="connsiteX0" fmla="*/ 0 w 2857500"/>
              <a:gd name="connsiteY0" fmla="*/ 0 h 990600"/>
              <a:gd name="connsiteX1" fmla="*/ 0 w 2857500"/>
              <a:gd name="connsiteY1" fmla="*/ 146050 h 990600"/>
              <a:gd name="connsiteX2" fmla="*/ 1981200 w 2857500"/>
              <a:gd name="connsiteY2" fmla="*/ 990600 h 990600"/>
              <a:gd name="connsiteX3" fmla="*/ 2857500 w 2857500"/>
              <a:gd name="connsiteY3" fmla="*/ 990600 h 990600"/>
              <a:gd name="connsiteX0" fmla="*/ 0 w 2857500"/>
              <a:gd name="connsiteY0" fmla="*/ 0 h 990600"/>
              <a:gd name="connsiteX1" fmla="*/ 1765300 w 2857500"/>
              <a:gd name="connsiteY1" fmla="*/ 869326 h 990600"/>
              <a:gd name="connsiteX2" fmla="*/ 1981200 w 2857500"/>
              <a:gd name="connsiteY2" fmla="*/ 990600 h 990600"/>
              <a:gd name="connsiteX3" fmla="*/ 2857500 w 2857500"/>
              <a:gd name="connsiteY3" fmla="*/ 990600 h 990600"/>
              <a:gd name="connsiteX0" fmla="*/ 0 w 2857500"/>
              <a:gd name="connsiteY0" fmla="*/ 0 h 990600"/>
              <a:gd name="connsiteX1" fmla="*/ 1835150 w 2857500"/>
              <a:gd name="connsiteY1" fmla="*/ 869326 h 990600"/>
              <a:gd name="connsiteX2" fmla="*/ 1981200 w 2857500"/>
              <a:gd name="connsiteY2" fmla="*/ 990600 h 990600"/>
              <a:gd name="connsiteX3" fmla="*/ 2857500 w 2857500"/>
              <a:gd name="connsiteY3" fmla="*/ 990600 h 990600"/>
              <a:gd name="connsiteX0" fmla="*/ 0 w 1022350"/>
              <a:gd name="connsiteY0" fmla="*/ 0 h 228077"/>
              <a:gd name="connsiteX1" fmla="*/ 0 w 1022350"/>
              <a:gd name="connsiteY1" fmla="*/ 106803 h 228077"/>
              <a:gd name="connsiteX2" fmla="*/ 146050 w 1022350"/>
              <a:gd name="connsiteY2" fmla="*/ 228077 h 228077"/>
              <a:gd name="connsiteX3" fmla="*/ 1022350 w 1022350"/>
              <a:gd name="connsiteY3" fmla="*/ 228077 h 228077"/>
              <a:gd name="connsiteX0" fmla="*/ 0 w 1022350"/>
              <a:gd name="connsiteY0" fmla="*/ 0 h 228077"/>
              <a:gd name="connsiteX1" fmla="*/ 0 w 1022350"/>
              <a:gd name="connsiteY1" fmla="*/ 106803 h 228077"/>
              <a:gd name="connsiteX2" fmla="*/ 82550 w 1022350"/>
              <a:gd name="connsiteY2" fmla="*/ 228077 h 228077"/>
              <a:gd name="connsiteX3" fmla="*/ 1022350 w 1022350"/>
              <a:gd name="connsiteY3" fmla="*/ 228077 h 228077"/>
              <a:gd name="connsiteX0" fmla="*/ 38100 w 1060450"/>
              <a:gd name="connsiteY0" fmla="*/ 0 h 228077"/>
              <a:gd name="connsiteX1" fmla="*/ 0 w 1060450"/>
              <a:gd name="connsiteY1" fmla="*/ 109606 h 228077"/>
              <a:gd name="connsiteX2" fmla="*/ 120650 w 1060450"/>
              <a:gd name="connsiteY2" fmla="*/ 228077 h 228077"/>
              <a:gd name="connsiteX3" fmla="*/ 1060450 w 1060450"/>
              <a:gd name="connsiteY3" fmla="*/ 228077 h 228077"/>
              <a:gd name="connsiteX0" fmla="*/ 0 w 1063625"/>
              <a:gd name="connsiteY0" fmla="*/ 0 h 228077"/>
              <a:gd name="connsiteX1" fmla="*/ 3175 w 1063625"/>
              <a:gd name="connsiteY1" fmla="*/ 109606 h 228077"/>
              <a:gd name="connsiteX2" fmla="*/ 123825 w 1063625"/>
              <a:gd name="connsiteY2" fmla="*/ 228077 h 228077"/>
              <a:gd name="connsiteX3" fmla="*/ 1063625 w 1063625"/>
              <a:gd name="connsiteY3" fmla="*/ 228077 h 228077"/>
              <a:gd name="connsiteX0" fmla="*/ 0 w 1063625"/>
              <a:gd name="connsiteY0" fmla="*/ 0 h 236487"/>
              <a:gd name="connsiteX1" fmla="*/ 3175 w 1063625"/>
              <a:gd name="connsiteY1" fmla="*/ 118016 h 236487"/>
              <a:gd name="connsiteX2" fmla="*/ 123825 w 1063625"/>
              <a:gd name="connsiteY2" fmla="*/ 236487 h 236487"/>
              <a:gd name="connsiteX3" fmla="*/ 1063625 w 1063625"/>
              <a:gd name="connsiteY3" fmla="*/ 236487 h 236487"/>
            </a:gdLst>
            <a:ahLst/>
            <a:cxnLst>
              <a:cxn ang="0">
                <a:pos x="connsiteX0" y="connsiteY0"/>
              </a:cxn>
              <a:cxn ang="0">
                <a:pos x="connsiteX1" y="connsiteY1"/>
              </a:cxn>
              <a:cxn ang="0">
                <a:pos x="connsiteX2" y="connsiteY2"/>
              </a:cxn>
              <a:cxn ang="0">
                <a:pos x="connsiteX3" y="connsiteY3"/>
              </a:cxn>
            </a:cxnLst>
            <a:rect l="l" t="t" r="r" b="b"/>
            <a:pathLst>
              <a:path w="1063625" h="236487">
                <a:moveTo>
                  <a:pt x="0" y="0"/>
                </a:moveTo>
                <a:cubicBezTo>
                  <a:pt x="1058" y="36535"/>
                  <a:pt x="2117" y="81481"/>
                  <a:pt x="3175" y="118016"/>
                </a:cubicBezTo>
                <a:lnTo>
                  <a:pt x="123825" y="236487"/>
                </a:lnTo>
                <a:lnTo>
                  <a:pt x="1063625" y="236487"/>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1" name="Freeform: Shape 130"/>
          <p:cNvSpPr/>
          <p:nvPr/>
        </p:nvSpPr>
        <p:spPr>
          <a:xfrm>
            <a:off x="4628769" y="3465474"/>
            <a:ext cx="1061264" cy="45719"/>
          </a:xfrm>
          <a:custGeom>
            <a:avLst/>
            <a:gdLst>
              <a:gd name="connsiteX0" fmla="*/ 0 w 2406650"/>
              <a:gd name="connsiteY0" fmla="*/ 1314450 h 1314450"/>
              <a:gd name="connsiteX1" fmla="*/ 133350 w 2406650"/>
              <a:gd name="connsiteY1" fmla="*/ 1314450 h 1314450"/>
              <a:gd name="connsiteX2" fmla="*/ 1447800 w 2406650"/>
              <a:gd name="connsiteY2" fmla="*/ 0 h 1314450"/>
              <a:gd name="connsiteX3" fmla="*/ 2406650 w 2406650"/>
              <a:gd name="connsiteY3" fmla="*/ 0 h 1314450"/>
              <a:gd name="connsiteX0" fmla="*/ 0 w 2273300"/>
              <a:gd name="connsiteY0" fmla="*/ 1314450 h 1314450"/>
              <a:gd name="connsiteX1" fmla="*/ 1314450 w 2273300"/>
              <a:gd name="connsiteY1" fmla="*/ 0 h 1314450"/>
              <a:gd name="connsiteX2" fmla="*/ 2273300 w 2273300"/>
              <a:gd name="connsiteY2" fmla="*/ 0 h 1314450"/>
              <a:gd name="connsiteX0" fmla="*/ 0 w 958850"/>
              <a:gd name="connsiteY0" fmla="*/ 0 h 0"/>
              <a:gd name="connsiteX1" fmla="*/ 958850 w 958850"/>
              <a:gd name="connsiteY1" fmla="*/ 0 h 0"/>
              <a:gd name="connsiteX0" fmla="*/ 0 w 10927"/>
              <a:gd name="connsiteY0" fmla="*/ 0 h 0"/>
              <a:gd name="connsiteX1" fmla="*/ 10927 w 10927"/>
              <a:gd name="connsiteY1" fmla="*/ 0 h 0"/>
            </a:gdLst>
            <a:ahLst/>
            <a:cxnLst>
              <a:cxn ang="0">
                <a:pos x="connsiteX0" y="connsiteY0"/>
              </a:cxn>
              <a:cxn ang="0">
                <a:pos x="connsiteX1" y="connsiteY1"/>
              </a:cxn>
            </a:cxnLst>
            <a:rect l="l" t="t" r="r" b="b"/>
            <a:pathLst>
              <a:path w="10927">
                <a:moveTo>
                  <a:pt x="0" y="0"/>
                </a:moveTo>
                <a:lnTo>
                  <a:pt x="10927" y="0"/>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4" name="Freeform: Shape 133"/>
          <p:cNvSpPr/>
          <p:nvPr/>
        </p:nvSpPr>
        <p:spPr>
          <a:xfrm>
            <a:off x="4084779" y="5231683"/>
            <a:ext cx="746264" cy="0"/>
          </a:xfrm>
          <a:custGeom>
            <a:avLst/>
            <a:gdLst>
              <a:gd name="connsiteX0" fmla="*/ 0 w 1670050"/>
              <a:gd name="connsiteY0" fmla="*/ 971550 h 971550"/>
              <a:gd name="connsiteX1" fmla="*/ 146050 w 1670050"/>
              <a:gd name="connsiteY1" fmla="*/ 971550 h 971550"/>
              <a:gd name="connsiteX2" fmla="*/ 1117600 w 1670050"/>
              <a:gd name="connsiteY2" fmla="*/ 0 h 971550"/>
              <a:gd name="connsiteX3" fmla="*/ 1670050 w 1670050"/>
              <a:gd name="connsiteY3" fmla="*/ 0 h 971550"/>
              <a:gd name="connsiteX0" fmla="*/ 0 w 1670050"/>
              <a:gd name="connsiteY0" fmla="*/ 971550 h 971550"/>
              <a:gd name="connsiteX1" fmla="*/ 146050 w 1670050"/>
              <a:gd name="connsiteY1" fmla="*/ 971550 h 971550"/>
              <a:gd name="connsiteX2" fmla="*/ 907990 w 1670050"/>
              <a:gd name="connsiteY2" fmla="*/ 0 h 971550"/>
              <a:gd name="connsiteX3" fmla="*/ 1670050 w 1670050"/>
              <a:gd name="connsiteY3" fmla="*/ 0 h 971550"/>
              <a:gd name="connsiteX0" fmla="*/ 0 w 1670050"/>
              <a:gd name="connsiteY0" fmla="*/ 971550 h 971550"/>
              <a:gd name="connsiteX1" fmla="*/ 146050 w 1670050"/>
              <a:gd name="connsiteY1" fmla="*/ 971550 h 971550"/>
              <a:gd name="connsiteX2" fmla="*/ 888027 w 1670050"/>
              <a:gd name="connsiteY2" fmla="*/ 0 h 971550"/>
              <a:gd name="connsiteX3" fmla="*/ 1670050 w 1670050"/>
              <a:gd name="connsiteY3" fmla="*/ 0 h 971550"/>
              <a:gd name="connsiteX0" fmla="*/ 0 w 1524000"/>
              <a:gd name="connsiteY0" fmla="*/ 971550 h 971550"/>
              <a:gd name="connsiteX1" fmla="*/ 741977 w 1524000"/>
              <a:gd name="connsiteY1" fmla="*/ 0 h 971550"/>
              <a:gd name="connsiteX2" fmla="*/ 1524000 w 1524000"/>
              <a:gd name="connsiteY2" fmla="*/ 0 h 971550"/>
              <a:gd name="connsiteX0" fmla="*/ 0 w 782023"/>
              <a:gd name="connsiteY0" fmla="*/ 0 h 0"/>
              <a:gd name="connsiteX1" fmla="*/ 782023 w 782023"/>
              <a:gd name="connsiteY1" fmla="*/ 0 h 0"/>
            </a:gdLst>
            <a:ahLst/>
            <a:cxnLst>
              <a:cxn ang="0">
                <a:pos x="connsiteX0" y="connsiteY0"/>
              </a:cxn>
              <a:cxn ang="0">
                <a:pos x="connsiteX1" y="connsiteY1"/>
              </a:cxn>
            </a:cxnLst>
            <a:rect l="l" t="t" r="r" b="b"/>
            <a:pathLst>
              <a:path w="782023">
                <a:moveTo>
                  <a:pt x="0" y="0"/>
                </a:moveTo>
                <a:lnTo>
                  <a:pt x="782023" y="0"/>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9" name="Freeform: Shape 138"/>
          <p:cNvSpPr/>
          <p:nvPr/>
        </p:nvSpPr>
        <p:spPr>
          <a:xfrm>
            <a:off x="5480482" y="5318562"/>
            <a:ext cx="155575" cy="805266"/>
          </a:xfrm>
          <a:custGeom>
            <a:avLst/>
            <a:gdLst>
              <a:gd name="connsiteX0" fmla="*/ 0 w 127000"/>
              <a:gd name="connsiteY0" fmla="*/ 1035050 h 1035050"/>
              <a:gd name="connsiteX1" fmla="*/ 127000 w 127000"/>
              <a:gd name="connsiteY1" fmla="*/ 1035050 h 1035050"/>
              <a:gd name="connsiteX2" fmla="*/ 127000 w 127000"/>
              <a:gd name="connsiteY2" fmla="*/ 63500 h 1035050"/>
              <a:gd name="connsiteX3" fmla="*/ 63500 w 127000"/>
              <a:gd name="connsiteY3" fmla="*/ 0 h 1035050"/>
              <a:gd name="connsiteX0" fmla="*/ 0 w 127000"/>
              <a:gd name="connsiteY0" fmla="*/ 1035050 h 1035050"/>
              <a:gd name="connsiteX1" fmla="*/ 127000 w 127000"/>
              <a:gd name="connsiteY1" fmla="*/ 1035050 h 1035050"/>
              <a:gd name="connsiteX2" fmla="*/ 63500 w 127000"/>
              <a:gd name="connsiteY2" fmla="*/ 0 h 1035050"/>
              <a:gd name="connsiteX0" fmla="*/ 0 w 215900"/>
              <a:gd name="connsiteY0" fmla="*/ 1035050 h 1035050"/>
              <a:gd name="connsiteX1" fmla="*/ 215900 w 215900"/>
              <a:gd name="connsiteY1" fmla="*/ 1035050 h 1035050"/>
              <a:gd name="connsiteX2" fmla="*/ 152400 w 215900"/>
              <a:gd name="connsiteY2" fmla="*/ 0 h 1035050"/>
              <a:gd name="connsiteX0" fmla="*/ 0 w 155575"/>
              <a:gd name="connsiteY0" fmla="*/ 1035050 h 1035050"/>
              <a:gd name="connsiteX1" fmla="*/ 155575 w 155575"/>
              <a:gd name="connsiteY1" fmla="*/ 1035050 h 1035050"/>
              <a:gd name="connsiteX2" fmla="*/ 152400 w 155575"/>
              <a:gd name="connsiteY2" fmla="*/ 0 h 1035050"/>
            </a:gdLst>
            <a:ahLst/>
            <a:cxnLst>
              <a:cxn ang="0">
                <a:pos x="connsiteX0" y="connsiteY0"/>
              </a:cxn>
              <a:cxn ang="0">
                <a:pos x="connsiteX1" y="connsiteY1"/>
              </a:cxn>
              <a:cxn ang="0">
                <a:pos x="connsiteX2" y="connsiteY2"/>
              </a:cxn>
            </a:cxnLst>
            <a:rect l="l" t="t" r="r" b="b"/>
            <a:pathLst>
              <a:path w="155575" h="1035050">
                <a:moveTo>
                  <a:pt x="0" y="1035050"/>
                </a:moveTo>
                <a:lnTo>
                  <a:pt x="155575" y="1035050"/>
                </a:lnTo>
                <a:cubicBezTo>
                  <a:pt x="154517" y="690033"/>
                  <a:pt x="153458" y="345017"/>
                  <a:pt x="152400" y="0"/>
                </a:cubicBez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2" name="Freeform: Shape 141"/>
          <p:cNvSpPr/>
          <p:nvPr/>
        </p:nvSpPr>
        <p:spPr>
          <a:xfrm>
            <a:off x="4939777" y="4962962"/>
            <a:ext cx="515305" cy="601189"/>
          </a:xfrm>
          <a:custGeom>
            <a:avLst/>
            <a:gdLst>
              <a:gd name="connsiteX0" fmla="*/ 0 w 723900"/>
              <a:gd name="connsiteY0" fmla="*/ 844550 h 844550"/>
              <a:gd name="connsiteX1" fmla="*/ 0 w 723900"/>
              <a:gd name="connsiteY1" fmla="*/ 711200 h 844550"/>
              <a:gd name="connsiteX2" fmla="*/ 247650 w 723900"/>
              <a:gd name="connsiteY2" fmla="*/ 711200 h 844550"/>
              <a:gd name="connsiteX3" fmla="*/ 723900 w 723900"/>
              <a:gd name="connsiteY3" fmla="*/ 234950 h 844550"/>
              <a:gd name="connsiteX4" fmla="*/ 723900 w 723900"/>
              <a:gd name="connsiteY4" fmla="*/ 0 h 844550"/>
              <a:gd name="connsiteX0" fmla="*/ 0 w 723900"/>
              <a:gd name="connsiteY0" fmla="*/ 844550 h 844550"/>
              <a:gd name="connsiteX1" fmla="*/ 0 w 723900"/>
              <a:gd name="connsiteY1" fmla="*/ 711200 h 844550"/>
              <a:gd name="connsiteX2" fmla="*/ 247650 w 723900"/>
              <a:gd name="connsiteY2" fmla="*/ 711200 h 844550"/>
              <a:gd name="connsiteX3" fmla="*/ 723900 w 723900"/>
              <a:gd name="connsiteY3" fmla="*/ 0 h 844550"/>
              <a:gd name="connsiteX0" fmla="*/ 0 w 723900"/>
              <a:gd name="connsiteY0" fmla="*/ 844550 h 844550"/>
              <a:gd name="connsiteX1" fmla="*/ 0 w 723900"/>
              <a:gd name="connsiteY1" fmla="*/ 711200 h 844550"/>
              <a:gd name="connsiteX2" fmla="*/ 139700 w 723900"/>
              <a:gd name="connsiteY2" fmla="*/ 711200 h 844550"/>
              <a:gd name="connsiteX3" fmla="*/ 723900 w 723900"/>
              <a:gd name="connsiteY3" fmla="*/ 0 h 844550"/>
              <a:gd name="connsiteX0" fmla="*/ 0 w 723900"/>
              <a:gd name="connsiteY0" fmla="*/ 844550 h 844550"/>
              <a:gd name="connsiteX1" fmla="*/ 0 w 723900"/>
              <a:gd name="connsiteY1" fmla="*/ 711200 h 844550"/>
              <a:gd name="connsiteX2" fmla="*/ 723900 w 723900"/>
              <a:gd name="connsiteY2" fmla="*/ 0 h 844550"/>
            </a:gdLst>
            <a:ahLst/>
            <a:cxnLst>
              <a:cxn ang="0">
                <a:pos x="connsiteX0" y="connsiteY0"/>
              </a:cxn>
              <a:cxn ang="0">
                <a:pos x="connsiteX1" y="connsiteY1"/>
              </a:cxn>
              <a:cxn ang="0">
                <a:pos x="connsiteX2" y="connsiteY2"/>
              </a:cxn>
            </a:cxnLst>
            <a:rect l="l" t="t" r="r" b="b"/>
            <a:pathLst>
              <a:path w="723900" h="844550">
                <a:moveTo>
                  <a:pt x="0" y="844550"/>
                </a:moveTo>
                <a:lnTo>
                  <a:pt x="0" y="711200"/>
                </a:lnTo>
                <a:lnTo>
                  <a:pt x="723900" y="0"/>
                </a:ln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2" name="Freeform: Shape 151"/>
          <p:cNvSpPr/>
          <p:nvPr/>
        </p:nvSpPr>
        <p:spPr>
          <a:xfrm>
            <a:off x="6598083" y="5553512"/>
            <a:ext cx="3970" cy="515144"/>
          </a:xfrm>
          <a:custGeom>
            <a:avLst/>
            <a:gdLst>
              <a:gd name="connsiteX0" fmla="*/ 209550 w 209550"/>
              <a:gd name="connsiteY0" fmla="*/ 254000 h 254000"/>
              <a:gd name="connsiteX1" fmla="*/ 209550 w 209550"/>
              <a:gd name="connsiteY1" fmla="*/ 114300 h 254000"/>
              <a:gd name="connsiteX2" fmla="*/ 95250 w 209550"/>
              <a:gd name="connsiteY2" fmla="*/ 0 h 254000"/>
              <a:gd name="connsiteX3" fmla="*/ 0 w 209550"/>
              <a:gd name="connsiteY3" fmla="*/ 0 h 254000"/>
              <a:gd name="connsiteX0" fmla="*/ 209550 w 209550"/>
              <a:gd name="connsiteY0" fmla="*/ 254000 h 254000"/>
              <a:gd name="connsiteX1" fmla="*/ 209550 w 209550"/>
              <a:gd name="connsiteY1" fmla="*/ 114300 h 254000"/>
              <a:gd name="connsiteX2" fmla="*/ 0 w 209550"/>
              <a:gd name="connsiteY2" fmla="*/ 0 h 254000"/>
              <a:gd name="connsiteX0" fmla="*/ 209550 w 209550"/>
              <a:gd name="connsiteY0" fmla="*/ 254000 h 254000"/>
              <a:gd name="connsiteX1" fmla="*/ 0 w 209550"/>
              <a:gd name="connsiteY1" fmla="*/ 0 h 254000"/>
              <a:gd name="connsiteX0" fmla="*/ 2840 w 2840"/>
              <a:gd name="connsiteY0" fmla="*/ 260420 h 260420"/>
              <a:gd name="connsiteX1" fmla="*/ 0 w 2840"/>
              <a:gd name="connsiteY1" fmla="*/ 0 h 260420"/>
            </a:gdLst>
            <a:ahLst/>
            <a:cxnLst>
              <a:cxn ang="0">
                <a:pos x="connsiteX0" y="connsiteY0"/>
              </a:cxn>
              <a:cxn ang="0">
                <a:pos x="connsiteX1" y="connsiteY1"/>
              </a:cxn>
            </a:cxnLst>
            <a:rect l="l" t="t" r="r" b="b"/>
            <a:pathLst>
              <a:path w="2840" h="260420">
                <a:moveTo>
                  <a:pt x="2840" y="260420"/>
                </a:moveTo>
                <a:cubicBezTo>
                  <a:pt x="1893" y="173613"/>
                  <a:pt x="947" y="86807"/>
                  <a:pt x="0" y="0"/>
                </a:cubicBezTo>
              </a:path>
            </a:pathLst>
          </a:custGeom>
          <a:noFill/>
          <a:ln w="12700">
            <a:solidFill>
              <a:schemeClr val="tx1"/>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10" name="Group 109"/>
          <p:cNvGrpSpPr/>
          <p:nvPr/>
        </p:nvGrpSpPr>
        <p:grpSpPr>
          <a:xfrm>
            <a:off x="7279923" y="4387878"/>
            <a:ext cx="1372116" cy="320040"/>
            <a:chOff x="10466007" y="4384644"/>
            <a:chExt cx="1372116" cy="323850"/>
          </a:xfrm>
          <a:effectLst>
            <a:outerShdw blurRad="63500" sx="102000" sy="102000" algn="ctr" rotWithShape="0">
              <a:prstClr val="black">
                <a:alpha val="40000"/>
              </a:prstClr>
            </a:outerShdw>
          </a:effectLst>
        </p:grpSpPr>
        <p:sp>
          <p:nvSpPr>
            <p:cNvPr id="164" name="Rectangle: Rounded Corners 163"/>
            <p:cNvSpPr/>
            <p:nvPr/>
          </p:nvSpPr>
          <p:spPr>
            <a:xfrm>
              <a:off x="10466007" y="4384644"/>
              <a:ext cx="1372116"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108 TNG CMD (IET)</a:t>
              </a:r>
              <a:br>
                <a:rPr lang="en-US" sz="900" b="1" dirty="0">
                  <a:solidFill>
                    <a:schemeClr val="tx1"/>
                  </a:solidFill>
                </a:rPr>
              </a:br>
              <a:r>
                <a:rPr lang="en-US" sz="700" dirty="0">
                  <a:solidFill>
                    <a:schemeClr val="tx1"/>
                  </a:solidFill>
                </a:rPr>
                <a:t>Charlotte, NC</a:t>
              </a:r>
              <a:endParaRPr lang="en-US" sz="900" dirty="0">
                <a:solidFill>
                  <a:schemeClr val="tx1"/>
                </a:solidFill>
              </a:endParaRPr>
            </a:p>
          </p:txBody>
        </p:sp>
        <p:pic>
          <p:nvPicPr>
            <p:cNvPr id="166" name="Picture 163" descr="108DIVS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13799" y="4440138"/>
              <a:ext cx="234845" cy="228285"/>
            </a:xfrm>
            <a:prstGeom prst="rect">
              <a:avLst/>
            </a:prstGeom>
            <a:noFill/>
            <a:ln w="9525">
              <a:noFill/>
              <a:miter lim="800000"/>
              <a:headEnd/>
              <a:tailEnd/>
            </a:ln>
          </p:spPr>
        </p:pic>
      </p:grpSp>
      <p:grpSp>
        <p:nvGrpSpPr>
          <p:cNvPr id="26" name="Group 25"/>
          <p:cNvGrpSpPr/>
          <p:nvPr/>
        </p:nvGrpSpPr>
        <p:grpSpPr>
          <a:xfrm>
            <a:off x="4395840" y="5958678"/>
            <a:ext cx="1082664" cy="320040"/>
            <a:chOff x="6368402" y="6390680"/>
            <a:chExt cx="1082664" cy="323850"/>
          </a:xfrm>
          <a:effectLst>
            <a:outerShdw blurRad="63500" sx="102000" sy="102000" algn="ctr" rotWithShape="0">
              <a:prstClr val="black">
                <a:alpha val="40000"/>
              </a:prstClr>
            </a:outerShdw>
          </a:effectLst>
        </p:grpSpPr>
        <p:sp>
          <p:nvSpPr>
            <p:cNvPr id="70" name="Rectangle: Rounded Corners 69"/>
            <p:cNvSpPr/>
            <p:nvPr/>
          </p:nvSpPr>
          <p:spPr>
            <a:xfrm>
              <a:off x="6368402" y="6390680"/>
              <a:ext cx="1082664"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377 TSC</a:t>
              </a:r>
              <a:br>
                <a:rPr lang="en-US" sz="900" b="1" dirty="0">
                  <a:solidFill>
                    <a:schemeClr val="tx1"/>
                  </a:solidFill>
                </a:rPr>
              </a:br>
              <a:r>
                <a:rPr lang="en-US" sz="700" dirty="0">
                  <a:solidFill>
                    <a:schemeClr val="tx1"/>
                  </a:solidFill>
                </a:rPr>
                <a:t>Belle Chase, LA</a:t>
              </a:r>
            </a:p>
          </p:txBody>
        </p:sp>
        <p:pic>
          <p:nvPicPr>
            <p:cNvPr id="71" name="Picture 210" descr="377th Sustainment Command Shoulder Sleeve Insignia"/>
            <p:cNvPicPr>
              <a:picLocks noChangeAspect="1" noChangeArrowheads="1"/>
            </p:cNvPicPr>
            <p:nvPr/>
          </p:nvPicPr>
          <p:blipFill>
            <a:blip r:embed="rId4" cstate="print"/>
            <a:srcRect/>
            <a:stretch>
              <a:fillRect/>
            </a:stretch>
          </p:blipFill>
          <p:spPr bwMode="auto">
            <a:xfrm>
              <a:off x="6445968" y="6437151"/>
              <a:ext cx="173182" cy="230909"/>
            </a:xfrm>
            <a:prstGeom prst="rect">
              <a:avLst/>
            </a:prstGeom>
            <a:noFill/>
            <a:ln w="9525">
              <a:noFill/>
              <a:miter lim="800000"/>
              <a:headEnd/>
              <a:tailEnd/>
            </a:ln>
          </p:spPr>
        </p:pic>
      </p:grpSp>
      <p:grpSp>
        <p:nvGrpSpPr>
          <p:cNvPr id="19" name="Group 18"/>
          <p:cNvGrpSpPr/>
          <p:nvPr/>
        </p:nvGrpSpPr>
        <p:grpSpPr>
          <a:xfrm>
            <a:off x="2883266" y="5069484"/>
            <a:ext cx="1635821" cy="320040"/>
            <a:chOff x="2161681" y="3692088"/>
            <a:chExt cx="1635821" cy="323850"/>
          </a:xfrm>
          <a:effectLst>
            <a:outerShdw blurRad="63500" sx="102000" sy="102000" algn="ctr" rotWithShape="0">
              <a:prstClr val="black">
                <a:alpha val="40000"/>
              </a:prstClr>
            </a:outerShdw>
          </a:effectLst>
        </p:grpSpPr>
        <p:sp>
          <p:nvSpPr>
            <p:cNvPr id="74" name="Rectangle: Rounded Corners 73"/>
            <p:cNvSpPr/>
            <p:nvPr/>
          </p:nvSpPr>
          <p:spPr>
            <a:xfrm>
              <a:off x="2161681" y="3692088"/>
              <a:ext cx="1635821"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75 INNOVATION CMD</a:t>
              </a:r>
              <a:br>
                <a:rPr lang="en-US" sz="900" b="1" dirty="0">
                  <a:solidFill>
                    <a:schemeClr val="tx1"/>
                  </a:solidFill>
                </a:rPr>
              </a:br>
              <a:r>
                <a:rPr lang="en-US" sz="700" dirty="0">
                  <a:solidFill>
                    <a:schemeClr val="tx1"/>
                  </a:solidFill>
                </a:rPr>
                <a:t>Houston, TX</a:t>
              </a:r>
            </a:p>
          </p:txBody>
        </p:sp>
        <p:pic>
          <p:nvPicPr>
            <p:cNvPr id="95" name="Picture 161" descr="75INFTY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22793" y="3754472"/>
              <a:ext cx="199184" cy="208723"/>
            </a:xfrm>
            <a:prstGeom prst="rect">
              <a:avLst/>
            </a:prstGeom>
            <a:noFill/>
            <a:ln w="9525">
              <a:noFill/>
              <a:miter lim="800000"/>
              <a:headEnd/>
              <a:tailEnd/>
            </a:ln>
          </p:spPr>
        </p:pic>
      </p:grpSp>
      <p:grpSp>
        <p:nvGrpSpPr>
          <p:cNvPr id="22" name="Group 21"/>
          <p:cNvGrpSpPr/>
          <p:nvPr/>
        </p:nvGrpSpPr>
        <p:grpSpPr>
          <a:xfrm>
            <a:off x="3357679" y="3302437"/>
            <a:ext cx="1272051" cy="320040"/>
            <a:chOff x="4020657" y="6011056"/>
            <a:chExt cx="1272051" cy="323850"/>
          </a:xfrm>
          <a:effectLst>
            <a:outerShdw blurRad="63500" sx="102000" sy="102000" algn="ctr" rotWithShape="0">
              <a:prstClr val="black">
                <a:alpha val="40000"/>
              </a:prstClr>
            </a:outerShdw>
          </a:effectLst>
        </p:grpSpPr>
        <p:sp>
          <p:nvSpPr>
            <p:cNvPr id="98" name="Rectangle: Rounded Corners 97"/>
            <p:cNvSpPr/>
            <p:nvPr/>
          </p:nvSpPr>
          <p:spPr>
            <a:xfrm>
              <a:off x="4020657" y="6011056"/>
              <a:ext cx="1272051"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85 SPT CMD</a:t>
              </a:r>
              <a:br>
                <a:rPr lang="en-US" sz="900" b="1" dirty="0">
                  <a:solidFill>
                    <a:schemeClr val="tx1"/>
                  </a:solidFill>
                </a:rPr>
              </a:br>
              <a:r>
                <a:rPr lang="en-US" sz="700" dirty="0">
                  <a:solidFill>
                    <a:schemeClr val="tx1"/>
                  </a:solidFill>
                </a:rPr>
                <a:t>Arlington Heights, IL</a:t>
              </a:r>
            </a:p>
          </p:txBody>
        </p:sp>
        <p:pic>
          <p:nvPicPr>
            <p:cNvPr id="102" name="Picture 153" descr="85th"/>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068155" y="6064314"/>
              <a:ext cx="226974" cy="226974"/>
            </a:xfrm>
            <a:prstGeom prst="rect">
              <a:avLst/>
            </a:prstGeom>
            <a:noFill/>
            <a:ln w="9525">
              <a:noFill/>
              <a:miter lim="800000"/>
              <a:headEnd/>
              <a:tailEnd/>
            </a:ln>
          </p:spPr>
        </p:pic>
      </p:grpSp>
      <p:grpSp>
        <p:nvGrpSpPr>
          <p:cNvPr id="42" name="Group 41"/>
          <p:cNvGrpSpPr/>
          <p:nvPr/>
        </p:nvGrpSpPr>
        <p:grpSpPr>
          <a:xfrm>
            <a:off x="3639941" y="2642144"/>
            <a:ext cx="1272051" cy="320040"/>
            <a:chOff x="4024997" y="1868185"/>
            <a:chExt cx="1272051" cy="320040"/>
          </a:xfrm>
          <a:effectLst>
            <a:outerShdw blurRad="63500" sx="102000" sy="102000" algn="ctr" rotWithShape="0">
              <a:prstClr val="black">
                <a:alpha val="40000"/>
              </a:prstClr>
            </a:outerShdw>
          </a:effectLst>
        </p:grpSpPr>
        <p:sp>
          <p:nvSpPr>
            <p:cNvPr id="92" name="Rectangle: Rounded Corners 91"/>
            <p:cNvSpPr/>
            <p:nvPr/>
          </p:nvSpPr>
          <p:spPr>
            <a:xfrm>
              <a:off x="4024997" y="1868185"/>
              <a:ext cx="1272051" cy="320040"/>
            </a:xfrm>
            <a:prstGeom prst="roundRect">
              <a:avLst>
                <a:gd name="adj" fmla="val 11612"/>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spcBef>
                  <a:spcPts val="600"/>
                </a:spcBef>
              </a:pPr>
              <a:r>
                <a:rPr lang="en-US" sz="900" b="1" dirty="0">
                  <a:solidFill>
                    <a:schemeClr val="tx1"/>
                  </a:solidFill>
                </a:rPr>
                <a:t>88 RSC</a:t>
              </a:r>
            </a:p>
            <a:p>
              <a:r>
                <a:rPr lang="en-US" sz="700" dirty="0">
                  <a:solidFill>
                    <a:schemeClr val="tx1"/>
                  </a:solidFill>
                </a:rPr>
                <a:t>Fort McCoy, WI</a:t>
              </a:r>
            </a:p>
          </p:txBody>
        </p:sp>
        <p:pic>
          <p:nvPicPr>
            <p:cNvPr id="94" name="Picture 75" descr="88INFDS1"/>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080078" y="1927451"/>
              <a:ext cx="206340" cy="206339"/>
            </a:xfrm>
            <a:prstGeom prst="rect">
              <a:avLst/>
            </a:prstGeom>
            <a:noFill/>
            <a:ln w="9525">
              <a:noFill/>
              <a:miter lim="800000"/>
              <a:headEnd/>
              <a:tailEnd/>
            </a:ln>
          </p:spPr>
        </p:pic>
      </p:grpSp>
      <p:grpSp>
        <p:nvGrpSpPr>
          <p:cNvPr id="41" name="Group 40"/>
          <p:cNvGrpSpPr/>
          <p:nvPr/>
        </p:nvGrpSpPr>
        <p:grpSpPr>
          <a:xfrm>
            <a:off x="4395840" y="5571929"/>
            <a:ext cx="1082664" cy="320040"/>
            <a:chOff x="6368402" y="6011056"/>
            <a:chExt cx="1082664" cy="323850"/>
          </a:xfrm>
          <a:effectLst>
            <a:outerShdw blurRad="63500" sx="102000" sy="102000" algn="ctr" rotWithShape="0">
              <a:prstClr val="black">
                <a:alpha val="40000"/>
              </a:prstClr>
            </a:outerShdw>
          </a:effectLst>
        </p:grpSpPr>
        <p:sp>
          <p:nvSpPr>
            <p:cNvPr id="72" name="Rectangle: Rounded Corners 71"/>
            <p:cNvSpPr/>
            <p:nvPr/>
          </p:nvSpPr>
          <p:spPr>
            <a:xfrm>
              <a:off x="6368402" y="6011056"/>
              <a:ext cx="1082664"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412 TEC</a:t>
              </a:r>
              <a:br>
                <a:rPr lang="en-US" sz="900" b="1" dirty="0">
                  <a:solidFill>
                    <a:schemeClr val="tx1"/>
                  </a:solidFill>
                </a:rPr>
              </a:br>
              <a:r>
                <a:rPr lang="en-US" sz="700" dirty="0">
                  <a:solidFill>
                    <a:schemeClr val="tx1"/>
                  </a:solidFill>
                </a:rPr>
                <a:t>Vicksburg, MS</a:t>
              </a:r>
            </a:p>
          </p:txBody>
        </p:sp>
        <p:pic>
          <p:nvPicPr>
            <p:cNvPr id="73" name="Picture 84" descr="412th"/>
            <p:cNvPicPr>
              <a:picLocks noChangeAspect="1" noChangeArrowheads="1"/>
            </p:cNvPicPr>
            <p:nvPr/>
          </p:nvPicPr>
          <p:blipFill>
            <a:blip r:embed="rId8" cstate="print"/>
            <a:srcRect/>
            <a:stretch>
              <a:fillRect/>
            </a:stretch>
          </p:blipFill>
          <p:spPr bwMode="auto">
            <a:xfrm>
              <a:off x="6449248" y="6059494"/>
              <a:ext cx="166623" cy="226974"/>
            </a:xfrm>
            <a:prstGeom prst="rect">
              <a:avLst/>
            </a:prstGeom>
            <a:noFill/>
            <a:ln w="9525">
              <a:noFill/>
              <a:miter lim="800000"/>
              <a:headEnd/>
              <a:tailEnd/>
            </a:ln>
          </p:spPr>
        </p:pic>
      </p:grpSp>
      <p:grpSp>
        <p:nvGrpSpPr>
          <p:cNvPr id="105" name="Group 104"/>
          <p:cNvGrpSpPr/>
          <p:nvPr/>
        </p:nvGrpSpPr>
        <p:grpSpPr>
          <a:xfrm>
            <a:off x="6022314" y="6075390"/>
            <a:ext cx="1158369" cy="320040"/>
            <a:chOff x="10466004" y="6390680"/>
            <a:chExt cx="1158369" cy="323850"/>
          </a:xfrm>
          <a:effectLst>
            <a:outerShdw blurRad="63500" sx="102000" sy="102000" algn="ctr" rotWithShape="0">
              <a:prstClr val="black">
                <a:alpha val="40000"/>
              </a:prstClr>
            </a:outerShdw>
          </a:effectLst>
        </p:grpSpPr>
        <p:sp>
          <p:nvSpPr>
            <p:cNvPr id="48" name="Rectangle: Rounded Corners 47"/>
            <p:cNvSpPr/>
            <p:nvPr/>
          </p:nvSpPr>
          <p:spPr>
            <a:xfrm>
              <a:off x="10466004" y="6390680"/>
              <a:ext cx="1158369"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AR MEDCOM</a:t>
              </a:r>
              <a:br>
                <a:rPr lang="en-US" sz="900" b="1" dirty="0">
                  <a:solidFill>
                    <a:schemeClr val="tx1"/>
                  </a:solidFill>
                </a:rPr>
              </a:br>
              <a:r>
                <a:rPr lang="en-US" sz="700" dirty="0">
                  <a:solidFill>
                    <a:schemeClr val="tx1"/>
                  </a:solidFill>
                </a:rPr>
                <a:t>Pinellas Park, FL</a:t>
              </a:r>
            </a:p>
          </p:txBody>
        </p:sp>
        <p:pic>
          <p:nvPicPr>
            <p:cNvPr id="49" name="Picture 174" descr="ARMEDCOMCrestcompressed"/>
            <p:cNvPicPr>
              <a:picLocks noChangeAspect="1" noChangeArrowheads="1"/>
            </p:cNvPicPr>
            <p:nvPr/>
          </p:nvPicPr>
          <p:blipFill>
            <a:blip r:embed="rId9" cstate="print"/>
            <a:srcRect/>
            <a:stretch>
              <a:fillRect/>
            </a:stretch>
          </p:blipFill>
          <p:spPr bwMode="auto">
            <a:xfrm>
              <a:off x="10536759" y="6439118"/>
              <a:ext cx="188925" cy="226974"/>
            </a:xfrm>
            <a:prstGeom prst="rect">
              <a:avLst/>
            </a:prstGeom>
            <a:noFill/>
            <a:ln w="9525">
              <a:noFill/>
              <a:miter lim="800000"/>
              <a:headEnd/>
              <a:tailEnd/>
            </a:ln>
          </p:spPr>
        </p:pic>
      </p:grpSp>
      <p:grpSp>
        <p:nvGrpSpPr>
          <p:cNvPr id="36" name="Group 35">
            <a:extLst>
              <a:ext uri="{FF2B5EF4-FFF2-40B4-BE49-F238E27FC236}">
                <a16:creationId xmlns:a16="http://schemas.microsoft.com/office/drawing/2014/main" id="{217764B0-09E3-445A-8CF9-317081113E8F}"/>
              </a:ext>
            </a:extLst>
          </p:cNvPr>
          <p:cNvGrpSpPr/>
          <p:nvPr/>
        </p:nvGrpSpPr>
        <p:grpSpPr>
          <a:xfrm>
            <a:off x="7830617" y="3911378"/>
            <a:ext cx="1707247" cy="320040"/>
            <a:chOff x="10466004" y="4207862"/>
            <a:chExt cx="1647825" cy="323850"/>
          </a:xfrm>
        </p:grpSpPr>
        <p:sp>
          <p:nvSpPr>
            <p:cNvPr id="163" name="Rectangle: Rounded Corners 162">
              <a:extLst>
                <a:ext uri="{FF2B5EF4-FFF2-40B4-BE49-F238E27FC236}">
                  <a16:creationId xmlns:a16="http://schemas.microsoft.com/office/drawing/2014/main" id="{EDA4802B-3E85-49C8-93AC-294A9FABC91C}"/>
                </a:ext>
              </a:extLst>
            </p:cNvPr>
            <p:cNvSpPr/>
            <p:nvPr/>
          </p:nvSpPr>
          <p:spPr>
            <a:xfrm>
              <a:off x="10466004" y="4207862"/>
              <a:ext cx="1647825"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USACAPOC</a:t>
              </a:r>
              <a:br>
                <a:rPr lang="en-US" sz="1000" b="1" dirty="0">
                  <a:solidFill>
                    <a:schemeClr val="tx1"/>
                  </a:solidFill>
                </a:rPr>
              </a:br>
              <a:r>
                <a:rPr lang="en-US" sz="700" dirty="0">
                  <a:solidFill>
                    <a:schemeClr val="tx1"/>
                  </a:solidFill>
                </a:rPr>
                <a:t>Fort Liberty, NC</a:t>
              </a:r>
            </a:p>
          </p:txBody>
        </p:sp>
        <p:pic>
          <p:nvPicPr>
            <p:cNvPr id="172" name="Picture 195" descr="USACAPOC2">
              <a:extLst>
                <a:ext uri="{FF2B5EF4-FFF2-40B4-BE49-F238E27FC236}">
                  <a16:creationId xmlns:a16="http://schemas.microsoft.com/office/drawing/2014/main" id="{C134786D-A770-43BF-B480-21116E47CF69}"/>
                </a:ext>
              </a:extLst>
            </p:cNvPr>
            <p:cNvPicPr>
              <a:picLocks noChangeAspect="1" noChangeArrowheads="1"/>
            </p:cNvPicPr>
            <p:nvPr/>
          </p:nvPicPr>
          <p:blipFill>
            <a:blip r:embed="rId10" cstate="print"/>
            <a:srcRect/>
            <a:stretch>
              <a:fillRect/>
            </a:stretch>
          </p:blipFill>
          <p:spPr bwMode="auto">
            <a:xfrm>
              <a:off x="10550841" y="4262469"/>
              <a:ext cx="158750" cy="230909"/>
            </a:xfrm>
            <a:prstGeom prst="rect">
              <a:avLst/>
            </a:prstGeom>
            <a:noFill/>
            <a:ln w="9525">
              <a:noFill/>
              <a:miter lim="800000"/>
              <a:headEnd/>
              <a:tailEnd/>
            </a:ln>
          </p:spPr>
        </p:pic>
      </p:grpSp>
      <p:grpSp>
        <p:nvGrpSpPr>
          <p:cNvPr id="35" name="Group 34">
            <a:extLst>
              <a:ext uri="{FF2B5EF4-FFF2-40B4-BE49-F238E27FC236}">
                <a16:creationId xmlns:a16="http://schemas.microsoft.com/office/drawing/2014/main" id="{3FEFD4B6-8D95-4C7F-BAF9-9FC4BB89C05A}"/>
              </a:ext>
            </a:extLst>
          </p:cNvPr>
          <p:cNvGrpSpPr/>
          <p:nvPr/>
        </p:nvGrpSpPr>
        <p:grpSpPr>
          <a:xfrm>
            <a:off x="7830617" y="3536476"/>
            <a:ext cx="1707247" cy="320040"/>
            <a:chOff x="10466004" y="3898622"/>
            <a:chExt cx="1707247" cy="354190"/>
          </a:xfrm>
        </p:grpSpPr>
        <p:sp>
          <p:nvSpPr>
            <p:cNvPr id="168" name="Rectangle: Rounded Corners 167"/>
            <p:cNvSpPr/>
            <p:nvPr/>
          </p:nvSpPr>
          <p:spPr>
            <a:xfrm>
              <a:off x="10466004" y="3898622"/>
              <a:ext cx="1707247" cy="354190"/>
            </a:xfrm>
            <a:prstGeom prst="roundRect">
              <a:avLst>
                <a:gd name="adj" fmla="val 10348"/>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spcBef>
                  <a:spcPts val="600"/>
                </a:spcBef>
              </a:pPr>
              <a:r>
                <a:rPr lang="en-US" sz="900" b="1" dirty="0">
                  <a:solidFill>
                    <a:schemeClr val="tx1"/>
                  </a:solidFill>
                </a:rPr>
                <a:t>U.S ARMY RESERVE HQ</a:t>
              </a:r>
              <a:br>
                <a:rPr lang="en-US" sz="900" b="1" dirty="0">
                  <a:solidFill>
                    <a:schemeClr val="tx1"/>
                  </a:solidFill>
                </a:rPr>
              </a:br>
              <a:r>
                <a:rPr lang="en-US" sz="700" dirty="0">
                  <a:solidFill>
                    <a:schemeClr val="tx1"/>
                  </a:solidFill>
                </a:rPr>
                <a:t>Fort Liberty, NC</a:t>
              </a:r>
              <a:endParaRPr lang="en-US" sz="900" dirty="0">
                <a:solidFill>
                  <a:schemeClr val="tx1"/>
                </a:solidFill>
              </a:endParaRPr>
            </a:p>
          </p:txBody>
        </p:sp>
        <p:pic>
          <p:nvPicPr>
            <p:cNvPr id="175" name="Picture 174">
              <a:extLst>
                <a:ext uri="{FF2B5EF4-FFF2-40B4-BE49-F238E27FC236}">
                  <a16:creationId xmlns:a16="http://schemas.microsoft.com/office/drawing/2014/main" id="{3C8049AB-3298-4996-ADD8-756403CC46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10415" y="3970663"/>
              <a:ext cx="231648" cy="231648"/>
            </a:xfrm>
            <a:prstGeom prst="rect">
              <a:avLst/>
            </a:prstGeom>
          </p:spPr>
        </p:pic>
      </p:grpSp>
      <p:sp>
        <p:nvSpPr>
          <p:cNvPr id="138" name="Rectangle 137">
            <a:extLst>
              <a:ext uri="{FF2B5EF4-FFF2-40B4-BE49-F238E27FC236}">
                <a16:creationId xmlns:a16="http://schemas.microsoft.com/office/drawing/2014/main" id="{862182E9-7348-4766-BB9C-3D2B4E9F9154}"/>
              </a:ext>
            </a:extLst>
          </p:cNvPr>
          <p:cNvSpPr/>
          <p:nvPr/>
        </p:nvSpPr>
        <p:spPr bwMode="auto">
          <a:xfrm>
            <a:off x="5047948" y="1778695"/>
            <a:ext cx="1777308" cy="1256883"/>
          </a:xfrm>
          <a:prstGeom prst="rect">
            <a:avLst/>
          </a:prstGeom>
          <a:solidFill>
            <a:schemeClr val="accent5">
              <a:lumMod val="60000"/>
              <a:lumOff val="40000"/>
            </a:schemeClr>
          </a:solidFill>
          <a:ln w="12700" algn="ctr">
            <a:solidFill>
              <a:schemeClr val="accent5">
                <a:lumMod val="50000"/>
              </a:schemeClr>
            </a:solidFill>
            <a:miter lim="800000"/>
            <a:headEnd/>
            <a:tailEnd/>
          </a:ln>
        </p:spPr>
        <p:txBody>
          <a:bodyPr wrap="none" rtlCol="0" anchor="ctr"/>
          <a:lstStyle/>
          <a:p>
            <a:pPr algn="ctr"/>
            <a:endParaRPr lang="en-US" dirty="0" err="1"/>
          </a:p>
        </p:txBody>
      </p:sp>
      <p:grpSp>
        <p:nvGrpSpPr>
          <p:cNvPr id="106" name="Group 105"/>
          <p:cNvGrpSpPr/>
          <p:nvPr/>
        </p:nvGrpSpPr>
        <p:grpSpPr>
          <a:xfrm>
            <a:off x="5108573" y="1851594"/>
            <a:ext cx="1647825" cy="323850"/>
            <a:chOff x="10474629" y="5868444"/>
            <a:chExt cx="1647825" cy="323850"/>
          </a:xfrm>
        </p:grpSpPr>
        <p:sp>
          <p:nvSpPr>
            <p:cNvPr id="45" name="Rectangle: Rounded Corners 44"/>
            <p:cNvSpPr/>
            <p:nvPr/>
          </p:nvSpPr>
          <p:spPr>
            <a:xfrm>
              <a:off x="10474629" y="5868444"/>
              <a:ext cx="1647825"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ARCD</a:t>
              </a:r>
              <a:br>
                <a:rPr lang="en-US" sz="900" b="1" dirty="0">
                  <a:solidFill>
                    <a:schemeClr val="tx1"/>
                  </a:solidFill>
                </a:rPr>
              </a:br>
              <a:r>
                <a:rPr lang="en-US" sz="700" dirty="0">
                  <a:solidFill>
                    <a:schemeClr val="tx1"/>
                  </a:solidFill>
                </a:rPr>
                <a:t>Fort Knox, KY</a:t>
              </a:r>
            </a:p>
          </p:txBody>
        </p:sp>
        <p:pic>
          <p:nvPicPr>
            <p:cNvPr id="47" name="Picture 46"/>
            <p:cNvPicPr/>
            <p:nvPr/>
          </p:nvPicPr>
          <p:blipFill>
            <a:blip r:embed="rId12" cstate="print">
              <a:extLst>
                <a:ext uri="{28A0092B-C50C-407E-A947-70E740481C1C}">
                  <a14:useLocalDpi xmlns:a14="http://schemas.microsoft.com/office/drawing/2010/main"/>
                </a:ext>
              </a:extLst>
            </a:blip>
            <a:srcRect/>
            <a:stretch>
              <a:fillRect/>
            </a:stretch>
          </p:blipFill>
          <p:spPr bwMode="auto">
            <a:xfrm>
              <a:off x="10524341" y="5920162"/>
              <a:ext cx="229001" cy="220414"/>
            </a:xfrm>
            <a:prstGeom prst="rect">
              <a:avLst/>
            </a:prstGeom>
            <a:noFill/>
            <a:ln w="9525">
              <a:noFill/>
              <a:miter lim="800000"/>
              <a:headEnd/>
              <a:tailEnd/>
            </a:ln>
            <a:effectLst/>
          </p:spPr>
        </p:pic>
      </p:grpSp>
      <p:grpSp>
        <p:nvGrpSpPr>
          <p:cNvPr id="4" name="Group 3">
            <a:extLst>
              <a:ext uri="{FF2B5EF4-FFF2-40B4-BE49-F238E27FC236}">
                <a16:creationId xmlns:a16="http://schemas.microsoft.com/office/drawing/2014/main" id="{454ABA71-03B6-4188-938B-E53BD906CDC3}"/>
              </a:ext>
            </a:extLst>
          </p:cNvPr>
          <p:cNvGrpSpPr/>
          <p:nvPr/>
        </p:nvGrpSpPr>
        <p:grpSpPr>
          <a:xfrm>
            <a:off x="5108573" y="2627856"/>
            <a:ext cx="1647825" cy="320040"/>
            <a:chOff x="6309530" y="1507624"/>
            <a:chExt cx="1647825" cy="377241"/>
          </a:xfrm>
        </p:grpSpPr>
        <p:sp>
          <p:nvSpPr>
            <p:cNvPr id="86" name="Rectangle: Rounded Corners 85"/>
            <p:cNvSpPr/>
            <p:nvPr/>
          </p:nvSpPr>
          <p:spPr>
            <a:xfrm>
              <a:off x="6309530" y="1507624"/>
              <a:ext cx="1647825" cy="377241"/>
            </a:xfrm>
            <a:prstGeom prst="roundRect">
              <a:avLst>
                <a:gd name="adj" fmla="val 11612"/>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spcBef>
                  <a:spcPts val="600"/>
                </a:spcBef>
              </a:pPr>
              <a:r>
                <a:rPr lang="en-US" sz="900" b="1" dirty="0">
                  <a:solidFill>
                    <a:schemeClr val="tx1"/>
                  </a:solidFill>
                </a:rPr>
                <a:t>84 TNG CMD (UR)</a:t>
              </a:r>
            </a:p>
            <a:p>
              <a:r>
                <a:rPr lang="en-US" sz="700" dirty="0">
                  <a:solidFill>
                    <a:schemeClr val="tx1"/>
                  </a:solidFill>
                </a:rPr>
                <a:t>Fort Knox, KY</a:t>
              </a:r>
            </a:p>
          </p:txBody>
        </p:sp>
        <p:pic>
          <p:nvPicPr>
            <p:cNvPr id="121" name="Picture 159" descr="84DIVTNG">
              <a:extLst>
                <a:ext uri="{FF2B5EF4-FFF2-40B4-BE49-F238E27FC236}">
                  <a16:creationId xmlns:a16="http://schemas.microsoft.com/office/drawing/2014/main" id="{955ECF22-CBD4-4C03-A49F-452FB7B9F9C3}"/>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367821" y="1592348"/>
              <a:ext cx="226974" cy="240811"/>
            </a:xfrm>
            <a:prstGeom prst="rect">
              <a:avLst/>
            </a:prstGeom>
            <a:noFill/>
            <a:ln w="9525">
              <a:noFill/>
              <a:miter lim="800000"/>
              <a:headEnd/>
              <a:tailEnd/>
            </a:ln>
          </p:spPr>
        </p:pic>
      </p:grpSp>
      <p:grpSp>
        <p:nvGrpSpPr>
          <p:cNvPr id="15" name="Group 14">
            <a:extLst>
              <a:ext uri="{FF2B5EF4-FFF2-40B4-BE49-F238E27FC236}">
                <a16:creationId xmlns:a16="http://schemas.microsoft.com/office/drawing/2014/main" id="{63AD3E67-EDA7-4BEC-8D5C-13FED7FAFD4B}"/>
              </a:ext>
            </a:extLst>
          </p:cNvPr>
          <p:cNvGrpSpPr/>
          <p:nvPr/>
        </p:nvGrpSpPr>
        <p:grpSpPr>
          <a:xfrm>
            <a:off x="5108573" y="2239725"/>
            <a:ext cx="1647825" cy="323850"/>
            <a:chOff x="4806961" y="1432886"/>
            <a:chExt cx="1647825" cy="323850"/>
          </a:xfrm>
        </p:grpSpPr>
        <p:sp>
          <p:nvSpPr>
            <p:cNvPr id="124" name="Rectangle: Rounded Corners 123">
              <a:extLst>
                <a:ext uri="{FF2B5EF4-FFF2-40B4-BE49-F238E27FC236}">
                  <a16:creationId xmlns:a16="http://schemas.microsoft.com/office/drawing/2014/main" id="{18BC89CB-66B1-4865-BFAE-B4844E995278}"/>
                </a:ext>
              </a:extLst>
            </p:cNvPr>
            <p:cNvSpPr/>
            <p:nvPr/>
          </p:nvSpPr>
          <p:spPr>
            <a:xfrm>
              <a:off x="4806961" y="1432886"/>
              <a:ext cx="1647825"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pPr>
                <a:spcBef>
                  <a:spcPts val="600"/>
                </a:spcBef>
              </a:pPr>
              <a:r>
                <a:rPr lang="en-US" sz="900" b="1" dirty="0">
                  <a:solidFill>
                    <a:schemeClr val="tx1"/>
                  </a:solidFill>
                </a:rPr>
                <a:t>USAR AVIATION CMD</a:t>
              </a:r>
            </a:p>
            <a:p>
              <a:r>
                <a:rPr lang="en-US" sz="700" dirty="0">
                  <a:solidFill>
                    <a:schemeClr val="tx1"/>
                  </a:solidFill>
                </a:rPr>
                <a:t>Fort Knox, KY</a:t>
              </a:r>
            </a:p>
          </p:txBody>
        </p:sp>
        <p:pic>
          <p:nvPicPr>
            <p:cNvPr id="31" name="Picture 30">
              <a:extLst>
                <a:ext uri="{FF2B5EF4-FFF2-40B4-BE49-F238E27FC236}">
                  <a16:creationId xmlns:a16="http://schemas.microsoft.com/office/drawing/2014/main" id="{630FD280-8421-4E35-BDE3-C10B52A1E69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40124" y="1469761"/>
              <a:ext cx="255316" cy="255316"/>
            </a:xfrm>
            <a:prstGeom prst="rect">
              <a:avLst/>
            </a:prstGeom>
          </p:spPr>
        </p:pic>
      </p:grpSp>
      <p:sp>
        <p:nvSpPr>
          <p:cNvPr id="7" name="Title 6">
            <a:extLst>
              <a:ext uri="{FF2B5EF4-FFF2-40B4-BE49-F238E27FC236}">
                <a16:creationId xmlns:a16="http://schemas.microsoft.com/office/drawing/2014/main" id="{E40258C0-A2E2-44EC-8FAD-A1AF32574711}"/>
              </a:ext>
            </a:extLst>
          </p:cNvPr>
          <p:cNvSpPr>
            <a:spLocks noGrp="1"/>
          </p:cNvSpPr>
          <p:nvPr>
            <p:ph type="title"/>
          </p:nvPr>
        </p:nvSpPr>
        <p:spPr/>
        <p:txBody>
          <a:bodyPr/>
          <a:lstStyle/>
          <a:p>
            <a:r>
              <a:rPr lang="en-US" sz="3600" dirty="0">
                <a:latin typeface="Bebas Neue Bold" panose="020B0606020202050201" pitchFamily="34" charset="0"/>
              </a:rPr>
              <a:t>Army Reserve: Divisions &amp; Functional Commands</a:t>
            </a:r>
          </a:p>
        </p:txBody>
      </p:sp>
      <p:grpSp>
        <p:nvGrpSpPr>
          <p:cNvPr id="119" name="Group 118">
            <a:extLst>
              <a:ext uri="{FF2B5EF4-FFF2-40B4-BE49-F238E27FC236}">
                <a16:creationId xmlns:a16="http://schemas.microsoft.com/office/drawing/2014/main" id="{4593A91D-99DD-4EF0-8A6D-AEDAF877F331}"/>
              </a:ext>
            </a:extLst>
          </p:cNvPr>
          <p:cNvGrpSpPr/>
          <p:nvPr/>
        </p:nvGrpSpPr>
        <p:grpSpPr>
          <a:xfrm>
            <a:off x="465327" y="5367956"/>
            <a:ext cx="1647825" cy="1097234"/>
            <a:chOff x="606576" y="4810912"/>
            <a:chExt cx="1647825" cy="1097234"/>
          </a:xfrm>
        </p:grpSpPr>
        <p:sp>
          <p:nvSpPr>
            <p:cNvPr id="120" name="Rectangle 119">
              <a:extLst>
                <a:ext uri="{FF2B5EF4-FFF2-40B4-BE49-F238E27FC236}">
                  <a16:creationId xmlns:a16="http://schemas.microsoft.com/office/drawing/2014/main" id="{46F14704-007E-4216-BE83-0FA8BAF96CE7}"/>
                </a:ext>
              </a:extLst>
            </p:cNvPr>
            <p:cNvSpPr/>
            <p:nvPr/>
          </p:nvSpPr>
          <p:spPr bwMode="auto">
            <a:xfrm>
              <a:off x="606576" y="4810912"/>
              <a:ext cx="1647825" cy="1097234"/>
            </a:xfrm>
            <a:prstGeom prst="rect">
              <a:avLst/>
            </a:prstGeom>
            <a:solidFill>
              <a:schemeClr val="accent5">
                <a:lumMod val="60000"/>
                <a:lumOff val="40000"/>
              </a:schemeClr>
            </a:solidFill>
            <a:ln w="12700" algn="ctr">
              <a:solidFill>
                <a:schemeClr val="accent5">
                  <a:lumMod val="50000"/>
                </a:schemeClr>
              </a:solidFill>
              <a:miter lim="800000"/>
              <a:headEnd/>
              <a:tailEnd/>
            </a:ln>
          </p:spPr>
          <p:txBody>
            <a:bodyPr wrap="none" rtlCol="0" anchor="ctr"/>
            <a:lstStyle/>
            <a:p>
              <a:pPr algn="ctr"/>
              <a:endParaRPr lang="en-US" dirty="0" err="1"/>
            </a:p>
          </p:txBody>
        </p:sp>
        <p:grpSp>
          <p:nvGrpSpPr>
            <p:cNvPr id="126" name="Group 125">
              <a:extLst>
                <a:ext uri="{FF2B5EF4-FFF2-40B4-BE49-F238E27FC236}">
                  <a16:creationId xmlns:a16="http://schemas.microsoft.com/office/drawing/2014/main" id="{745D15E3-3AD8-44FD-92B1-2979C2C433BD}"/>
                </a:ext>
              </a:extLst>
            </p:cNvPr>
            <p:cNvGrpSpPr/>
            <p:nvPr/>
          </p:nvGrpSpPr>
          <p:grpSpPr>
            <a:xfrm>
              <a:off x="689714" y="4827670"/>
              <a:ext cx="1468549" cy="993213"/>
              <a:chOff x="2265967" y="4040261"/>
              <a:chExt cx="1468549" cy="993213"/>
            </a:xfrm>
          </p:grpSpPr>
          <p:sp>
            <p:nvSpPr>
              <p:cNvPr id="127" name="TextBox 126">
                <a:extLst>
                  <a:ext uri="{FF2B5EF4-FFF2-40B4-BE49-F238E27FC236}">
                    <a16:creationId xmlns:a16="http://schemas.microsoft.com/office/drawing/2014/main" id="{2C55490B-D56D-40FE-813A-F3248DFD0215}"/>
                  </a:ext>
                </a:extLst>
              </p:cNvPr>
              <p:cNvSpPr txBox="1"/>
              <p:nvPr/>
            </p:nvSpPr>
            <p:spPr>
              <a:xfrm>
                <a:off x="2661024" y="4040261"/>
                <a:ext cx="718466" cy="246221"/>
              </a:xfrm>
              <a:prstGeom prst="rect">
                <a:avLst/>
              </a:prstGeom>
              <a:noFill/>
            </p:spPr>
            <p:txBody>
              <a:bodyPr wrap="none" rtlCol="0">
                <a:spAutoFit/>
              </a:bodyPr>
              <a:lstStyle/>
              <a:p>
                <a:r>
                  <a:rPr lang="en-US" sz="1000" b="1" cap="all" dirty="0"/>
                  <a:t>Legend</a:t>
                </a:r>
              </a:p>
            </p:txBody>
          </p:sp>
          <p:sp>
            <p:nvSpPr>
              <p:cNvPr id="130" name="Rectangle: Rounded Corners 297">
                <a:extLst>
                  <a:ext uri="{FF2B5EF4-FFF2-40B4-BE49-F238E27FC236}">
                    <a16:creationId xmlns:a16="http://schemas.microsoft.com/office/drawing/2014/main" id="{43CD8FDB-B22D-45D9-B86D-DDF610D7584B}"/>
                  </a:ext>
                </a:extLst>
              </p:cNvPr>
              <p:cNvSpPr/>
              <p:nvPr/>
            </p:nvSpPr>
            <p:spPr>
              <a:xfrm>
                <a:off x="2265967" y="4296697"/>
                <a:ext cx="1468549" cy="334837"/>
              </a:xfrm>
              <a:prstGeom prst="roundRect">
                <a:avLst>
                  <a:gd name="adj" fmla="val 13823"/>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Reserve Division</a:t>
                </a:r>
              </a:p>
            </p:txBody>
          </p:sp>
          <p:sp>
            <p:nvSpPr>
              <p:cNvPr id="133" name="Rectangle: Rounded Corners 297">
                <a:extLst>
                  <a:ext uri="{FF2B5EF4-FFF2-40B4-BE49-F238E27FC236}">
                    <a16:creationId xmlns:a16="http://schemas.microsoft.com/office/drawing/2014/main" id="{5A554490-A7F7-4228-9C60-B789CE9AB91E}"/>
                  </a:ext>
                </a:extLst>
              </p:cNvPr>
              <p:cNvSpPr/>
              <p:nvPr/>
            </p:nvSpPr>
            <p:spPr>
              <a:xfrm>
                <a:off x="2265967" y="4698637"/>
                <a:ext cx="1468549" cy="334837"/>
              </a:xfrm>
              <a:prstGeom prst="roundRect">
                <a:avLst>
                  <a:gd name="adj" fmla="val 13823"/>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none" lIns="0" tIns="27432" rIns="0" bIns="0" rtlCol="0" anchor="ctr" anchorCtr="0"/>
              <a:lstStyle/>
              <a:p>
                <a:pPr algn="ctr">
                  <a:lnSpc>
                    <a:spcPts val="900"/>
                  </a:lnSpc>
                </a:pPr>
                <a:r>
                  <a:rPr lang="en-US" sz="900" b="1" dirty="0">
                    <a:solidFill>
                      <a:schemeClr val="tx1"/>
                    </a:solidFill>
                  </a:rPr>
                  <a:t>Army Reserve </a:t>
                </a:r>
                <a:br>
                  <a:rPr lang="en-US" sz="900" b="1" dirty="0">
                    <a:solidFill>
                      <a:schemeClr val="tx1"/>
                    </a:solidFill>
                  </a:rPr>
                </a:br>
                <a:r>
                  <a:rPr lang="en-US" sz="900" b="1" dirty="0">
                    <a:solidFill>
                      <a:schemeClr val="tx1"/>
                    </a:solidFill>
                  </a:rPr>
                  <a:t>Functional Command</a:t>
                </a:r>
              </a:p>
            </p:txBody>
          </p:sp>
        </p:grpSp>
      </p:grpSp>
      <p:sp>
        <p:nvSpPr>
          <p:cNvPr id="14" name="Freeform: Shape 13">
            <a:extLst>
              <a:ext uri="{FF2B5EF4-FFF2-40B4-BE49-F238E27FC236}">
                <a16:creationId xmlns:a16="http://schemas.microsoft.com/office/drawing/2014/main" id="{2AA3EFEF-E06A-4C85-B2A1-770447F6EF7C}"/>
              </a:ext>
            </a:extLst>
          </p:cNvPr>
          <p:cNvSpPr/>
          <p:nvPr/>
        </p:nvSpPr>
        <p:spPr bwMode="auto">
          <a:xfrm>
            <a:off x="1808327" y="3786188"/>
            <a:ext cx="0" cy="166687"/>
          </a:xfrm>
          <a:custGeom>
            <a:avLst/>
            <a:gdLst>
              <a:gd name="connsiteX0" fmla="*/ 0 w 0"/>
              <a:gd name="connsiteY0" fmla="*/ 166687 h 166687"/>
              <a:gd name="connsiteX1" fmla="*/ 0 w 0"/>
              <a:gd name="connsiteY1" fmla="*/ 0 h 166687"/>
            </a:gdLst>
            <a:ahLst/>
            <a:cxnLst>
              <a:cxn ang="0">
                <a:pos x="connsiteX0" y="connsiteY0"/>
              </a:cxn>
              <a:cxn ang="0">
                <a:pos x="connsiteX1" y="connsiteY1"/>
              </a:cxn>
            </a:cxnLst>
            <a:rect l="l" t="t" r="r" b="b"/>
            <a:pathLst>
              <a:path h="166687">
                <a:moveTo>
                  <a:pt x="0" y="166687"/>
                </a:moveTo>
                <a:lnTo>
                  <a:pt x="0" y="0"/>
                </a:lnTo>
              </a:path>
            </a:pathLst>
          </a:custGeom>
          <a:noFill/>
          <a:ln w="12700" algn="ctr">
            <a:solidFill>
              <a:schemeClr val="tx1"/>
            </a:solidFill>
            <a:miter lim="800000"/>
            <a:headEnd/>
            <a:tailEnd type="oval" w="med" len="med"/>
          </a:ln>
        </p:spPr>
        <p:txBody>
          <a:bodyPr rtlCol="0" anchor="ctr"/>
          <a:lstStyle/>
          <a:p>
            <a:pPr algn="ctr"/>
            <a:endParaRPr lang="en-US"/>
          </a:p>
        </p:txBody>
      </p:sp>
      <p:grpSp>
        <p:nvGrpSpPr>
          <p:cNvPr id="17" name="Group 16"/>
          <p:cNvGrpSpPr/>
          <p:nvPr/>
        </p:nvGrpSpPr>
        <p:grpSpPr>
          <a:xfrm>
            <a:off x="1243353" y="3963496"/>
            <a:ext cx="1137684" cy="320040"/>
            <a:chOff x="2161682" y="2514189"/>
            <a:chExt cx="1137684" cy="323850"/>
          </a:xfrm>
          <a:effectLst>
            <a:outerShdw blurRad="63500" sx="102000" sy="102000" algn="ctr" rotWithShape="0">
              <a:prstClr val="black">
                <a:alpha val="40000"/>
              </a:prstClr>
            </a:outerShdw>
          </a:effectLst>
        </p:grpSpPr>
        <p:sp>
          <p:nvSpPr>
            <p:cNvPr id="52" name="Rectangle: Rounded Corners 51"/>
            <p:cNvSpPr/>
            <p:nvPr/>
          </p:nvSpPr>
          <p:spPr>
            <a:xfrm>
              <a:off x="2161682" y="2514189"/>
              <a:ext cx="1137684" cy="323850"/>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63 RSC</a:t>
              </a:r>
              <a:br>
                <a:rPr lang="en-US" sz="900" b="1" dirty="0">
                  <a:solidFill>
                    <a:schemeClr val="tx1"/>
                  </a:solidFill>
                </a:rPr>
              </a:br>
              <a:r>
                <a:rPr lang="en-US" sz="700" dirty="0">
                  <a:solidFill>
                    <a:schemeClr val="tx1"/>
                  </a:solidFill>
                </a:rPr>
                <a:t>Moffett Field, CA</a:t>
              </a:r>
            </a:p>
          </p:txBody>
        </p:sp>
        <p:pic>
          <p:nvPicPr>
            <p:cNvPr id="61" name="Picture 79" descr="63INFYS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251053" y="2570338"/>
              <a:ext cx="152190" cy="226974"/>
            </a:xfrm>
            <a:prstGeom prst="rect">
              <a:avLst/>
            </a:prstGeom>
            <a:noFill/>
            <a:ln w="9525">
              <a:noFill/>
              <a:miter lim="800000"/>
              <a:headEnd/>
              <a:tailEnd/>
            </a:ln>
          </p:spPr>
        </p:pic>
      </p:grpSp>
      <p:sp>
        <p:nvSpPr>
          <p:cNvPr id="29" name="Freeform: Shape 28">
            <a:extLst>
              <a:ext uri="{FF2B5EF4-FFF2-40B4-BE49-F238E27FC236}">
                <a16:creationId xmlns:a16="http://schemas.microsoft.com/office/drawing/2014/main" id="{40090917-489B-45B5-81F0-124811F7FFE6}"/>
              </a:ext>
            </a:extLst>
          </p:cNvPr>
          <p:cNvSpPr/>
          <p:nvPr/>
        </p:nvSpPr>
        <p:spPr bwMode="auto">
          <a:xfrm>
            <a:off x="2089314" y="4448175"/>
            <a:ext cx="0" cy="200025"/>
          </a:xfrm>
          <a:custGeom>
            <a:avLst/>
            <a:gdLst>
              <a:gd name="connsiteX0" fmla="*/ 0 w 0"/>
              <a:gd name="connsiteY0" fmla="*/ 200025 h 200025"/>
              <a:gd name="connsiteX1" fmla="*/ 0 w 0"/>
              <a:gd name="connsiteY1" fmla="*/ 0 h 200025"/>
            </a:gdLst>
            <a:ahLst/>
            <a:cxnLst>
              <a:cxn ang="0">
                <a:pos x="connsiteX0" y="connsiteY0"/>
              </a:cxn>
              <a:cxn ang="0">
                <a:pos x="connsiteX1" y="connsiteY1"/>
              </a:cxn>
            </a:cxnLst>
            <a:rect l="l" t="t" r="r" b="b"/>
            <a:pathLst>
              <a:path h="200025">
                <a:moveTo>
                  <a:pt x="0" y="200025"/>
                </a:moveTo>
                <a:lnTo>
                  <a:pt x="0" y="0"/>
                </a:lnTo>
              </a:path>
            </a:pathLst>
          </a:custGeom>
          <a:noFill/>
          <a:ln w="12700" algn="ctr">
            <a:solidFill>
              <a:schemeClr val="tx1"/>
            </a:solidFill>
            <a:miter lim="800000"/>
            <a:headEnd/>
            <a:tailEnd type="oval" w="med" len="med"/>
          </a:ln>
        </p:spPr>
        <p:txBody>
          <a:bodyPr rtlCol="0" anchor="ctr"/>
          <a:lstStyle/>
          <a:p>
            <a:pPr algn="ctr"/>
            <a:endParaRPr lang="en-US"/>
          </a:p>
        </p:txBody>
      </p:sp>
      <p:grpSp>
        <p:nvGrpSpPr>
          <p:cNvPr id="18" name="Group 17"/>
          <p:cNvGrpSpPr/>
          <p:nvPr/>
        </p:nvGrpSpPr>
        <p:grpSpPr>
          <a:xfrm>
            <a:off x="1547842" y="4655174"/>
            <a:ext cx="1212941" cy="320040"/>
            <a:chOff x="2161682" y="3290839"/>
            <a:chExt cx="1084400" cy="323850"/>
          </a:xfrm>
          <a:effectLst>
            <a:outerShdw blurRad="63500" sx="102000" sy="102000" algn="ctr" rotWithShape="0">
              <a:prstClr val="black">
                <a:alpha val="40000"/>
              </a:prstClr>
            </a:outerShdw>
          </a:effectLst>
        </p:grpSpPr>
        <p:sp>
          <p:nvSpPr>
            <p:cNvPr id="67" name="Rectangle: Rounded Corners 66"/>
            <p:cNvSpPr/>
            <p:nvPr/>
          </p:nvSpPr>
          <p:spPr>
            <a:xfrm>
              <a:off x="2161682" y="3290839"/>
              <a:ext cx="1084400"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79 TSC</a:t>
              </a:r>
              <a:br>
                <a:rPr lang="en-US" sz="900" b="1" dirty="0">
                  <a:solidFill>
                    <a:schemeClr val="tx1"/>
                  </a:solidFill>
                </a:rPr>
              </a:br>
              <a:r>
                <a:rPr lang="en-US" sz="700" dirty="0">
                  <a:solidFill>
                    <a:schemeClr val="tx1"/>
                  </a:solidFill>
                </a:rPr>
                <a:t>Los Alamitos, CA</a:t>
              </a:r>
            </a:p>
          </p:txBody>
        </p:sp>
        <p:pic>
          <p:nvPicPr>
            <p:cNvPr id="68" name="Picture 45" descr="79th Inf Div.gif"/>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233355" y="3360888"/>
              <a:ext cx="174987" cy="205231"/>
            </a:xfrm>
            <a:prstGeom prst="rect">
              <a:avLst/>
            </a:prstGeom>
            <a:noFill/>
            <a:ln w="9525">
              <a:noFill/>
              <a:miter lim="800000"/>
              <a:headEnd/>
              <a:tailEnd/>
            </a:ln>
          </p:spPr>
        </p:pic>
      </p:grpSp>
      <p:sp>
        <p:nvSpPr>
          <p:cNvPr id="32" name="Freeform: Shape 31">
            <a:extLst>
              <a:ext uri="{FF2B5EF4-FFF2-40B4-BE49-F238E27FC236}">
                <a16:creationId xmlns:a16="http://schemas.microsoft.com/office/drawing/2014/main" id="{0B36424F-3FF9-4147-8362-A3DCCAA355D9}"/>
              </a:ext>
            </a:extLst>
          </p:cNvPr>
          <p:cNvSpPr/>
          <p:nvPr/>
        </p:nvSpPr>
        <p:spPr bwMode="auto">
          <a:xfrm>
            <a:off x="2965614" y="3228975"/>
            <a:ext cx="0" cy="323850"/>
          </a:xfrm>
          <a:custGeom>
            <a:avLst/>
            <a:gdLst>
              <a:gd name="connsiteX0" fmla="*/ 0 w 0"/>
              <a:gd name="connsiteY0" fmla="*/ 0 h 323850"/>
              <a:gd name="connsiteX1" fmla="*/ 0 w 0"/>
              <a:gd name="connsiteY1" fmla="*/ 323850 h 323850"/>
            </a:gdLst>
            <a:ahLst/>
            <a:cxnLst>
              <a:cxn ang="0">
                <a:pos x="connsiteX0" y="connsiteY0"/>
              </a:cxn>
              <a:cxn ang="0">
                <a:pos x="connsiteX1" y="connsiteY1"/>
              </a:cxn>
            </a:cxnLst>
            <a:rect l="l" t="t" r="r" b="b"/>
            <a:pathLst>
              <a:path h="323850">
                <a:moveTo>
                  <a:pt x="0" y="0"/>
                </a:moveTo>
                <a:lnTo>
                  <a:pt x="0" y="323850"/>
                </a:lnTo>
              </a:path>
            </a:pathLst>
          </a:custGeom>
          <a:noFill/>
          <a:ln w="12700" algn="ctr">
            <a:solidFill>
              <a:schemeClr val="tx1"/>
            </a:solidFill>
            <a:miter lim="800000"/>
            <a:headEnd/>
            <a:tailEnd type="oval" w="med" len="med"/>
          </a:ln>
        </p:spPr>
        <p:txBody>
          <a:bodyPr rtlCol="0" anchor="ctr"/>
          <a:lstStyle/>
          <a:p>
            <a:pPr algn="ctr"/>
            <a:endParaRPr lang="en-US"/>
          </a:p>
        </p:txBody>
      </p:sp>
      <p:sp>
        <p:nvSpPr>
          <p:cNvPr id="39" name="Freeform: Shape 38">
            <a:extLst>
              <a:ext uri="{FF2B5EF4-FFF2-40B4-BE49-F238E27FC236}">
                <a16:creationId xmlns:a16="http://schemas.microsoft.com/office/drawing/2014/main" id="{DCC8167E-8757-4BA3-BCFE-845943F966EC}"/>
              </a:ext>
            </a:extLst>
          </p:cNvPr>
          <p:cNvSpPr/>
          <p:nvPr/>
        </p:nvSpPr>
        <p:spPr bwMode="auto">
          <a:xfrm>
            <a:off x="2170277" y="3424238"/>
            <a:ext cx="781050" cy="200025"/>
          </a:xfrm>
          <a:custGeom>
            <a:avLst/>
            <a:gdLst>
              <a:gd name="connsiteX0" fmla="*/ 0 w 781050"/>
              <a:gd name="connsiteY0" fmla="*/ 0 h 200025"/>
              <a:gd name="connsiteX1" fmla="*/ 581025 w 781050"/>
              <a:gd name="connsiteY1" fmla="*/ 0 h 200025"/>
              <a:gd name="connsiteX2" fmla="*/ 781050 w 781050"/>
              <a:gd name="connsiteY2" fmla="*/ 200025 h 200025"/>
            </a:gdLst>
            <a:ahLst/>
            <a:cxnLst>
              <a:cxn ang="0">
                <a:pos x="connsiteX0" y="connsiteY0"/>
              </a:cxn>
              <a:cxn ang="0">
                <a:pos x="connsiteX1" y="connsiteY1"/>
              </a:cxn>
              <a:cxn ang="0">
                <a:pos x="connsiteX2" y="connsiteY2"/>
              </a:cxn>
            </a:cxnLst>
            <a:rect l="l" t="t" r="r" b="b"/>
            <a:pathLst>
              <a:path w="781050" h="200025">
                <a:moveTo>
                  <a:pt x="0" y="0"/>
                </a:moveTo>
                <a:lnTo>
                  <a:pt x="581025" y="0"/>
                </a:lnTo>
                <a:lnTo>
                  <a:pt x="781050" y="200025"/>
                </a:lnTo>
              </a:path>
            </a:pathLst>
          </a:custGeom>
          <a:noFill/>
          <a:ln w="12700" algn="ctr">
            <a:solidFill>
              <a:schemeClr val="tx1"/>
            </a:solidFill>
            <a:miter lim="800000"/>
            <a:headEnd/>
            <a:tailEnd type="oval" w="med" len="med"/>
          </a:ln>
        </p:spPr>
        <p:txBody>
          <a:bodyPr rtlCol="0" anchor="ctr"/>
          <a:lstStyle/>
          <a:p>
            <a:pPr algn="ctr"/>
            <a:endParaRPr lang="en-US"/>
          </a:p>
        </p:txBody>
      </p:sp>
      <p:grpSp>
        <p:nvGrpSpPr>
          <p:cNvPr id="33" name="Group 32">
            <a:extLst>
              <a:ext uri="{FF2B5EF4-FFF2-40B4-BE49-F238E27FC236}">
                <a16:creationId xmlns:a16="http://schemas.microsoft.com/office/drawing/2014/main" id="{9CBECFCD-8FA9-46D1-8C32-8E1E0BF261DF}"/>
              </a:ext>
            </a:extLst>
          </p:cNvPr>
          <p:cNvGrpSpPr/>
          <p:nvPr/>
        </p:nvGrpSpPr>
        <p:grpSpPr>
          <a:xfrm>
            <a:off x="943522" y="3261266"/>
            <a:ext cx="1226691" cy="320040"/>
            <a:chOff x="2505642" y="1393792"/>
            <a:chExt cx="1226691" cy="323850"/>
          </a:xfrm>
          <a:effectLst>
            <a:outerShdw blurRad="63500" sx="102000" sy="102000" algn="ctr" rotWithShape="0">
              <a:prstClr val="black">
                <a:alpha val="40000"/>
              </a:prstClr>
            </a:outerShdw>
          </a:effectLst>
        </p:grpSpPr>
        <p:sp>
          <p:nvSpPr>
            <p:cNvPr id="159" name="Rectangle: Rounded Corners 158">
              <a:extLst>
                <a:ext uri="{FF2B5EF4-FFF2-40B4-BE49-F238E27FC236}">
                  <a16:creationId xmlns:a16="http://schemas.microsoft.com/office/drawing/2014/main" id="{9A953080-800B-41C6-9659-7787032204FA}"/>
                </a:ext>
              </a:extLst>
            </p:cNvPr>
            <p:cNvSpPr/>
            <p:nvPr/>
          </p:nvSpPr>
          <p:spPr>
            <a:xfrm>
              <a:off x="2505642" y="1393792"/>
              <a:ext cx="1226691" cy="323850"/>
            </a:xfrm>
            <a:prstGeom prst="roundRect">
              <a:avLst/>
            </a:prstGeom>
            <a:solidFill>
              <a:schemeClr val="bg1"/>
            </a:solidFill>
            <a:ln w="19050">
              <a:solidFill>
                <a:srgbClr val="92D050"/>
              </a:solidFill>
              <a:round/>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pPr>
                <a:spcBef>
                  <a:spcPts val="600"/>
                </a:spcBef>
              </a:pPr>
              <a:r>
                <a:rPr lang="en-US" sz="900" b="1" dirty="0">
                  <a:solidFill>
                    <a:schemeClr val="tx1"/>
                  </a:solidFill>
                </a:rPr>
                <a:t>807 MDSC</a:t>
              </a:r>
              <a:br>
                <a:rPr lang="en-US" sz="1000" b="1" dirty="0">
                  <a:solidFill>
                    <a:schemeClr val="tx1"/>
                  </a:solidFill>
                </a:rPr>
              </a:br>
              <a:r>
                <a:rPr lang="en-US" sz="700" dirty="0">
                  <a:solidFill>
                    <a:schemeClr val="tx1"/>
                  </a:solidFill>
                </a:rPr>
                <a:t>Fort Douglas, UT</a:t>
              </a:r>
            </a:p>
          </p:txBody>
        </p:sp>
        <p:pic>
          <p:nvPicPr>
            <p:cNvPr id="167" name="Picture 242" descr="807th Medical Command Shoulder Sleeve Insignia">
              <a:extLst>
                <a:ext uri="{FF2B5EF4-FFF2-40B4-BE49-F238E27FC236}">
                  <a16:creationId xmlns:a16="http://schemas.microsoft.com/office/drawing/2014/main" id="{96ADAF71-FB88-45AA-82DA-E3A3A4283F60}"/>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582468" y="1431493"/>
              <a:ext cx="157307" cy="246784"/>
            </a:xfrm>
            <a:prstGeom prst="rect">
              <a:avLst/>
            </a:prstGeom>
            <a:noFill/>
            <a:ln w="9525">
              <a:noFill/>
              <a:miter lim="800000"/>
              <a:headEnd/>
              <a:tailEnd/>
            </a:ln>
          </p:spPr>
        </p:pic>
      </p:grpSp>
      <p:sp>
        <p:nvSpPr>
          <p:cNvPr id="50" name="Freeform: Shape 49">
            <a:extLst>
              <a:ext uri="{FF2B5EF4-FFF2-40B4-BE49-F238E27FC236}">
                <a16:creationId xmlns:a16="http://schemas.microsoft.com/office/drawing/2014/main" id="{37475C47-320C-4289-90EE-883FCD1A70EA}"/>
              </a:ext>
            </a:extLst>
          </p:cNvPr>
          <p:cNvSpPr/>
          <p:nvPr/>
        </p:nvSpPr>
        <p:spPr bwMode="auto">
          <a:xfrm>
            <a:off x="6294602" y="4652963"/>
            <a:ext cx="981075" cy="1062037"/>
          </a:xfrm>
          <a:custGeom>
            <a:avLst/>
            <a:gdLst>
              <a:gd name="connsiteX0" fmla="*/ 981075 w 981075"/>
              <a:gd name="connsiteY0" fmla="*/ 1062037 h 1062037"/>
              <a:gd name="connsiteX1" fmla="*/ 881062 w 981075"/>
              <a:gd name="connsiteY1" fmla="*/ 1062037 h 1062037"/>
              <a:gd name="connsiteX2" fmla="*/ 0 w 981075"/>
              <a:gd name="connsiteY2" fmla="*/ 180975 h 1062037"/>
              <a:gd name="connsiteX3" fmla="*/ 0 w 981075"/>
              <a:gd name="connsiteY3" fmla="*/ 0 h 1062037"/>
            </a:gdLst>
            <a:ahLst/>
            <a:cxnLst>
              <a:cxn ang="0">
                <a:pos x="connsiteX0" y="connsiteY0"/>
              </a:cxn>
              <a:cxn ang="0">
                <a:pos x="connsiteX1" y="connsiteY1"/>
              </a:cxn>
              <a:cxn ang="0">
                <a:pos x="connsiteX2" y="connsiteY2"/>
              </a:cxn>
              <a:cxn ang="0">
                <a:pos x="connsiteX3" y="connsiteY3"/>
              </a:cxn>
            </a:cxnLst>
            <a:rect l="l" t="t" r="r" b="b"/>
            <a:pathLst>
              <a:path w="981075" h="1062037">
                <a:moveTo>
                  <a:pt x="981075" y="1062037"/>
                </a:moveTo>
                <a:lnTo>
                  <a:pt x="881062" y="1062037"/>
                </a:lnTo>
                <a:lnTo>
                  <a:pt x="0" y="180975"/>
                </a:lnTo>
                <a:lnTo>
                  <a:pt x="0" y="0"/>
                </a:lnTo>
              </a:path>
            </a:pathLst>
          </a:custGeom>
          <a:noFill/>
          <a:ln w="12700" algn="ctr">
            <a:solidFill>
              <a:schemeClr val="tx1"/>
            </a:solidFill>
            <a:miter lim="800000"/>
            <a:headEnd/>
            <a:tailEnd type="oval" w="med" len="med"/>
          </a:ln>
        </p:spPr>
        <p:txBody>
          <a:bodyPr rtlCol="0" anchor="ctr"/>
          <a:lstStyle/>
          <a:p>
            <a:pPr algn="ctr"/>
            <a:endParaRPr lang="en-US"/>
          </a:p>
        </p:txBody>
      </p:sp>
      <p:sp>
        <p:nvSpPr>
          <p:cNvPr id="51" name="Freeform: Shape 50">
            <a:extLst>
              <a:ext uri="{FF2B5EF4-FFF2-40B4-BE49-F238E27FC236}">
                <a16:creationId xmlns:a16="http://schemas.microsoft.com/office/drawing/2014/main" id="{B101F987-3C71-441B-8ADA-87E424D4690F}"/>
              </a:ext>
            </a:extLst>
          </p:cNvPr>
          <p:cNvSpPr/>
          <p:nvPr/>
        </p:nvSpPr>
        <p:spPr bwMode="auto">
          <a:xfrm>
            <a:off x="6261264" y="4576763"/>
            <a:ext cx="1019175" cy="747712"/>
          </a:xfrm>
          <a:custGeom>
            <a:avLst/>
            <a:gdLst>
              <a:gd name="connsiteX0" fmla="*/ 1019175 w 1019175"/>
              <a:gd name="connsiteY0" fmla="*/ 747712 h 747712"/>
              <a:gd name="connsiteX1" fmla="*/ 904875 w 1019175"/>
              <a:gd name="connsiteY1" fmla="*/ 747712 h 747712"/>
              <a:gd name="connsiteX2" fmla="*/ 157163 w 1019175"/>
              <a:gd name="connsiteY2" fmla="*/ 0 h 747712"/>
              <a:gd name="connsiteX3" fmla="*/ 0 w 1019175"/>
              <a:gd name="connsiteY3" fmla="*/ 0 h 747712"/>
            </a:gdLst>
            <a:ahLst/>
            <a:cxnLst>
              <a:cxn ang="0">
                <a:pos x="connsiteX0" y="connsiteY0"/>
              </a:cxn>
              <a:cxn ang="0">
                <a:pos x="connsiteX1" y="connsiteY1"/>
              </a:cxn>
              <a:cxn ang="0">
                <a:pos x="connsiteX2" y="connsiteY2"/>
              </a:cxn>
              <a:cxn ang="0">
                <a:pos x="connsiteX3" y="connsiteY3"/>
              </a:cxn>
            </a:cxnLst>
            <a:rect l="l" t="t" r="r" b="b"/>
            <a:pathLst>
              <a:path w="1019175" h="747712">
                <a:moveTo>
                  <a:pt x="1019175" y="747712"/>
                </a:moveTo>
                <a:lnTo>
                  <a:pt x="904875" y="747712"/>
                </a:lnTo>
                <a:lnTo>
                  <a:pt x="157163" y="0"/>
                </a:lnTo>
                <a:lnTo>
                  <a:pt x="0" y="0"/>
                </a:lnTo>
              </a:path>
            </a:pathLst>
          </a:custGeom>
          <a:noFill/>
          <a:ln w="12700" algn="ctr">
            <a:solidFill>
              <a:schemeClr val="tx1"/>
            </a:solidFill>
            <a:miter lim="800000"/>
            <a:headEnd/>
            <a:tailEnd type="oval" w="med" len="med"/>
          </a:ln>
        </p:spPr>
        <p:txBody>
          <a:bodyPr rtlCol="0" anchor="ctr"/>
          <a:lstStyle/>
          <a:p>
            <a:pPr algn="ctr"/>
            <a:endParaRPr lang="en-US"/>
          </a:p>
        </p:txBody>
      </p:sp>
      <p:sp>
        <p:nvSpPr>
          <p:cNvPr id="53" name="Freeform: Shape 52">
            <a:extLst>
              <a:ext uri="{FF2B5EF4-FFF2-40B4-BE49-F238E27FC236}">
                <a16:creationId xmlns:a16="http://schemas.microsoft.com/office/drawing/2014/main" id="{B66D5230-7561-4D3A-85F0-E2A2537FFE75}"/>
              </a:ext>
            </a:extLst>
          </p:cNvPr>
          <p:cNvSpPr/>
          <p:nvPr/>
        </p:nvSpPr>
        <p:spPr bwMode="auto">
          <a:xfrm>
            <a:off x="6694652" y="4614862"/>
            <a:ext cx="581025" cy="319088"/>
          </a:xfrm>
          <a:custGeom>
            <a:avLst/>
            <a:gdLst>
              <a:gd name="connsiteX0" fmla="*/ 581025 w 581025"/>
              <a:gd name="connsiteY0" fmla="*/ 319088 h 319088"/>
              <a:gd name="connsiteX1" fmla="*/ 466725 w 581025"/>
              <a:gd name="connsiteY1" fmla="*/ 319088 h 319088"/>
              <a:gd name="connsiteX2" fmla="*/ 147637 w 581025"/>
              <a:gd name="connsiteY2" fmla="*/ 0 h 319088"/>
              <a:gd name="connsiteX3" fmla="*/ 0 w 581025"/>
              <a:gd name="connsiteY3" fmla="*/ 0 h 319088"/>
            </a:gdLst>
            <a:ahLst/>
            <a:cxnLst>
              <a:cxn ang="0">
                <a:pos x="connsiteX0" y="connsiteY0"/>
              </a:cxn>
              <a:cxn ang="0">
                <a:pos x="connsiteX1" y="connsiteY1"/>
              </a:cxn>
              <a:cxn ang="0">
                <a:pos x="connsiteX2" y="connsiteY2"/>
              </a:cxn>
              <a:cxn ang="0">
                <a:pos x="connsiteX3" y="connsiteY3"/>
              </a:cxn>
            </a:cxnLst>
            <a:rect l="l" t="t" r="r" b="b"/>
            <a:pathLst>
              <a:path w="581025" h="319088">
                <a:moveTo>
                  <a:pt x="581025" y="319088"/>
                </a:moveTo>
                <a:lnTo>
                  <a:pt x="466725" y="319088"/>
                </a:lnTo>
                <a:lnTo>
                  <a:pt x="147637" y="0"/>
                </a:lnTo>
                <a:lnTo>
                  <a:pt x="0" y="0"/>
                </a:lnTo>
              </a:path>
            </a:pathLst>
          </a:custGeom>
          <a:noFill/>
          <a:ln w="12700" algn="ctr">
            <a:solidFill>
              <a:schemeClr val="tx1"/>
            </a:solidFill>
            <a:miter lim="800000"/>
            <a:headEnd/>
            <a:tailEnd type="oval" w="med" len="med"/>
          </a:ln>
        </p:spPr>
        <p:txBody>
          <a:bodyPr rtlCol="0" anchor="ctr"/>
          <a:lstStyle/>
          <a:p>
            <a:pPr algn="ctr"/>
            <a:endParaRPr lang="en-US"/>
          </a:p>
        </p:txBody>
      </p:sp>
      <p:grpSp>
        <p:nvGrpSpPr>
          <p:cNvPr id="109" name="Group 108"/>
          <p:cNvGrpSpPr/>
          <p:nvPr/>
        </p:nvGrpSpPr>
        <p:grpSpPr>
          <a:xfrm>
            <a:off x="7279923" y="4778329"/>
            <a:ext cx="1101505" cy="320040"/>
            <a:chOff x="10474630" y="4759583"/>
            <a:chExt cx="1101505" cy="323850"/>
          </a:xfrm>
          <a:effectLst>
            <a:outerShdw blurRad="63500" sx="102000" sy="102000" algn="ctr" rotWithShape="0">
              <a:prstClr val="black">
                <a:alpha val="40000"/>
              </a:prstClr>
            </a:outerShdw>
          </a:effectLst>
        </p:grpSpPr>
        <p:sp>
          <p:nvSpPr>
            <p:cNvPr id="23" name="Rectangle: Rounded Corners 22"/>
            <p:cNvSpPr/>
            <p:nvPr/>
          </p:nvSpPr>
          <p:spPr>
            <a:xfrm>
              <a:off x="10474630" y="4759583"/>
              <a:ext cx="1101505" cy="323850"/>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81 RSC</a:t>
              </a:r>
              <a:br>
                <a:rPr lang="en-US" sz="900" b="1" dirty="0">
                  <a:solidFill>
                    <a:schemeClr val="tx1"/>
                  </a:solidFill>
                </a:rPr>
              </a:br>
              <a:r>
                <a:rPr lang="en-US" sz="700" dirty="0">
                  <a:solidFill>
                    <a:schemeClr val="tx1"/>
                  </a:solidFill>
                </a:rPr>
                <a:t>Fort Jackson, SC</a:t>
              </a:r>
              <a:endParaRPr lang="en-US" sz="900" dirty="0">
                <a:solidFill>
                  <a:schemeClr val="tx1"/>
                </a:solidFill>
              </a:endParaRPr>
            </a:p>
          </p:txBody>
        </p:sp>
        <p:pic>
          <p:nvPicPr>
            <p:cNvPr id="24" name="Picture 77" descr="81INFDV1"/>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0525354" y="4808022"/>
              <a:ext cx="226974" cy="226973"/>
            </a:xfrm>
            <a:prstGeom prst="rect">
              <a:avLst/>
            </a:prstGeom>
            <a:noFill/>
            <a:ln w="9525">
              <a:noFill/>
              <a:miter lim="800000"/>
              <a:headEnd/>
              <a:tailEnd/>
            </a:ln>
          </p:spPr>
        </p:pic>
      </p:grpSp>
      <p:grpSp>
        <p:nvGrpSpPr>
          <p:cNvPr id="108" name="Group 107"/>
          <p:cNvGrpSpPr/>
          <p:nvPr/>
        </p:nvGrpSpPr>
        <p:grpSpPr>
          <a:xfrm>
            <a:off x="7287224" y="5167976"/>
            <a:ext cx="1094204" cy="320040"/>
            <a:chOff x="10474630" y="5133817"/>
            <a:chExt cx="1094204" cy="323850"/>
          </a:xfrm>
          <a:effectLst>
            <a:outerShdw blurRad="63500" sx="102000" sy="102000" algn="ctr" rotWithShape="0">
              <a:prstClr val="black">
                <a:alpha val="40000"/>
              </a:prstClr>
            </a:outerShdw>
          </a:effectLst>
        </p:grpSpPr>
        <p:sp>
          <p:nvSpPr>
            <p:cNvPr id="28" name="Rectangle: Rounded Corners 27"/>
            <p:cNvSpPr/>
            <p:nvPr/>
          </p:nvSpPr>
          <p:spPr>
            <a:xfrm>
              <a:off x="10474630" y="5133817"/>
              <a:ext cx="1094204"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3 MDSC</a:t>
              </a:r>
              <a:br>
                <a:rPr lang="en-US" sz="900" b="1" dirty="0">
                  <a:solidFill>
                    <a:schemeClr val="tx1"/>
                  </a:solidFill>
                </a:rPr>
              </a:br>
              <a:r>
                <a:rPr lang="en-US" sz="700" dirty="0">
                  <a:solidFill>
                    <a:schemeClr val="tx1"/>
                  </a:solidFill>
                </a:rPr>
                <a:t>Fort </a:t>
              </a:r>
              <a:r>
                <a:rPr lang="en-US" sz="700" dirty="0" err="1">
                  <a:solidFill>
                    <a:schemeClr val="tx1"/>
                  </a:solidFill>
                </a:rPr>
                <a:t>Gillem</a:t>
              </a:r>
              <a:r>
                <a:rPr lang="en-US" sz="700" dirty="0">
                  <a:solidFill>
                    <a:schemeClr val="tx1"/>
                  </a:solidFill>
                </a:rPr>
                <a:t>, GA</a:t>
              </a:r>
              <a:endParaRPr lang="en-US" sz="900" dirty="0">
                <a:solidFill>
                  <a:schemeClr val="tx1"/>
                </a:solidFill>
              </a:endParaRPr>
            </a:p>
          </p:txBody>
        </p:sp>
        <p:pic>
          <p:nvPicPr>
            <p:cNvPr id="30" name="Picture 167" descr="3d"/>
            <p:cNvPicPr>
              <a:picLocks noChangeAspect="1" noChangeArrowheads="1"/>
            </p:cNvPicPr>
            <p:nvPr/>
          </p:nvPicPr>
          <p:blipFill>
            <a:blip r:embed="rId19" cstate="print"/>
            <a:srcRect/>
            <a:stretch>
              <a:fillRect/>
            </a:stretch>
          </p:blipFill>
          <p:spPr bwMode="auto">
            <a:xfrm>
              <a:off x="10526994" y="5173072"/>
              <a:ext cx="223694" cy="245340"/>
            </a:xfrm>
            <a:prstGeom prst="rect">
              <a:avLst/>
            </a:prstGeom>
            <a:noFill/>
            <a:ln w="9525">
              <a:noFill/>
              <a:miter lim="800000"/>
              <a:headEnd/>
              <a:tailEnd/>
            </a:ln>
          </p:spPr>
        </p:pic>
      </p:grpSp>
      <p:grpSp>
        <p:nvGrpSpPr>
          <p:cNvPr id="107" name="Group 106"/>
          <p:cNvGrpSpPr/>
          <p:nvPr/>
        </p:nvGrpSpPr>
        <p:grpSpPr>
          <a:xfrm>
            <a:off x="7279922" y="5556099"/>
            <a:ext cx="1101505" cy="320040"/>
            <a:chOff x="10474629" y="5498989"/>
            <a:chExt cx="1101505" cy="323850"/>
          </a:xfrm>
          <a:effectLst>
            <a:outerShdw blurRad="63500" sx="102000" sy="102000" algn="ctr" rotWithShape="0">
              <a:prstClr val="black">
                <a:alpha val="40000"/>
              </a:prstClr>
            </a:outerShdw>
          </a:effectLst>
        </p:grpSpPr>
        <p:sp>
          <p:nvSpPr>
            <p:cNvPr id="43" name="Rectangle: Rounded Corners 42"/>
            <p:cNvSpPr/>
            <p:nvPr/>
          </p:nvSpPr>
          <p:spPr>
            <a:xfrm>
              <a:off x="10474629" y="5498989"/>
              <a:ext cx="1101505"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335 SC(T)</a:t>
              </a:r>
              <a:br>
                <a:rPr lang="en-US" sz="900" b="1" dirty="0">
                  <a:solidFill>
                    <a:schemeClr val="tx1"/>
                  </a:solidFill>
                </a:rPr>
              </a:br>
              <a:r>
                <a:rPr lang="en-US" sz="700" dirty="0">
                  <a:solidFill>
                    <a:schemeClr val="tx1"/>
                  </a:solidFill>
                </a:rPr>
                <a:t>East Point, GA</a:t>
              </a:r>
            </a:p>
          </p:txBody>
        </p:sp>
        <p:pic>
          <p:nvPicPr>
            <p:cNvPr id="44" name="Picture 178" descr="335th"/>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0540694" y="5547428"/>
              <a:ext cx="181054" cy="226973"/>
            </a:xfrm>
            <a:prstGeom prst="rect">
              <a:avLst/>
            </a:prstGeom>
            <a:noFill/>
            <a:ln w="9525">
              <a:noFill/>
              <a:miter lim="800000"/>
              <a:headEnd/>
              <a:tailEnd/>
            </a:ln>
          </p:spPr>
        </p:pic>
      </p:grpSp>
      <p:sp>
        <p:nvSpPr>
          <p:cNvPr id="54" name="Freeform: Shape 53">
            <a:extLst>
              <a:ext uri="{FF2B5EF4-FFF2-40B4-BE49-F238E27FC236}">
                <a16:creationId xmlns:a16="http://schemas.microsoft.com/office/drawing/2014/main" id="{CF06A936-DA53-474C-9B10-005A629AA231}"/>
              </a:ext>
            </a:extLst>
          </p:cNvPr>
          <p:cNvSpPr/>
          <p:nvPr/>
        </p:nvSpPr>
        <p:spPr bwMode="auto">
          <a:xfrm>
            <a:off x="6713702" y="4424363"/>
            <a:ext cx="557212" cy="119062"/>
          </a:xfrm>
          <a:custGeom>
            <a:avLst/>
            <a:gdLst>
              <a:gd name="connsiteX0" fmla="*/ 557212 w 557212"/>
              <a:gd name="connsiteY0" fmla="*/ 119062 h 119062"/>
              <a:gd name="connsiteX1" fmla="*/ 119062 w 557212"/>
              <a:gd name="connsiteY1" fmla="*/ 119062 h 119062"/>
              <a:gd name="connsiteX2" fmla="*/ 0 w 557212"/>
              <a:gd name="connsiteY2" fmla="*/ 0 h 119062"/>
            </a:gdLst>
            <a:ahLst/>
            <a:cxnLst>
              <a:cxn ang="0">
                <a:pos x="connsiteX0" y="connsiteY0"/>
              </a:cxn>
              <a:cxn ang="0">
                <a:pos x="connsiteX1" y="connsiteY1"/>
              </a:cxn>
              <a:cxn ang="0">
                <a:pos x="connsiteX2" y="connsiteY2"/>
              </a:cxn>
            </a:cxnLst>
            <a:rect l="l" t="t" r="r" b="b"/>
            <a:pathLst>
              <a:path w="557212" h="119062">
                <a:moveTo>
                  <a:pt x="557212" y="119062"/>
                </a:moveTo>
                <a:lnTo>
                  <a:pt x="119062" y="119062"/>
                </a:lnTo>
                <a:lnTo>
                  <a:pt x="0" y="0"/>
                </a:lnTo>
              </a:path>
            </a:pathLst>
          </a:custGeom>
          <a:noFill/>
          <a:ln w="12700" algn="ctr">
            <a:solidFill>
              <a:schemeClr val="tx1"/>
            </a:solidFill>
            <a:miter lim="800000"/>
            <a:headEnd/>
            <a:tailEnd type="oval" w="med" len="med"/>
          </a:ln>
        </p:spPr>
        <p:txBody>
          <a:bodyPr rtlCol="0" anchor="ctr"/>
          <a:lstStyle/>
          <a:p>
            <a:pPr algn="ctr"/>
            <a:endParaRPr lang="en-US"/>
          </a:p>
        </p:txBody>
      </p:sp>
      <p:sp>
        <p:nvSpPr>
          <p:cNvPr id="55" name="Freeform: Shape 54">
            <a:extLst>
              <a:ext uri="{FF2B5EF4-FFF2-40B4-BE49-F238E27FC236}">
                <a16:creationId xmlns:a16="http://schemas.microsoft.com/office/drawing/2014/main" id="{BE2C4120-D4A5-4164-A733-C3DEC1EA63D0}"/>
              </a:ext>
            </a:extLst>
          </p:cNvPr>
          <p:cNvSpPr/>
          <p:nvPr/>
        </p:nvSpPr>
        <p:spPr bwMode="auto">
          <a:xfrm>
            <a:off x="4622964" y="3676650"/>
            <a:ext cx="757238" cy="585788"/>
          </a:xfrm>
          <a:custGeom>
            <a:avLst/>
            <a:gdLst>
              <a:gd name="connsiteX0" fmla="*/ 0 w 757238"/>
              <a:gd name="connsiteY0" fmla="*/ 585788 h 585788"/>
              <a:gd name="connsiteX1" fmla="*/ 114300 w 757238"/>
              <a:gd name="connsiteY1" fmla="*/ 585788 h 585788"/>
              <a:gd name="connsiteX2" fmla="*/ 700088 w 757238"/>
              <a:gd name="connsiteY2" fmla="*/ 0 h 585788"/>
              <a:gd name="connsiteX3" fmla="*/ 757238 w 757238"/>
              <a:gd name="connsiteY3" fmla="*/ 0 h 585788"/>
            </a:gdLst>
            <a:ahLst/>
            <a:cxnLst>
              <a:cxn ang="0">
                <a:pos x="connsiteX0" y="connsiteY0"/>
              </a:cxn>
              <a:cxn ang="0">
                <a:pos x="connsiteX1" y="connsiteY1"/>
              </a:cxn>
              <a:cxn ang="0">
                <a:pos x="connsiteX2" y="connsiteY2"/>
              </a:cxn>
              <a:cxn ang="0">
                <a:pos x="connsiteX3" y="connsiteY3"/>
              </a:cxn>
            </a:cxnLst>
            <a:rect l="l" t="t" r="r" b="b"/>
            <a:pathLst>
              <a:path w="757238" h="585788">
                <a:moveTo>
                  <a:pt x="0" y="585788"/>
                </a:moveTo>
                <a:lnTo>
                  <a:pt x="114300" y="585788"/>
                </a:lnTo>
                <a:lnTo>
                  <a:pt x="700088" y="0"/>
                </a:lnTo>
                <a:lnTo>
                  <a:pt x="757238" y="0"/>
                </a:lnTo>
              </a:path>
            </a:pathLst>
          </a:custGeom>
          <a:noFill/>
          <a:ln w="12700" algn="ctr">
            <a:solidFill>
              <a:schemeClr val="tx1"/>
            </a:solidFill>
            <a:miter lim="800000"/>
            <a:headEnd/>
            <a:tailEnd type="oval" w="med" len="med"/>
          </a:ln>
        </p:spPr>
        <p:txBody>
          <a:bodyPr rtlCol="0" anchor="ctr"/>
          <a:lstStyle/>
          <a:p>
            <a:pPr algn="ctr"/>
            <a:endParaRPr lang="en-US"/>
          </a:p>
        </p:txBody>
      </p:sp>
      <p:sp>
        <p:nvSpPr>
          <p:cNvPr id="56" name="Freeform: Shape 55">
            <a:extLst>
              <a:ext uri="{FF2B5EF4-FFF2-40B4-BE49-F238E27FC236}">
                <a16:creationId xmlns:a16="http://schemas.microsoft.com/office/drawing/2014/main" id="{E0A1485E-7028-49EC-98B4-C6259976A0D2}"/>
              </a:ext>
            </a:extLst>
          </p:cNvPr>
          <p:cNvSpPr/>
          <p:nvPr/>
        </p:nvSpPr>
        <p:spPr bwMode="auto">
          <a:xfrm>
            <a:off x="4627727" y="3533775"/>
            <a:ext cx="1076325" cy="333375"/>
          </a:xfrm>
          <a:custGeom>
            <a:avLst/>
            <a:gdLst>
              <a:gd name="connsiteX0" fmla="*/ 0 w 1076325"/>
              <a:gd name="connsiteY0" fmla="*/ 333375 h 333375"/>
              <a:gd name="connsiteX1" fmla="*/ 109537 w 1076325"/>
              <a:gd name="connsiteY1" fmla="*/ 333375 h 333375"/>
              <a:gd name="connsiteX2" fmla="*/ 442912 w 1076325"/>
              <a:gd name="connsiteY2" fmla="*/ 0 h 333375"/>
              <a:gd name="connsiteX3" fmla="*/ 1076325 w 1076325"/>
              <a:gd name="connsiteY3" fmla="*/ 0 h 333375"/>
            </a:gdLst>
            <a:ahLst/>
            <a:cxnLst>
              <a:cxn ang="0">
                <a:pos x="connsiteX0" y="connsiteY0"/>
              </a:cxn>
              <a:cxn ang="0">
                <a:pos x="connsiteX1" y="connsiteY1"/>
              </a:cxn>
              <a:cxn ang="0">
                <a:pos x="connsiteX2" y="connsiteY2"/>
              </a:cxn>
              <a:cxn ang="0">
                <a:pos x="connsiteX3" y="connsiteY3"/>
              </a:cxn>
            </a:cxnLst>
            <a:rect l="l" t="t" r="r" b="b"/>
            <a:pathLst>
              <a:path w="1076325" h="333375">
                <a:moveTo>
                  <a:pt x="0" y="333375"/>
                </a:moveTo>
                <a:lnTo>
                  <a:pt x="109537" y="333375"/>
                </a:lnTo>
                <a:lnTo>
                  <a:pt x="442912" y="0"/>
                </a:lnTo>
                <a:lnTo>
                  <a:pt x="1076325" y="0"/>
                </a:lnTo>
              </a:path>
            </a:pathLst>
          </a:custGeom>
          <a:noFill/>
          <a:ln w="12700" algn="ctr">
            <a:solidFill>
              <a:schemeClr val="tx1"/>
            </a:solidFill>
            <a:miter lim="800000"/>
            <a:headEnd/>
            <a:tailEnd type="oval" w="med" len="med"/>
          </a:ln>
        </p:spPr>
        <p:txBody>
          <a:bodyPr rtlCol="0" anchor="ctr"/>
          <a:lstStyle/>
          <a:p>
            <a:pPr algn="ctr"/>
            <a:endParaRPr lang="en-US"/>
          </a:p>
        </p:txBody>
      </p:sp>
      <p:sp>
        <p:nvSpPr>
          <p:cNvPr id="62" name="Freeform: Shape 61">
            <a:extLst>
              <a:ext uri="{FF2B5EF4-FFF2-40B4-BE49-F238E27FC236}">
                <a16:creationId xmlns:a16="http://schemas.microsoft.com/office/drawing/2014/main" id="{DE9846C7-53D7-4E25-8158-2FA10E38C190}"/>
              </a:ext>
            </a:extLst>
          </p:cNvPr>
          <p:cNvSpPr/>
          <p:nvPr/>
        </p:nvSpPr>
        <p:spPr bwMode="auto">
          <a:xfrm>
            <a:off x="6913727" y="3086100"/>
            <a:ext cx="1147762" cy="847725"/>
          </a:xfrm>
          <a:custGeom>
            <a:avLst/>
            <a:gdLst>
              <a:gd name="connsiteX0" fmla="*/ 1147762 w 1147762"/>
              <a:gd name="connsiteY0" fmla="*/ 0 h 847725"/>
              <a:gd name="connsiteX1" fmla="*/ 1014412 w 1147762"/>
              <a:gd name="connsiteY1" fmla="*/ 0 h 847725"/>
              <a:gd name="connsiteX2" fmla="*/ 628650 w 1147762"/>
              <a:gd name="connsiteY2" fmla="*/ 385762 h 847725"/>
              <a:gd name="connsiteX3" fmla="*/ 628650 w 1147762"/>
              <a:gd name="connsiteY3" fmla="*/ 638175 h 847725"/>
              <a:gd name="connsiteX4" fmla="*/ 419100 w 1147762"/>
              <a:gd name="connsiteY4" fmla="*/ 847725 h 847725"/>
              <a:gd name="connsiteX5" fmla="*/ 0 w 1147762"/>
              <a:gd name="connsiteY5" fmla="*/ 847725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7762" h="847725">
                <a:moveTo>
                  <a:pt x="1147762" y="0"/>
                </a:moveTo>
                <a:lnTo>
                  <a:pt x="1014412" y="0"/>
                </a:lnTo>
                <a:lnTo>
                  <a:pt x="628650" y="385762"/>
                </a:lnTo>
                <a:lnTo>
                  <a:pt x="628650" y="638175"/>
                </a:lnTo>
                <a:lnTo>
                  <a:pt x="419100" y="847725"/>
                </a:lnTo>
                <a:lnTo>
                  <a:pt x="0" y="847725"/>
                </a:lnTo>
              </a:path>
            </a:pathLst>
          </a:custGeom>
          <a:noFill/>
          <a:ln w="12700" algn="ctr">
            <a:solidFill>
              <a:schemeClr val="tx1"/>
            </a:solidFill>
            <a:miter lim="800000"/>
            <a:headEnd/>
            <a:tailEnd type="oval" w="med" len="med"/>
          </a:ln>
        </p:spPr>
        <p:txBody>
          <a:bodyPr rtlCol="0" anchor="ctr"/>
          <a:lstStyle/>
          <a:p>
            <a:pPr algn="ctr"/>
            <a:endParaRPr lang="en-US"/>
          </a:p>
        </p:txBody>
      </p:sp>
      <p:sp>
        <p:nvSpPr>
          <p:cNvPr id="63" name="Freeform: Shape 62">
            <a:extLst>
              <a:ext uri="{FF2B5EF4-FFF2-40B4-BE49-F238E27FC236}">
                <a16:creationId xmlns:a16="http://schemas.microsoft.com/office/drawing/2014/main" id="{3526EC2E-F2DE-4152-B2C2-69A8156CAA47}"/>
              </a:ext>
            </a:extLst>
          </p:cNvPr>
          <p:cNvSpPr/>
          <p:nvPr/>
        </p:nvSpPr>
        <p:spPr bwMode="auto">
          <a:xfrm>
            <a:off x="6885152" y="2686050"/>
            <a:ext cx="1176337" cy="1123950"/>
          </a:xfrm>
          <a:custGeom>
            <a:avLst/>
            <a:gdLst>
              <a:gd name="connsiteX0" fmla="*/ 1176337 w 1176337"/>
              <a:gd name="connsiteY0" fmla="*/ 0 h 1123950"/>
              <a:gd name="connsiteX1" fmla="*/ 1047750 w 1176337"/>
              <a:gd name="connsiteY1" fmla="*/ 0 h 1123950"/>
              <a:gd name="connsiteX2" fmla="*/ 561975 w 1176337"/>
              <a:gd name="connsiteY2" fmla="*/ 485775 h 1123950"/>
              <a:gd name="connsiteX3" fmla="*/ 561975 w 1176337"/>
              <a:gd name="connsiteY3" fmla="*/ 947738 h 1123950"/>
              <a:gd name="connsiteX4" fmla="*/ 385763 w 1176337"/>
              <a:gd name="connsiteY4" fmla="*/ 1123950 h 1123950"/>
              <a:gd name="connsiteX5" fmla="*/ 0 w 1176337"/>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337" h="1123950">
                <a:moveTo>
                  <a:pt x="1176337" y="0"/>
                </a:moveTo>
                <a:lnTo>
                  <a:pt x="1047750" y="0"/>
                </a:lnTo>
                <a:lnTo>
                  <a:pt x="561975" y="485775"/>
                </a:lnTo>
                <a:lnTo>
                  <a:pt x="561975" y="947738"/>
                </a:lnTo>
                <a:lnTo>
                  <a:pt x="385763" y="1123950"/>
                </a:lnTo>
                <a:lnTo>
                  <a:pt x="0" y="1123950"/>
                </a:lnTo>
              </a:path>
            </a:pathLst>
          </a:custGeom>
          <a:noFill/>
          <a:ln w="12700" algn="ctr">
            <a:solidFill>
              <a:schemeClr val="tx1"/>
            </a:solidFill>
            <a:miter lim="800000"/>
            <a:headEnd/>
            <a:tailEnd type="oval" w="med" len="med"/>
          </a:ln>
        </p:spPr>
        <p:txBody>
          <a:bodyPr rtlCol="0" anchor="ctr"/>
          <a:lstStyle/>
          <a:p>
            <a:pPr algn="ctr"/>
            <a:endParaRPr lang="en-US"/>
          </a:p>
        </p:txBody>
      </p:sp>
      <p:sp>
        <p:nvSpPr>
          <p:cNvPr id="64" name="Freeform: Shape 63">
            <a:extLst>
              <a:ext uri="{FF2B5EF4-FFF2-40B4-BE49-F238E27FC236}">
                <a16:creationId xmlns:a16="http://schemas.microsoft.com/office/drawing/2014/main" id="{FB18AA29-EBDB-4503-85C5-8BD169CD7115}"/>
              </a:ext>
            </a:extLst>
          </p:cNvPr>
          <p:cNvSpPr/>
          <p:nvPr/>
        </p:nvSpPr>
        <p:spPr bwMode="auto">
          <a:xfrm>
            <a:off x="6947064" y="2290762"/>
            <a:ext cx="1114425" cy="1462088"/>
          </a:xfrm>
          <a:custGeom>
            <a:avLst/>
            <a:gdLst>
              <a:gd name="connsiteX0" fmla="*/ 1114425 w 1114425"/>
              <a:gd name="connsiteY0" fmla="*/ 0 h 1462088"/>
              <a:gd name="connsiteX1" fmla="*/ 981075 w 1114425"/>
              <a:gd name="connsiteY1" fmla="*/ 0 h 1462088"/>
              <a:gd name="connsiteX2" fmla="*/ 385763 w 1114425"/>
              <a:gd name="connsiteY2" fmla="*/ 595312 h 1462088"/>
              <a:gd name="connsiteX3" fmla="*/ 385763 w 1114425"/>
              <a:gd name="connsiteY3" fmla="*/ 1285875 h 1462088"/>
              <a:gd name="connsiteX4" fmla="*/ 209550 w 1114425"/>
              <a:gd name="connsiteY4" fmla="*/ 1462088 h 1462088"/>
              <a:gd name="connsiteX5" fmla="*/ 0 w 1114425"/>
              <a:gd name="connsiteY5" fmla="*/ 1462088 h 14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425" h="1462088">
                <a:moveTo>
                  <a:pt x="1114425" y="0"/>
                </a:moveTo>
                <a:lnTo>
                  <a:pt x="981075" y="0"/>
                </a:lnTo>
                <a:lnTo>
                  <a:pt x="385763" y="595312"/>
                </a:lnTo>
                <a:lnTo>
                  <a:pt x="385763" y="1285875"/>
                </a:lnTo>
                <a:lnTo>
                  <a:pt x="209550" y="1462088"/>
                </a:lnTo>
                <a:lnTo>
                  <a:pt x="0" y="1462088"/>
                </a:lnTo>
              </a:path>
            </a:pathLst>
          </a:custGeom>
          <a:noFill/>
          <a:ln w="12700" algn="ctr">
            <a:solidFill>
              <a:schemeClr val="tx1"/>
            </a:solidFill>
            <a:miter lim="800000"/>
            <a:headEnd/>
            <a:tailEnd type="oval" w="med" len="med"/>
          </a:ln>
        </p:spPr>
        <p:txBody>
          <a:bodyPr rtlCol="0" anchor="ctr"/>
          <a:lstStyle/>
          <a:p>
            <a:pPr algn="ctr"/>
            <a:endParaRPr lang="en-US"/>
          </a:p>
        </p:txBody>
      </p:sp>
      <p:sp>
        <p:nvSpPr>
          <p:cNvPr id="65" name="Freeform: Shape 64">
            <a:extLst>
              <a:ext uri="{FF2B5EF4-FFF2-40B4-BE49-F238E27FC236}">
                <a16:creationId xmlns:a16="http://schemas.microsoft.com/office/drawing/2014/main" id="{2974D5F2-2684-44C7-BD23-8A77052FEBC2}"/>
              </a:ext>
            </a:extLst>
          </p:cNvPr>
          <p:cNvSpPr/>
          <p:nvPr/>
        </p:nvSpPr>
        <p:spPr bwMode="auto">
          <a:xfrm>
            <a:off x="7180427" y="1881188"/>
            <a:ext cx="881062" cy="1595437"/>
          </a:xfrm>
          <a:custGeom>
            <a:avLst/>
            <a:gdLst>
              <a:gd name="connsiteX0" fmla="*/ 881062 w 881062"/>
              <a:gd name="connsiteY0" fmla="*/ 0 h 1595437"/>
              <a:gd name="connsiteX1" fmla="*/ 752475 w 881062"/>
              <a:gd name="connsiteY1" fmla="*/ 0 h 1595437"/>
              <a:gd name="connsiteX2" fmla="*/ 0 w 881062"/>
              <a:gd name="connsiteY2" fmla="*/ 752475 h 1595437"/>
              <a:gd name="connsiteX3" fmla="*/ 0 w 881062"/>
              <a:gd name="connsiteY3" fmla="*/ 1595437 h 1595437"/>
            </a:gdLst>
            <a:ahLst/>
            <a:cxnLst>
              <a:cxn ang="0">
                <a:pos x="connsiteX0" y="connsiteY0"/>
              </a:cxn>
              <a:cxn ang="0">
                <a:pos x="connsiteX1" y="connsiteY1"/>
              </a:cxn>
              <a:cxn ang="0">
                <a:pos x="connsiteX2" y="connsiteY2"/>
              </a:cxn>
              <a:cxn ang="0">
                <a:pos x="connsiteX3" y="connsiteY3"/>
              </a:cxn>
            </a:cxnLst>
            <a:rect l="l" t="t" r="r" b="b"/>
            <a:pathLst>
              <a:path w="881062" h="1595437">
                <a:moveTo>
                  <a:pt x="881062" y="0"/>
                </a:moveTo>
                <a:lnTo>
                  <a:pt x="752475" y="0"/>
                </a:lnTo>
                <a:lnTo>
                  <a:pt x="0" y="752475"/>
                </a:lnTo>
                <a:lnTo>
                  <a:pt x="0" y="1595437"/>
                </a:lnTo>
              </a:path>
            </a:pathLst>
          </a:custGeom>
          <a:noFill/>
          <a:ln w="12700" algn="ctr">
            <a:solidFill>
              <a:schemeClr val="tx1"/>
            </a:solidFill>
            <a:miter lim="800000"/>
            <a:headEnd/>
            <a:tailEnd type="oval" w="med" len="med"/>
          </a:ln>
        </p:spPr>
        <p:txBody>
          <a:bodyPr rtlCol="0" anchor="ctr"/>
          <a:lstStyle/>
          <a:p>
            <a:pPr algn="ctr"/>
            <a:endParaRPr lang="en-US"/>
          </a:p>
        </p:txBody>
      </p:sp>
      <p:sp>
        <p:nvSpPr>
          <p:cNvPr id="66" name="Freeform: Shape 65">
            <a:extLst>
              <a:ext uri="{FF2B5EF4-FFF2-40B4-BE49-F238E27FC236}">
                <a16:creationId xmlns:a16="http://schemas.microsoft.com/office/drawing/2014/main" id="{4CCFE5D8-598B-496F-A3D6-2AC29CCAD0C8}"/>
              </a:ext>
            </a:extLst>
          </p:cNvPr>
          <p:cNvSpPr/>
          <p:nvPr/>
        </p:nvSpPr>
        <p:spPr bwMode="auto">
          <a:xfrm>
            <a:off x="6966114" y="1485900"/>
            <a:ext cx="1090613" cy="2176463"/>
          </a:xfrm>
          <a:custGeom>
            <a:avLst/>
            <a:gdLst>
              <a:gd name="connsiteX0" fmla="*/ 1090613 w 1090613"/>
              <a:gd name="connsiteY0" fmla="*/ 0 h 2176463"/>
              <a:gd name="connsiteX1" fmla="*/ 962025 w 1090613"/>
              <a:gd name="connsiteY1" fmla="*/ 0 h 2176463"/>
              <a:gd name="connsiteX2" fmla="*/ 0 w 1090613"/>
              <a:gd name="connsiteY2" fmla="*/ 962025 h 2176463"/>
              <a:gd name="connsiteX3" fmla="*/ 0 w 1090613"/>
              <a:gd name="connsiteY3" fmla="*/ 2176463 h 2176463"/>
            </a:gdLst>
            <a:ahLst/>
            <a:cxnLst>
              <a:cxn ang="0">
                <a:pos x="connsiteX0" y="connsiteY0"/>
              </a:cxn>
              <a:cxn ang="0">
                <a:pos x="connsiteX1" y="connsiteY1"/>
              </a:cxn>
              <a:cxn ang="0">
                <a:pos x="connsiteX2" y="connsiteY2"/>
              </a:cxn>
              <a:cxn ang="0">
                <a:pos x="connsiteX3" y="connsiteY3"/>
              </a:cxn>
            </a:cxnLst>
            <a:rect l="l" t="t" r="r" b="b"/>
            <a:pathLst>
              <a:path w="1090613" h="2176463">
                <a:moveTo>
                  <a:pt x="1090613" y="0"/>
                </a:moveTo>
                <a:lnTo>
                  <a:pt x="962025" y="0"/>
                </a:lnTo>
                <a:lnTo>
                  <a:pt x="0" y="962025"/>
                </a:lnTo>
                <a:lnTo>
                  <a:pt x="0" y="2176463"/>
                </a:lnTo>
              </a:path>
            </a:pathLst>
          </a:custGeom>
          <a:noFill/>
          <a:ln w="12700" algn="ctr">
            <a:solidFill>
              <a:schemeClr val="tx1"/>
            </a:solidFill>
            <a:miter lim="800000"/>
            <a:headEnd/>
            <a:tailEnd type="oval" w="med" len="med"/>
          </a:ln>
        </p:spPr>
        <p:txBody>
          <a:bodyPr rtlCol="0" anchor="ctr"/>
          <a:lstStyle/>
          <a:p>
            <a:pPr algn="ctr"/>
            <a:endParaRPr lang="en-US"/>
          </a:p>
        </p:txBody>
      </p:sp>
      <p:grpSp>
        <p:nvGrpSpPr>
          <p:cNvPr id="25" name="Group 24"/>
          <p:cNvGrpSpPr/>
          <p:nvPr/>
        </p:nvGrpSpPr>
        <p:grpSpPr>
          <a:xfrm>
            <a:off x="3357680" y="3701807"/>
            <a:ext cx="1271088" cy="320040"/>
            <a:chOff x="4020658" y="6390680"/>
            <a:chExt cx="1271088" cy="323850"/>
          </a:xfrm>
          <a:effectLst>
            <a:outerShdw blurRad="63500" sx="102000" sy="102000" algn="ctr" rotWithShape="0">
              <a:prstClr val="black">
                <a:alpha val="40000"/>
              </a:prstClr>
            </a:outerShdw>
          </a:effectLst>
        </p:grpSpPr>
        <p:sp>
          <p:nvSpPr>
            <p:cNvPr id="100" name="Rectangle: Rounded Corners 99"/>
            <p:cNvSpPr/>
            <p:nvPr/>
          </p:nvSpPr>
          <p:spPr>
            <a:xfrm>
              <a:off x="4020658" y="6390680"/>
              <a:ext cx="1271088"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416 TEC</a:t>
              </a:r>
              <a:br>
                <a:rPr lang="en-US" sz="900" b="1" dirty="0">
                  <a:solidFill>
                    <a:schemeClr val="tx1"/>
                  </a:solidFill>
                </a:rPr>
              </a:br>
              <a:r>
                <a:rPr lang="en-US" sz="700" dirty="0">
                  <a:solidFill>
                    <a:schemeClr val="tx1"/>
                  </a:solidFill>
                </a:rPr>
                <a:t>Darien, IL</a:t>
              </a:r>
            </a:p>
          </p:txBody>
        </p:sp>
        <p:pic>
          <p:nvPicPr>
            <p:cNvPr id="103" name="Picture 83" descr="416th"/>
            <p:cNvPicPr>
              <a:picLocks noChangeAspect="1" noChangeArrowheads="1"/>
            </p:cNvPicPr>
            <p:nvPr/>
          </p:nvPicPr>
          <p:blipFill>
            <a:blip r:embed="rId21" cstate="print"/>
            <a:srcRect/>
            <a:stretch>
              <a:fillRect/>
            </a:stretch>
          </p:blipFill>
          <p:spPr bwMode="auto">
            <a:xfrm>
              <a:off x="4102690" y="6439477"/>
              <a:ext cx="152190" cy="226974"/>
            </a:xfrm>
            <a:prstGeom prst="rect">
              <a:avLst/>
            </a:prstGeom>
            <a:noFill/>
            <a:ln w="9525">
              <a:noFill/>
              <a:miter lim="800000"/>
              <a:headEnd/>
              <a:tailEnd/>
            </a:ln>
          </p:spPr>
        </p:pic>
      </p:grpSp>
      <p:grpSp>
        <p:nvGrpSpPr>
          <p:cNvPr id="11" name="Group 10">
            <a:extLst>
              <a:ext uri="{FF2B5EF4-FFF2-40B4-BE49-F238E27FC236}">
                <a16:creationId xmlns:a16="http://schemas.microsoft.com/office/drawing/2014/main" id="{89F40762-39EE-456E-BB57-5682A68D7C85}"/>
              </a:ext>
            </a:extLst>
          </p:cNvPr>
          <p:cNvGrpSpPr/>
          <p:nvPr/>
        </p:nvGrpSpPr>
        <p:grpSpPr>
          <a:xfrm>
            <a:off x="3043498" y="4100700"/>
            <a:ext cx="1584568" cy="320040"/>
            <a:chOff x="8749469" y="1501710"/>
            <a:chExt cx="1664348" cy="331942"/>
          </a:xfrm>
          <a:effectLst>
            <a:outerShdw blurRad="63500" sx="102000" sy="102000" algn="ctr" rotWithShape="0">
              <a:prstClr val="black">
                <a:alpha val="40000"/>
              </a:prstClr>
            </a:outerShdw>
          </a:effectLst>
        </p:grpSpPr>
        <p:sp>
          <p:nvSpPr>
            <p:cNvPr id="125" name="Rectangle: Rounded Corners 124">
              <a:extLst>
                <a:ext uri="{FF2B5EF4-FFF2-40B4-BE49-F238E27FC236}">
                  <a16:creationId xmlns:a16="http://schemas.microsoft.com/office/drawing/2014/main" id="{296E93DC-1490-490E-A5A4-8C5A84F5B22B}"/>
                </a:ext>
              </a:extLst>
            </p:cNvPr>
            <p:cNvSpPr/>
            <p:nvPr/>
          </p:nvSpPr>
          <p:spPr>
            <a:xfrm>
              <a:off x="8749469" y="1501710"/>
              <a:ext cx="1664348" cy="331942"/>
            </a:xfrm>
            <a:prstGeom prst="roundRect">
              <a:avLst>
                <a:gd name="adj" fmla="val 11612"/>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FIRST ARMY SPT CMD</a:t>
              </a:r>
              <a:br>
                <a:rPr lang="en-US" sz="900" b="1" dirty="0">
                  <a:solidFill>
                    <a:schemeClr val="tx1"/>
                  </a:solidFill>
                </a:rPr>
              </a:br>
              <a:r>
                <a:rPr lang="en-US" sz="700" dirty="0">
                  <a:solidFill>
                    <a:schemeClr val="tx1"/>
                  </a:solidFill>
                </a:rPr>
                <a:t>Rock Island, IL</a:t>
              </a:r>
            </a:p>
          </p:txBody>
        </p:sp>
        <p:pic>
          <p:nvPicPr>
            <p:cNvPr id="10" name="Picture 9">
              <a:extLst>
                <a:ext uri="{FF2B5EF4-FFF2-40B4-BE49-F238E27FC236}">
                  <a16:creationId xmlns:a16="http://schemas.microsoft.com/office/drawing/2014/main" id="{49DAED53-2657-4143-8ED8-2E1B724E7B8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831872" y="1562153"/>
              <a:ext cx="166899" cy="213492"/>
            </a:xfrm>
            <a:prstGeom prst="rect">
              <a:avLst/>
            </a:prstGeom>
          </p:spPr>
        </p:pic>
      </p:grpSp>
      <p:grpSp>
        <p:nvGrpSpPr>
          <p:cNvPr id="115" name="Group 114"/>
          <p:cNvGrpSpPr/>
          <p:nvPr/>
        </p:nvGrpSpPr>
        <p:grpSpPr>
          <a:xfrm>
            <a:off x="8057857" y="2126987"/>
            <a:ext cx="1647825" cy="320040"/>
            <a:chOff x="10467975" y="2532265"/>
            <a:chExt cx="1647825" cy="323850"/>
          </a:xfrm>
          <a:effectLst>
            <a:outerShdw blurRad="63500" sx="102000" sy="102000" algn="ctr" rotWithShape="0">
              <a:prstClr val="black">
                <a:alpha val="40000"/>
              </a:prstClr>
            </a:outerShdw>
          </a:effectLst>
        </p:grpSpPr>
        <p:sp>
          <p:nvSpPr>
            <p:cNvPr id="60" name="Rectangle: Rounded Corners 59"/>
            <p:cNvSpPr/>
            <p:nvPr/>
          </p:nvSpPr>
          <p:spPr>
            <a:xfrm>
              <a:off x="10467975" y="2532265"/>
              <a:ext cx="1647825"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USAR LEGAL CMD</a:t>
              </a:r>
              <a:br>
                <a:rPr lang="en-US" sz="900" b="1" dirty="0">
                  <a:solidFill>
                    <a:schemeClr val="tx1"/>
                  </a:solidFill>
                </a:rPr>
              </a:br>
              <a:r>
                <a:rPr lang="en-US" sz="700" dirty="0">
                  <a:solidFill>
                    <a:schemeClr val="tx1"/>
                  </a:solidFill>
                </a:rPr>
                <a:t>Gaithersburg, MD</a:t>
              </a:r>
              <a:endParaRPr lang="en-US" sz="900" dirty="0">
                <a:solidFill>
                  <a:schemeClr val="tx1"/>
                </a:solidFill>
              </a:endParaRPr>
            </a:p>
          </p:txBody>
        </p:sp>
        <p:pic>
          <p:nvPicPr>
            <p:cNvPr id="116" name="Picture 115" descr="Legal Cmd.png"/>
            <p:cNvPicPr>
              <a:picLocks noChangeAspect="1"/>
            </p:cNvPicPr>
            <p:nvPr/>
          </p:nvPicPr>
          <p:blipFill>
            <a:blip r:embed="rId23" cstate="print"/>
            <a:stretch>
              <a:fillRect/>
            </a:stretch>
          </p:blipFill>
          <p:spPr>
            <a:xfrm>
              <a:off x="10516007" y="2581058"/>
              <a:ext cx="260909" cy="226265"/>
            </a:xfrm>
            <a:prstGeom prst="rect">
              <a:avLst/>
            </a:prstGeom>
          </p:spPr>
        </p:pic>
      </p:grpSp>
      <p:grpSp>
        <p:nvGrpSpPr>
          <p:cNvPr id="114" name="Group 113"/>
          <p:cNvGrpSpPr/>
          <p:nvPr/>
        </p:nvGrpSpPr>
        <p:grpSpPr>
          <a:xfrm>
            <a:off x="8057857" y="2526797"/>
            <a:ext cx="1647825" cy="320040"/>
            <a:chOff x="10467974" y="2901968"/>
            <a:chExt cx="1647825" cy="323850"/>
          </a:xfrm>
          <a:effectLst>
            <a:outerShdw blurRad="63500" sx="102000" sy="102000" algn="ctr" rotWithShape="0">
              <a:prstClr val="black">
                <a:alpha val="40000"/>
              </a:prstClr>
            </a:outerShdw>
          </a:effectLst>
        </p:grpSpPr>
        <p:sp>
          <p:nvSpPr>
            <p:cNvPr id="137" name="Rectangle: Rounded Corners 136"/>
            <p:cNvSpPr/>
            <p:nvPr/>
          </p:nvSpPr>
          <p:spPr>
            <a:xfrm>
              <a:off x="10467974" y="2901968"/>
              <a:ext cx="1647825"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MIRC</a:t>
              </a:r>
              <a:br>
                <a:rPr lang="en-US" sz="900" b="1" dirty="0">
                  <a:solidFill>
                    <a:schemeClr val="tx1"/>
                  </a:solidFill>
                </a:rPr>
              </a:br>
              <a:r>
                <a:rPr lang="en-US" sz="700" dirty="0">
                  <a:solidFill>
                    <a:schemeClr val="tx1"/>
                  </a:solidFill>
                </a:rPr>
                <a:t>Fort Belvoir, VA</a:t>
              </a:r>
              <a:endParaRPr lang="en-US" sz="900" dirty="0">
                <a:solidFill>
                  <a:schemeClr val="tx1"/>
                </a:solidFill>
              </a:endParaRPr>
            </a:p>
          </p:txBody>
        </p:sp>
        <p:pic>
          <p:nvPicPr>
            <p:cNvPr id="149" name="Picture 191" descr="Military Intelligence Readiness Command Shoulder Sleeve Insignia"/>
            <p:cNvPicPr>
              <a:picLocks noChangeAspect="1" noChangeArrowheads="1"/>
            </p:cNvPicPr>
            <p:nvPr/>
          </p:nvPicPr>
          <p:blipFill>
            <a:blip r:embed="rId24" cstate="print"/>
            <a:srcRect/>
            <a:stretch>
              <a:fillRect/>
            </a:stretch>
          </p:blipFill>
          <p:spPr bwMode="auto">
            <a:xfrm>
              <a:off x="10535971" y="2957366"/>
              <a:ext cx="190500" cy="243898"/>
            </a:xfrm>
            <a:prstGeom prst="rect">
              <a:avLst/>
            </a:prstGeom>
            <a:noFill/>
            <a:ln w="9525">
              <a:noFill/>
              <a:miter lim="800000"/>
              <a:headEnd/>
              <a:tailEnd/>
            </a:ln>
          </p:spPr>
        </p:pic>
      </p:grpSp>
      <p:grpSp>
        <p:nvGrpSpPr>
          <p:cNvPr id="113" name="Group 112"/>
          <p:cNvGrpSpPr/>
          <p:nvPr/>
        </p:nvGrpSpPr>
        <p:grpSpPr>
          <a:xfrm>
            <a:off x="8057857" y="2926607"/>
            <a:ext cx="1647825" cy="320040"/>
            <a:chOff x="10467973" y="3271671"/>
            <a:chExt cx="1647825" cy="323850"/>
          </a:xfrm>
          <a:effectLst>
            <a:outerShdw blurRad="63500" sx="102000" sy="102000" algn="ctr" rotWithShape="0">
              <a:prstClr val="black">
                <a:alpha val="40000"/>
              </a:prstClr>
            </a:outerShdw>
          </a:effectLst>
        </p:grpSpPr>
        <p:sp>
          <p:nvSpPr>
            <p:cNvPr id="151" name="Rectangle: Rounded Corners 150"/>
            <p:cNvSpPr/>
            <p:nvPr/>
          </p:nvSpPr>
          <p:spPr>
            <a:xfrm>
              <a:off x="10467973" y="3271671"/>
              <a:ext cx="1647825" cy="323850"/>
            </a:xfrm>
            <a:prstGeom prst="roundRect">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bIns="0" rtlCol="0" anchor="ctr" anchorCtr="0"/>
            <a:lstStyle/>
            <a:p>
              <a:r>
                <a:rPr lang="en-US" sz="900" b="1" dirty="0">
                  <a:solidFill>
                    <a:schemeClr val="tx1"/>
                  </a:solidFill>
                </a:rPr>
                <a:t>80 TNG CMD (TASS)</a:t>
              </a:r>
              <a:br>
                <a:rPr lang="en-US" sz="900" b="1" dirty="0">
                  <a:solidFill>
                    <a:schemeClr val="tx1"/>
                  </a:solidFill>
                </a:rPr>
              </a:br>
              <a:r>
                <a:rPr lang="en-US" sz="700" dirty="0">
                  <a:solidFill>
                    <a:schemeClr val="tx1"/>
                  </a:solidFill>
                </a:rPr>
                <a:t>Richmond, VA</a:t>
              </a:r>
              <a:endParaRPr lang="en-US" sz="900" dirty="0">
                <a:solidFill>
                  <a:schemeClr val="tx1"/>
                </a:solidFill>
              </a:endParaRPr>
            </a:p>
          </p:txBody>
        </p:sp>
        <p:pic>
          <p:nvPicPr>
            <p:cNvPr id="153" name="Picture 201" descr="80th Training Command Shoulder Sleeve Insignia"/>
            <p:cNvPicPr>
              <a:picLocks noChangeAspect="1" noChangeArrowheads="1"/>
            </p:cNvPicPr>
            <p:nvPr/>
          </p:nvPicPr>
          <p:blipFill>
            <a:blip r:embed="rId25" cstate="print"/>
            <a:srcRect/>
            <a:stretch>
              <a:fillRect/>
            </a:stretch>
          </p:blipFill>
          <p:spPr bwMode="auto">
            <a:xfrm>
              <a:off x="10518335" y="3325626"/>
              <a:ext cx="217878" cy="223098"/>
            </a:xfrm>
            <a:prstGeom prst="rect">
              <a:avLst/>
            </a:prstGeom>
            <a:noFill/>
            <a:ln w="9525">
              <a:noFill/>
              <a:miter lim="800000"/>
              <a:headEnd/>
              <a:tailEnd/>
            </a:ln>
          </p:spPr>
        </p:pic>
      </p:grpSp>
      <p:grpSp>
        <p:nvGrpSpPr>
          <p:cNvPr id="6" name="Group 5"/>
          <p:cNvGrpSpPr/>
          <p:nvPr/>
        </p:nvGrpSpPr>
        <p:grpSpPr>
          <a:xfrm>
            <a:off x="8052684" y="1327369"/>
            <a:ext cx="1647825" cy="320040"/>
            <a:chOff x="8510588" y="1681163"/>
            <a:chExt cx="1647825" cy="320040"/>
          </a:xfrm>
          <a:effectLst>
            <a:outerShdw blurRad="63500" sx="102000" sy="102000" algn="ctr" rotWithShape="0">
              <a:prstClr val="black">
                <a:alpha val="40000"/>
              </a:prstClr>
            </a:outerShdw>
          </a:effectLst>
        </p:grpSpPr>
        <p:sp>
          <p:nvSpPr>
            <p:cNvPr id="37" name="Rectangle: Rounded Corners 36"/>
            <p:cNvSpPr/>
            <p:nvPr/>
          </p:nvSpPr>
          <p:spPr>
            <a:xfrm>
              <a:off x="8510588" y="1681163"/>
              <a:ext cx="1647825" cy="320040"/>
            </a:xfrm>
            <a:prstGeom prst="roundRect">
              <a:avLst>
                <a:gd name="adj" fmla="val 11612"/>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200 MP CMD</a:t>
              </a:r>
              <a:br>
                <a:rPr lang="en-US" sz="900" b="1" dirty="0">
                  <a:solidFill>
                    <a:schemeClr val="tx1"/>
                  </a:solidFill>
                </a:rPr>
              </a:br>
              <a:r>
                <a:rPr lang="en-US" sz="700" dirty="0">
                  <a:solidFill>
                    <a:schemeClr val="tx1"/>
                  </a:solidFill>
                </a:rPr>
                <a:t>Fort Meade, MD</a:t>
              </a:r>
            </a:p>
          </p:txBody>
        </p:sp>
        <p:pic>
          <p:nvPicPr>
            <p:cNvPr id="38" name="Picture 188" descr="200th Military Police Command Shoulder Sleeve Insignia"/>
            <p:cNvPicPr>
              <a:picLocks noChangeAspect="1" noChangeArrowheads="1"/>
            </p:cNvPicPr>
            <p:nvPr/>
          </p:nvPicPr>
          <p:blipFill>
            <a:blip r:embed="rId26" cstate="print"/>
            <a:srcRect/>
            <a:stretch>
              <a:fillRect/>
            </a:stretch>
          </p:blipFill>
          <p:spPr bwMode="auto">
            <a:xfrm>
              <a:off x="8592009" y="1743773"/>
              <a:ext cx="158750" cy="221725"/>
            </a:xfrm>
            <a:prstGeom prst="rect">
              <a:avLst/>
            </a:prstGeom>
            <a:noFill/>
            <a:ln w="9525">
              <a:noFill/>
              <a:miter lim="800000"/>
              <a:headEnd/>
              <a:tailEnd/>
            </a:ln>
          </p:spPr>
        </p:pic>
      </p:grpSp>
      <p:grpSp>
        <p:nvGrpSpPr>
          <p:cNvPr id="5" name="Group 4">
            <a:extLst>
              <a:ext uri="{FF2B5EF4-FFF2-40B4-BE49-F238E27FC236}">
                <a16:creationId xmlns:a16="http://schemas.microsoft.com/office/drawing/2014/main" id="{C9522DA5-656E-499D-BA97-8A9A2B27FF19}"/>
              </a:ext>
            </a:extLst>
          </p:cNvPr>
          <p:cNvGrpSpPr/>
          <p:nvPr/>
        </p:nvGrpSpPr>
        <p:grpSpPr>
          <a:xfrm>
            <a:off x="8057857" y="1727178"/>
            <a:ext cx="1647825" cy="320040"/>
            <a:chOff x="10466004" y="1848278"/>
            <a:chExt cx="1647825" cy="320040"/>
          </a:xfrm>
          <a:effectLst>
            <a:outerShdw blurRad="63500" sx="102000" sy="102000" algn="ctr" rotWithShape="0">
              <a:prstClr val="black">
                <a:alpha val="40000"/>
              </a:prstClr>
            </a:outerShdw>
          </a:effectLst>
        </p:grpSpPr>
        <p:sp>
          <p:nvSpPr>
            <p:cNvPr id="40" name="Rectangle: Rounded Corners 39"/>
            <p:cNvSpPr/>
            <p:nvPr/>
          </p:nvSpPr>
          <p:spPr>
            <a:xfrm>
              <a:off x="10466004" y="1848278"/>
              <a:ext cx="1647825" cy="320040"/>
            </a:xfrm>
            <a:prstGeom prst="roundRect">
              <a:avLst>
                <a:gd name="adj" fmla="val 10348"/>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spcBef>
                  <a:spcPts val="600"/>
                </a:spcBef>
              </a:pPr>
              <a:r>
                <a:rPr lang="en-US" sz="900" b="1" dirty="0">
                  <a:solidFill>
                    <a:schemeClr val="tx1"/>
                  </a:solidFill>
                </a:rPr>
                <a:t>99 RSC</a:t>
              </a:r>
              <a:br>
                <a:rPr lang="en-US" sz="900" b="1" dirty="0">
                  <a:solidFill>
                    <a:schemeClr val="tx1"/>
                  </a:solidFill>
                </a:rPr>
              </a:br>
              <a:r>
                <a:rPr lang="en-US" sz="700" dirty="0">
                  <a:solidFill>
                    <a:schemeClr val="tx1"/>
                  </a:solidFill>
                </a:rPr>
                <a:t>JB McGuire-Dix-Lakehurst, NJ</a:t>
              </a:r>
            </a:p>
          </p:txBody>
        </p:sp>
        <p:pic>
          <p:nvPicPr>
            <p:cNvPr id="122" name="Picture 232" descr="99INFDS1">
              <a:extLst>
                <a:ext uri="{FF2B5EF4-FFF2-40B4-BE49-F238E27FC236}">
                  <a16:creationId xmlns:a16="http://schemas.microsoft.com/office/drawing/2014/main" id="{A47AA6BD-A7B3-402A-93D6-CD9ADEE751DF}"/>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0531678" y="1920150"/>
              <a:ext cx="209261" cy="206340"/>
            </a:xfrm>
            <a:prstGeom prst="rect">
              <a:avLst/>
            </a:prstGeom>
            <a:noFill/>
            <a:ln w="9525">
              <a:noFill/>
              <a:miter lim="800000"/>
              <a:headEnd/>
              <a:tailEnd/>
            </a:ln>
          </p:spPr>
        </p:pic>
      </p:grpSp>
      <p:grpSp>
        <p:nvGrpSpPr>
          <p:cNvPr id="2" name="Group 1">
            <a:extLst>
              <a:ext uri="{FF2B5EF4-FFF2-40B4-BE49-F238E27FC236}">
                <a16:creationId xmlns:a16="http://schemas.microsoft.com/office/drawing/2014/main" id="{88ACADA3-EFDD-49FB-B066-011770A318FB}"/>
              </a:ext>
            </a:extLst>
          </p:cNvPr>
          <p:cNvGrpSpPr/>
          <p:nvPr/>
        </p:nvGrpSpPr>
        <p:grpSpPr>
          <a:xfrm>
            <a:off x="2355754" y="2902380"/>
            <a:ext cx="1225040" cy="320040"/>
            <a:chOff x="2355754" y="2902380"/>
            <a:chExt cx="1225040" cy="320040"/>
          </a:xfrm>
        </p:grpSpPr>
        <p:grpSp>
          <p:nvGrpSpPr>
            <p:cNvPr id="16" name="Group 15"/>
            <p:cNvGrpSpPr/>
            <p:nvPr/>
          </p:nvGrpSpPr>
          <p:grpSpPr>
            <a:xfrm>
              <a:off x="2355754" y="2902380"/>
              <a:ext cx="1225040" cy="320040"/>
              <a:chOff x="2161682" y="1847916"/>
              <a:chExt cx="1225040" cy="323164"/>
            </a:xfrm>
            <a:effectLst>
              <a:outerShdw blurRad="63500" sx="102000" sy="102000" algn="ctr" rotWithShape="0">
                <a:prstClr val="black">
                  <a:alpha val="40000"/>
                </a:prstClr>
              </a:outerShdw>
            </a:effectLst>
          </p:grpSpPr>
          <p:pic>
            <p:nvPicPr>
              <p:cNvPr id="59" name="Picture 58" descr="76th crest.png"/>
              <p:cNvPicPr>
                <a:picLocks noChangeAspect="1"/>
              </p:cNvPicPr>
              <p:nvPr/>
            </p:nvPicPr>
            <p:blipFill>
              <a:blip r:embed="rId28" cstate="print"/>
              <a:stretch>
                <a:fillRect/>
              </a:stretch>
            </p:blipFill>
            <p:spPr>
              <a:xfrm>
                <a:off x="2207325" y="1917066"/>
                <a:ext cx="211068" cy="197203"/>
              </a:xfrm>
              <a:prstGeom prst="rect">
                <a:avLst/>
              </a:prstGeom>
            </p:spPr>
          </p:pic>
          <p:sp>
            <p:nvSpPr>
              <p:cNvPr id="57" name="Rectangle: Rounded Corners 56"/>
              <p:cNvSpPr/>
              <p:nvPr/>
            </p:nvSpPr>
            <p:spPr>
              <a:xfrm>
                <a:off x="2161682" y="1847916"/>
                <a:ext cx="1225040" cy="323164"/>
              </a:xfrm>
              <a:prstGeom prst="roundRect">
                <a:avLst>
                  <a:gd name="adj" fmla="val 11612"/>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76 ORC</a:t>
                </a:r>
                <a:br>
                  <a:rPr lang="en-US" sz="900" b="1" dirty="0">
                    <a:solidFill>
                      <a:schemeClr val="tx1"/>
                    </a:solidFill>
                  </a:rPr>
                </a:br>
                <a:r>
                  <a:rPr lang="en-US" sz="700" dirty="0">
                    <a:solidFill>
                      <a:schemeClr val="tx1"/>
                    </a:solidFill>
                  </a:rPr>
                  <a:t>Salt Lake City, UT</a:t>
                </a:r>
              </a:p>
            </p:txBody>
          </p:sp>
        </p:grpSp>
        <p:pic>
          <p:nvPicPr>
            <p:cNvPr id="117" name="Picture 116" descr="76th crest.png">
              <a:extLst>
                <a:ext uri="{FF2B5EF4-FFF2-40B4-BE49-F238E27FC236}">
                  <a16:creationId xmlns:a16="http://schemas.microsoft.com/office/drawing/2014/main" id="{7F1B94CF-8737-4B65-9511-F9F03B6E23CA}"/>
                </a:ext>
              </a:extLst>
            </p:cNvPr>
            <p:cNvPicPr>
              <a:picLocks noChangeAspect="1"/>
            </p:cNvPicPr>
            <p:nvPr/>
          </p:nvPicPr>
          <p:blipFill>
            <a:blip r:embed="rId28" cstate="print"/>
            <a:stretch>
              <a:fillRect/>
            </a:stretch>
          </p:blipFill>
          <p:spPr>
            <a:xfrm>
              <a:off x="2415692" y="2959962"/>
              <a:ext cx="211068" cy="197203"/>
            </a:xfrm>
            <a:prstGeom prst="rect">
              <a:avLst/>
            </a:prstGeom>
          </p:spPr>
        </p:pic>
      </p:grpSp>
    </p:spTree>
    <p:extLst>
      <p:ext uri="{BB962C8B-B14F-4D97-AF65-F5344CB8AC3E}">
        <p14:creationId xmlns:p14="http://schemas.microsoft.com/office/powerpoint/2010/main" val="348965273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2A8B18F-BB33-4595-849C-347653EED67A}"/>
              </a:ext>
            </a:extLst>
          </p:cNvPr>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732680" y="1292498"/>
            <a:ext cx="7036433" cy="5434443"/>
          </a:xfrm>
          <a:prstGeom prst="rect">
            <a:avLst/>
          </a:prstGeom>
          <a:effectLst>
            <a:outerShdw blurRad="50800" dist="38100" dir="2700000" algn="tl" rotWithShape="0">
              <a:prstClr val="black">
                <a:alpha val="40000"/>
              </a:prstClr>
            </a:outerShdw>
          </a:effectLst>
        </p:spPr>
      </p:pic>
      <p:sp>
        <p:nvSpPr>
          <p:cNvPr id="13" name="Freeform: Shape 12">
            <a:extLst>
              <a:ext uri="{FF2B5EF4-FFF2-40B4-BE49-F238E27FC236}">
                <a16:creationId xmlns:a16="http://schemas.microsoft.com/office/drawing/2014/main" id="{999D4075-E353-4DAA-8B76-C3ECE7F05FF3}"/>
              </a:ext>
            </a:extLst>
          </p:cNvPr>
          <p:cNvSpPr/>
          <p:nvPr/>
        </p:nvSpPr>
        <p:spPr>
          <a:xfrm>
            <a:off x="6730048" y="3290888"/>
            <a:ext cx="0" cy="252412"/>
          </a:xfrm>
          <a:custGeom>
            <a:avLst/>
            <a:gdLst>
              <a:gd name="connsiteX0" fmla="*/ 0 w 0"/>
              <a:gd name="connsiteY0" fmla="*/ 0 h 252412"/>
              <a:gd name="connsiteX1" fmla="*/ 0 w 0"/>
              <a:gd name="connsiteY1" fmla="*/ 252412 h 252412"/>
            </a:gdLst>
            <a:ahLst/>
            <a:cxnLst>
              <a:cxn ang="0">
                <a:pos x="connsiteX0" y="connsiteY0"/>
              </a:cxn>
              <a:cxn ang="0">
                <a:pos x="connsiteX1" y="connsiteY1"/>
              </a:cxn>
            </a:cxnLst>
            <a:rect l="l" t="t" r="r" b="b"/>
            <a:pathLst>
              <a:path h="252412">
                <a:moveTo>
                  <a:pt x="0" y="0"/>
                </a:moveTo>
                <a:lnTo>
                  <a:pt x="0" y="252412"/>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Rectangle 28">
            <a:extLst>
              <a:ext uri="{FF2B5EF4-FFF2-40B4-BE49-F238E27FC236}">
                <a16:creationId xmlns:a16="http://schemas.microsoft.com/office/drawing/2014/main" id="{062B0062-B12A-4EE8-59E4-00A5511A3F50}"/>
              </a:ext>
            </a:extLst>
          </p:cNvPr>
          <p:cNvSpPr/>
          <p:nvPr/>
        </p:nvSpPr>
        <p:spPr bwMode="auto">
          <a:xfrm>
            <a:off x="5955386" y="2461457"/>
            <a:ext cx="1555875" cy="852872"/>
          </a:xfrm>
          <a:prstGeom prst="rect">
            <a:avLst/>
          </a:prstGeom>
          <a:solidFill>
            <a:schemeClr val="accent5">
              <a:lumMod val="60000"/>
              <a:lumOff val="40000"/>
            </a:schemeClr>
          </a:solidFill>
          <a:ln w="12700" algn="ctr">
            <a:solidFill>
              <a:schemeClr val="accent5">
                <a:lumMod val="50000"/>
              </a:schemeClr>
            </a:solidFill>
            <a:miter lim="800000"/>
            <a:headEnd/>
            <a:tailEnd/>
          </a:ln>
        </p:spPr>
        <p:txBody>
          <a:bodyPr wrap="none" rtlCol="0" anchor="ctr"/>
          <a:lstStyle/>
          <a:p>
            <a:pPr algn="ctr"/>
            <a:endParaRPr lang="en-US" sz="2000" dirty="0" err="1"/>
          </a:p>
        </p:txBody>
      </p:sp>
      <p:pic>
        <p:nvPicPr>
          <p:cNvPr id="19" name="Picture 18">
            <a:extLst>
              <a:ext uri="{FF2B5EF4-FFF2-40B4-BE49-F238E27FC236}">
                <a16:creationId xmlns:a16="http://schemas.microsoft.com/office/drawing/2014/main" id="{D42076A9-6940-47F0-B7D6-36B1418A5885}"/>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245897" y="4768872"/>
            <a:ext cx="917962" cy="586739"/>
          </a:xfrm>
          <a:prstGeom prst="rect">
            <a:avLst/>
          </a:prstGeom>
          <a:effectLst>
            <a:outerShdw blurRad="50800" dist="38100" dir="2700000" algn="tl" rotWithShape="0">
              <a:prstClr val="black">
                <a:alpha val="40000"/>
              </a:prstClr>
            </a:outerShdw>
          </a:effectLst>
        </p:spPr>
      </p:pic>
      <p:grpSp>
        <p:nvGrpSpPr>
          <p:cNvPr id="20" name="Group 19">
            <a:extLst>
              <a:ext uri="{FF2B5EF4-FFF2-40B4-BE49-F238E27FC236}">
                <a16:creationId xmlns:a16="http://schemas.microsoft.com/office/drawing/2014/main" id="{B48C04FE-01A5-4618-BA68-CF7155220354}"/>
              </a:ext>
            </a:extLst>
          </p:cNvPr>
          <p:cNvGrpSpPr/>
          <p:nvPr/>
        </p:nvGrpSpPr>
        <p:grpSpPr>
          <a:xfrm>
            <a:off x="7372350" y="4335391"/>
            <a:ext cx="1402683" cy="1220860"/>
            <a:chOff x="7372350" y="4316341"/>
            <a:chExt cx="1402683" cy="1220860"/>
          </a:xfrm>
        </p:grpSpPr>
        <p:sp>
          <p:nvSpPr>
            <p:cNvPr id="63" name="Rectangle 62">
              <a:extLst>
                <a:ext uri="{FF2B5EF4-FFF2-40B4-BE49-F238E27FC236}">
                  <a16:creationId xmlns:a16="http://schemas.microsoft.com/office/drawing/2014/main" id="{03D114E6-E506-4F7B-B3B1-69C180DFF19F}"/>
                </a:ext>
              </a:extLst>
            </p:cNvPr>
            <p:cNvSpPr/>
            <p:nvPr/>
          </p:nvSpPr>
          <p:spPr bwMode="auto">
            <a:xfrm>
              <a:off x="7372350" y="4316341"/>
              <a:ext cx="1402683" cy="1220860"/>
            </a:xfrm>
            <a:prstGeom prst="rect">
              <a:avLst/>
            </a:prstGeom>
            <a:solidFill>
              <a:schemeClr val="accent5">
                <a:lumMod val="60000"/>
                <a:lumOff val="40000"/>
              </a:schemeClr>
            </a:solidFill>
            <a:ln w="12700" algn="ctr">
              <a:solidFill>
                <a:schemeClr val="accent5">
                  <a:lumMod val="50000"/>
                </a:schemeClr>
              </a:solidFill>
              <a:miter lim="800000"/>
              <a:headEnd/>
              <a:tailEnd/>
            </a:ln>
          </p:spPr>
          <p:txBody>
            <a:bodyPr wrap="none" rtlCol="0" anchor="ctr"/>
            <a:lstStyle/>
            <a:p>
              <a:pPr algn="ctr"/>
              <a:endParaRPr lang="en-US" sz="2000" dirty="0" err="1"/>
            </a:p>
          </p:txBody>
        </p:sp>
        <p:grpSp>
          <p:nvGrpSpPr>
            <p:cNvPr id="91" name="Group 90">
              <a:extLst>
                <a:ext uri="{FF2B5EF4-FFF2-40B4-BE49-F238E27FC236}">
                  <a16:creationId xmlns:a16="http://schemas.microsoft.com/office/drawing/2014/main" id="{F9328415-B799-446D-BE7D-7F5164884347}"/>
                </a:ext>
              </a:extLst>
            </p:cNvPr>
            <p:cNvGrpSpPr/>
            <p:nvPr/>
          </p:nvGrpSpPr>
          <p:grpSpPr>
            <a:xfrm>
              <a:off x="7428827" y="4389145"/>
              <a:ext cx="1292111" cy="320040"/>
              <a:chOff x="10082029" y="1426212"/>
              <a:chExt cx="1292111" cy="323850"/>
            </a:xfrm>
          </p:grpSpPr>
          <p:sp>
            <p:nvSpPr>
              <p:cNvPr id="70" name="Rectangle: Rounded Corners 69">
                <a:extLst>
                  <a:ext uri="{FF2B5EF4-FFF2-40B4-BE49-F238E27FC236}">
                    <a16:creationId xmlns:a16="http://schemas.microsoft.com/office/drawing/2014/main" id="{BDEBBD2E-FB90-46F6-B78A-E1FA255058AE}"/>
                  </a:ext>
                </a:extLst>
              </p:cNvPr>
              <p:cNvSpPr/>
              <p:nvPr/>
            </p:nvSpPr>
            <p:spPr>
              <a:xfrm>
                <a:off x="10082029" y="1426212"/>
                <a:ext cx="1292111" cy="323850"/>
              </a:xfrm>
              <a:prstGeom prst="round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spcBef>
                    <a:spcPts val="600"/>
                  </a:spcBef>
                </a:pPr>
                <a:r>
                  <a:rPr lang="en-US" sz="900" b="1" dirty="0">
                    <a:solidFill>
                      <a:schemeClr val="tx1"/>
                    </a:solidFill>
                  </a:rPr>
                  <a:t>U.S. Army Pacific</a:t>
                </a:r>
                <a:br>
                  <a:rPr lang="en-US" sz="1050" dirty="0">
                    <a:solidFill>
                      <a:schemeClr val="tx1"/>
                    </a:solidFill>
                  </a:rPr>
                </a:br>
                <a:r>
                  <a:rPr lang="en-US" sz="700" dirty="0">
                    <a:solidFill>
                      <a:schemeClr val="tx1"/>
                    </a:solidFill>
                  </a:rPr>
                  <a:t>Fort Shafter, HI</a:t>
                </a:r>
                <a:endParaRPr lang="en-US" sz="1000" dirty="0">
                  <a:solidFill>
                    <a:schemeClr val="tx1"/>
                  </a:solidFill>
                </a:endParaRPr>
              </a:p>
            </p:txBody>
          </p:sp>
          <p:pic>
            <p:nvPicPr>
              <p:cNvPr id="76" name="Picture 75">
                <a:extLst>
                  <a:ext uri="{FF2B5EF4-FFF2-40B4-BE49-F238E27FC236}">
                    <a16:creationId xmlns:a16="http://schemas.microsoft.com/office/drawing/2014/main" id="{C7E8AED2-4417-4E60-85B0-75C1961535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0827" y="1487075"/>
                <a:ext cx="208576" cy="208576"/>
              </a:xfrm>
              <a:prstGeom prst="rect">
                <a:avLst/>
              </a:prstGeom>
            </p:spPr>
          </p:pic>
        </p:grpSp>
        <p:grpSp>
          <p:nvGrpSpPr>
            <p:cNvPr id="111" name="Group 110">
              <a:extLst>
                <a:ext uri="{FF2B5EF4-FFF2-40B4-BE49-F238E27FC236}">
                  <a16:creationId xmlns:a16="http://schemas.microsoft.com/office/drawing/2014/main" id="{3BD5919F-F5F1-4E94-884B-651427EDF380}"/>
                </a:ext>
              </a:extLst>
            </p:cNvPr>
            <p:cNvGrpSpPr/>
            <p:nvPr/>
          </p:nvGrpSpPr>
          <p:grpSpPr>
            <a:xfrm>
              <a:off x="7428827" y="4768724"/>
              <a:ext cx="1292111" cy="320040"/>
              <a:chOff x="5903793" y="6107181"/>
              <a:chExt cx="1292111" cy="323850"/>
            </a:xfrm>
          </p:grpSpPr>
          <p:sp>
            <p:nvSpPr>
              <p:cNvPr id="108" name="Rectangle: Rounded Corners 107">
                <a:extLst>
                  <a:ext uri="{FF2B5EF4-FFF2-40B4-BE49-F238E27FC236}">
                    <a16:creationId xmlns:a16="http://schemas.microsoft.com/office/drawing/2014/main" id="{3218BF87-0481-4BB1-AF2B-BF7548B1CA40}"/>
                  </a:ext>
                </a:extLst>
              </p:cNvPr>
              <p:cNvSpPr/>
              <p:nvPr/>
            </p:nvSpPr>
            <p:spPr>
              <a:xfrm>
                <a:off x="5903793" y="6107181"/>
                <a:ext cx="1292111" cy="323850"/>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spcBef>
                    <a:spcPts val="600"/>
                  </a:spcBef>
                </a:pPr>
                <a:r>
                  <a:rPr lang="en-US" sz="900" b="1" dirty="0">
                    <a:solidFill>
                      <a:schemeClr val="tx1"/>
                    </a:solidFill>
                  </a:rPr>
                  <a:t>9 MSC</a:t>
                </a:r>
                <a:br>
                  <a:rPr lang="en-US" sz="900" dirty="0">
                    <a:solidFill>
                      <a:schemeClr val="tx1"/>
                    </a:solidFill>
                  </a:rPr>
                </a:br>
                <a:r>
                  <a:rPr lang="en-US" sz="700" dirty="0">
                    <a:solidFill>
                      <a:schemeClr val="tx1"/>
                    </a:solidFill>
                  </a:rPr>
                  <a:t>Fort Shafter, HI</a:t>
                </a:r>
              </a:p>
            </p:txBody>
          </p:sp>
          <p:pic>
            <p:nvPicPr>
              <p:cNvPr id="110" name="Picture 180" descr="9th">
                <a:extLst>
                  <a:ext uri="{FF2B5EF4-FFF2-40B4-BE49-F238E27FC236}">
                    <a16:creationId xmlns:a16="http://schemas.microsoft.com/office/drawing/2014/main" id="{8B3958C4-154A-4830-B10E-2A4DD11293D4}"/>
                  </a:ext>
                </a:extLst>
              </p:cNvPr>
              <p:cNvPicPr>
                <a:picLocks noChangeAspect="1" noChangeArrowheads="1"/>
              </p:cNvPicPr>
              <p:nvPr/>
            </p:nvPicPr>
            <p:blipFill>
              <a:blip r:embed="rId6" cstate="print"/>
              <a:srcRect/>
              <a:stretch>
                <a:fillRect/>
              </a:stretch>
            </p:blipFill>
            <p:spPr bwMode="auto">
              <a:xfrm>
                <a:off x="5940851" y="6156726"/>
                <a:ext cx="241405" cy="226973"/>
              </a:xfrm>
              <a:prstGeom prst="rect">
                <a:avLst/>
              </a:prstGeom>
              <a:noFill/>
              <a:ln w="9525">
                <a:noFill/>
                <a:miter lim="800000"/>
                <a:headEnd/>
                <a:tailEnd/>
              </a:ln>
            </p:spPr>
          </p:pic>
        </p:grpSp>
        <p:grpSp>
          <p:nvGrpSpPr>
            <p:cNvPr id="130" name="Group 129">
              <a:extLst>
                <a:ext uri="{FF2B5EF4-FFF2-40B4-BE49-F238E27FC236}">
                  <a16:creationId xmlns:a16="http://schemas.microsoft.com/office/drawing/2014/main" id="{E5A7832C-E010-4618-AAFF-B0E449AF3D0A}"/>
                </a:ext>
              </a:extLst>
            </p:cNvPr>
            <p:cNvGrpSpPr/>
            <p:nvPr/>
          </p:nvGrpSpPr>
          <p:grpSpPr>
            <a:xfrm>
              <a:off x="7428827" y="5148303"/>
              <a:ext cx="1292111" cy="320040"/>
              <a:chOff x="9194127" y="5315526"/>
              <a:chExt cx="1292111" cy="331942"/>
            </a:xfrm>
          </p:grpSpPr>
          <p:sp>
            <p:nvSpPr>
              <p:cNvPr id="126" name="Rectangle: Rounded Corners 125">
                <a:extLst>
                  <a:ext uri="{FF2B5EF4-FFF2-40B4-BE49-F238E27FC236}">
                    <a16:creationId xmlns:a16="http://schemas.microsoft.com/office/drawing/2014/main" id="{6764E5EB-3BCA-4360-8301-8CF2188F1950}"/>
                  </a:ext>
                </a:extLst>
              </p:cNvPr>
              <p:cNvSpPr/>
              <p:nvPr/>
            </p:nvSpPr>
            <p:spPr>
              <a:xfrm>
                <a:off x="9194127" y="5315526"/>
                <a:ext cx="1292111" cy="331942"/>
              </a:xfrm>
              <a:prstGeom prst="roundRect">
                <a:avLst>
                  <a:gd name="adj" fmla="val 11612"/>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311 SC (T)</a:t>
                </a:r>
                <a:br>
                  <a:rPr lang="en-US" sz="900" b="1" dirty="0">
                    <a:solidFill>
                      <a:schemeClr val="tx1"/>
                    </a:solidFill>
                  </a:rPr>
                </a:br>
                <a:r>
                  <a:rPr lang="en-US" sz="700" dirty="0">
                    <a:solidFill>
                      <a:schemeClr val="tx1"/>
                    </a:solidFill>
                  </a:rPr>
                  <a:t>Fort Shafter, HI</a:t>
                </a:r>
              </a:p>
            </p:txBody>
          </p:sp>
          <p:pic>
            <p:nvPicPr>
              <p:cNvPr id="129" name="Picture 128">
                <a:extLst>
                  <a:ext uri="{FF2B5EF4-FFF2-40B4-BE49-F238E27FC236}">
                    <a16:creationId xmlns:a16="http://schemas.microsoft.com/office/drawing/2014/main" id="{BF20C6CE-B46E-46B2-981B-E69246C937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9158" y="5357812"/>
                <a:ext cx="205860" cy="257069"/>
              </a:xfrm>
              <a:prstGeom prst="rect">
                <a:avLst/>
              </a:prstGeom>
            </p:spPr>
          </p:pic>
        </p:grpSp>
      </p:grpSp>
      <p:pic>
        <p:nvPicPr>
          <p:cNvPr id="133" name="Picture 132">
            <a:extLst>
              <a:ext uri="{FF2B5EF4-FFF2-40B4-BE49-F238E27FC236}">
                <a16:creationId xmlns:a16="http://schemas.microsoft.com/office/drawing/2014/main" id="{98F98DC7-6F2F-4C0B-B23D-A6218720526F}"/>
              </a:ext>
            </a:extLst>
          </p:cNvPr>
          <p:cNvPicPr>
            <a:picLocks noChangeAspect="1"/>
          </p:cNvPicPr>
          <p:nvPr/>
        </p:nvPicPr>
        <p:blipFill>
          <a:blip r:embed="rId8">
            <a:duotone>
              <a:prstClr val="black"/>
              <a:schemeClr val="tx2">
                <a:tint val="45000"/>
                <a:satMod val="400000"/>
              </a:schemeClr>
            </a:duotone>
          </a:blip>
          <a:stretch>
            <a:fillRect/>
          </a:stretch>
        </p:blipFill>
        <p:spPr>
          <a:xfrm>
            <a:off x="9473224" y="5938534"/>
            <a:ext cx="388756" cy="162568"/>
          </a:xfrm>
          <a:prstGeom prst="rect">
            <a:avLst/>
          </a:prstGeom>
          <a:effectLst>
            <a:outerShdw blurRad="50800" dist="38100" dir="2700000" algn="tl" rotWithShape="0">
              <a:prstClr val="black">
                <a:alpha val="40000"/>
              </a:prstClr>
            </a:outerShdw>
          </a:effectLst>
        </p:spPr>
      </p:pic>
      <p:sp>
        <p:nvSpPr>
          <p:cNvPr id="136" name="TextBox 135">
            <a:extLst>
              <a:ext uri="{FF2B5EF4-FFF2-40B4-BE49-F238E27FC236}">
                <a16:creationId xmlns:a16="http://schemas.microsoft.com/office/drawing/2014/main" id="{4E89DB7D-A179-4ECF-9698-35FDAF403EA2}"/>
              </a:ext>
            </a:extLst>
          </p:cNvPr>
          <p:cNvSpPr txBox="1"/>
          <p:nvPr/>
        </p:nvSpPr>
        <p:spPr>
          <a:xfrm>
            <a:off x="8854467" y="5569879"/>
            <a:ext cx="787395" cy="230832"/>
          </a:xfrm>
          <a:prstGeom prst="rect">
            <a:avLst/>
          </a:prstGeom>
          <a:noFill/>
        </p:spPr>
        <p:txBody>
          <a:bodyPr wrap="none" rtlCol="0">
            <a:spAutoFit/>
          </a:bodyPr>
          <a:lstStyle/>
          <a:p>
            <a:r>
              <a:rPr lang="en-US" sz="900" dirty="0">
                <a:solidFill>
                  <a:schemeClr val="bg1">
                    <a:lumMod val="50000"/>
                  </a:schemeClr>
                </a:solidFill>
              </a:rPr>
              <a:t>Puerto Rico</a:t>
            </a:r>
          </a:p>
        </p:txBody>
      </p:sp>
      <p:sp>
        <p:nvSpPr>
          <p:cNvPr id="10" name="Freeform: Shape 9">
            <a:extLst>
              <a:ext uri="{FF2B5EF4-FFF2-40B4-BE49-F238E27FC236}">
                <a16:creationId xmlns:a16="http://schemas.microsoft.com/office/drawing/2014/main" id="{9B5767B9-7F1E-4B40-829E-321F6F595FAE}"/>
              </a:ext>
            </a:extLst>
          </p:cNvPr>
          <p:cNvSpPr/>
          <p:nvPr/>
        </p:nvSpPr>
        <p:spPr>
          <a:xfrm>
            <a:off x="2635885" y="2933700"/>
            <a:ext cx="200025" cy="0"/>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7" name="Group 26">
            <a:extLst>
              <a:ext uri="{FF2B5EF4-FFF2-40B4-BE49-F238E27FC236}">
                <a16:creationId xmlns:a16="http://schemas.microsoft.com/office/drawing/2014/main" id="{AD3C9C0A-3284-4B96-BD7B-FE1605EF9187}"/>
              </a:ext>
            </a:extLst>
          </p:cNvPr>
          <p:cNvGrpSpPr/>
          <p:nvPr/>
        </p:nvGrpSpPr>
        <p:grpSpPr>
          <a:xfrm>
            <a:off x="6034379" y="2929348"/>
            <a:ext cx="1397891" cy="320040"/>
            <a:chOff x="10166876" y="2915578"/>
            <a:chExt cx="1397891" cy="323850"/>
          </a:xfrm>
          <a:effectLst/>
        </p:grpSpPr>
        <p:sp>
          <p:nvSpPr>
            <p:cNvPr id="24" name="Rectangle: Rounded Corners 23">
              <a:extLst>
                <a:ext uri="{FF2B5EF4-FFF2-40B4-BE49-F238E27FC236}">
                  <a16:creationId xmlns:a16="http://schemas.microsoft.com/office/drawing/2014/main" id="{F8CB92D2-1F3B-4A1B-B3A0-8D3782957BF0}"/>
                </a:ext>
              </a:extLst>
            </p:cNvPr>
            <p:cNvSpPr/>
            <p:nvPr/>
          </p:nvSpPr>
          <p:spPr>
            <a:xfrm>
              <a:off x="10166876" y="2915578"/>
              <a:ext cx="1397891" cy="323850"/>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spcBef>
                  <a:spcPts val="600"/>
                </a:spcBef>
              </a:pPr>
              <a:r>
                <a:rPr lang="en-US" sz="900" b="1" dirty="0">
                  <a:solidFill>
                    <a:schemeClr val="tx1"/>
                  </a:solidFill>
                </a:rPr>
                <a:t>2</a:t>
              </a:r>
              <a:r>
                <a:rPr lang="en-US" sz="900" b="1" baseline="30000" dirty="0">
                  <a:solidFill>
                    <a:schemeClr val="tx1"/>
                  </a:solidFill>
                </a:rPr>
                <a:t>d</a:t>
              </a:r>
              <a:r>
                <a:rPr lang="en-US" sz="900" b="1" dirty="0">
                  <a:solidFill>
                    <a:schemeClr val="tx1"/>
                  </a:solidFill>
                </a:rPr>
                <a:t> Infantry Division</a:t>
              </a:r>
              <a:br>
                <a:rPr lang="en-US" sz="900" dirty="0">
                  <a:solidFill>
                    <a:schemeClr val="tx1"/>
                  </a:solidFill>
                </a:rPr>
              </a:br>
              <a:r>
                <a:rPr lang="en-US" sz="700" dirty="0">
                  <a:solidFill>
                    <a:schemeClr val="tx1"/>
                  </a:solidFill>
                </a:rPr>
                <a:t>Camp Humphreys, Korea</a:t>
              </a:r>
            </a:p>
          </p:txBody>
        </p:sp>
        <p:pic>
          <p:nvPicPr>
            <p:cNvPr id="26" name="Picture 25">
              <a:extLst>
                <a:ext uri="{FF2B5EF4-FFF2-40B4-BE49-F238E27FC236}">
                  <a16:creationId xmlns:a16="http://schemas.microsoft.com/office/drawing/2014/main" id="{145441EC-CBD6-40EA-A1F2-E3C7A3D5D0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2420" y="2975724"/>
              <a:ext cx="182005" cy="213286"/>
            </a:xfrm>
            <a:prstGeom prst="rect">
              <a:avLst/>
            </a:prstGeom>
          </p:spPr>
        </p:pic>
      </p:grpSp>
      <p:grpSp>
        <p:nvGrpSpPr>
          <p:cNvPr id="67" name="Group 66">
            <a:extLst>
              <a:ext uri="{FF2B5EF4-FFF2-40B4-BE49-F238E27FC236}">
                <a16:creationId xmlns:a16="http://schemas.microsoft.com/office/drawing/2014/main" id="{50661F6A-59AC-410E-89B5-87111087B494}"/>
              </a:ext>
            </a:extLst>
          </p:cNvPr>
          <p:cNvGrpSpPr/>
          <p:nvPr/>
        </p:nvGrpSpPr>
        <p:grpSpPr>
          <a:xfrm>
            <a:off x="688932" y="2770578"/>
            <a:ext cx="1947925" cy="320040"/>
            <a:chOff x="9253787" y="958651"/>
            <a:chExt cx="1947925" cy="323850"/>
          </a:xfrm>
          <a:effectLst>
            <a:outerShdw blurRad="63500" sx="102000" sy="102000" algn="ctr" rotWithShape="0">
              <a:prstClr val="black">
                <a:alpha val="40000"/>
              </a:prstClr>
            </a:outerShdw>
          </a:effectLst>
        </p:grpSpPr>
        <p:sp>
          <p:nvSpPr>
            <p:cNvPr id="68" name="Rectangle: Rounded Corners 67">
              <a:extLst>
                <a:ext uri="{FF2B5EF4-FFF2-40B4-BE49-F238E27FC236}">
                  <a16:creationId xmlns:a16="http://schemas.microsoft.com/office/drawing/2014/main" id="{0FF496CE-77E0-4683-B8E4-9864C301E374}"/>
                </a:ext>
              </a:extLst>
            </p:cNvPr>
            <p:cNvSpPr/>
            <p:nvPr/>
          </p:nvSpPr>
          <p:spPr>
            <a:xfrm>
              <a:off x="9253787" y="958651"/>
              <a:ext cx="1947925" cy="323850"/>
            </a:xfrm>
            <a:prstGeom prst="round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spcBef>
                  <a:spcPts val="600"/>
                </a:spcBef>
              </a:pPr>
              <a:r>
                <a:rPr lang="en-US" sz="900" b="1" dirty="0">
                  <a:solidFill>
                    <a:schemeClr val="tx1"/>
                  </a:solidFill>
                </a:rPr>
                <a:t>U.S. Army Europe and Africa</a:t>
              </a:r>
              <a:br>
                <a:rPr lang="en-US" sz="1050" dirty="0">
                  <a:solidFill>
                    <a:schemeClr val="tx1"/>
                  </a:solidFill>
                </a:rPr>
              </a:br>
              <a:r>
                <a:rPr lang="en-US" sz="700" dirty="0">
                  <a:solidFill>
                    <a:schemeClr val="tx1"/>
                  </a:solidFill>
                </a:rPr>
                <a:t>Wiesbaden, Germany</a:t>
              </a:r>
              <a:endParaRPr lang="en-US" sz="1000" dirty="0">
                <a:solidFill>
                  <a:schemeClr val="tx1"/>
                </a:solidFill>
              </a:endParaRPr>
            </a:p>
          </p:txBody>
        </p:sp>
        <p:pic>
          <p:nvPicPr>
            <p:cNvPr id="69" name="Picture 9" descr="http://www.imcom-europe.army.mil/sfac/schweinfurt/calendar/img/USAREUR.gif">
              <a:extLst>
                <a:ext uri="{FF2B5EF4-FFF2-40B4-BE49-F238E27FC236}">
                  <a16:creationId xmlns:a16="http://schemas.microsoft.com/office/drawing/2014/main" id="{EF394066-13CB-4A5D-8184-534825F57DB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339808" y="1019562"/>
              <a:ext cx="162306" cy="211667"/>
            </a:xfrm>
            <a:prstGeom prst="rect">
              <a:avLst/>
            </a:prstGeom>
            <a:solidFill>
              <a:srgbClr val="FFFFFF">
                <a:alpha val="60000"/>
              </a:srgbClr>
            </a:solidFill>
          </p:spPr>
        </p:pic>
      </p:grpSp>
      <p:sp>
        <p:nvSpPr>
          <p:cNvPr id="15" name="Freeform: Shape 14">
            <a:extLst>
              <a:ext uri="{FF2B5EF4-FFF2-40B4-BE49-F238E27FC236}">
                <a16:creationId xmlns:a16="http://schemas.microsoft.com/office/drawing/2014/main" id="{18C2A2B4-CC35-4345-8444-33849F31EAAB}"/>
              </a:ext>
            </a:extLst>
          </p:cNvPr>
          <p:cNvSpPr/>
          <p:nvPr/>
        </p:nvSpPr>
        <p:spPr>
          <a:xfrm>
            <a:off x="7082473" y="3529013"/>
            <a:ext cx="0" cy="228600"/>
          </a:xfrm>
          <a:custGeom>
            <a:avLst/>
            <a:gdLst>
              <a:gd name="connsiteX0" fmla="*/ 0 w 0"/>
              <a:gd name="connsiteY0" fmla="*/ 228600 h 228600"/>
              <a:gd name="connsiteX1" fmla="*/ 0 w 0"/>
              <a:gd name="connsiteY1" fmla="*/ 0 h 228600"/>
            </a:gdLst>
            <a:ahLst/>
            <a:cxnLst>
              <a:cxn ang="0">
                <a:pos x="connsiteX0" y="connsiteY0"/>
              </a:cxn>
              <a:cxn ang="0">
                <a:pos x="connsiteX1" y="connsiteY1"/>
              </a:cxn>
            </a:cxnLst>
            <a:rect l="l" t="t" r="r" b="b"/>
            <a:pathLst>
              <a:path h="228600">
                <a:moveTo>
                  <a:pt x="0" y="228600"/>
                </a:moveTo>
                <a:lnTo>
                  <a:pt x="0" y="0"/>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6" name="Group 5"/>
          <p:cNvGrpSpPr/>
          <p:nvPr/>
        </p:nvGrpSpPr>
        <p:grpSpPr>
          <a:xfrm>
            <a:off x="6442280" y="3762509"/>
            <a:ext cx="1292111" cy="320040"/>
            <a:chOff x="9219438" y="3274286"/>
            <a:chExt cx="1292111" cy="323850"/>
          </a:xfrm>
          <a:effectLst>
            <a:outerShdw blurRad="63500" sx="102000" sy="102000" algn="ctr" rotWithShape="0">
              <a:prstClr val="black">
                <a:alpha val="40000"/>
              </a:prstClr>
            </a:outerShdw>
          </a:effectLst>
        </p:grpSpPr>
        <p:sp>
          <p:nvSpPr>
            <p:cNvPr id="56" name="Rectangle: Rounded Corners 69">
              <a:extLst>
                <a:ext uri="{FF2B5EF4-FFF2-40B4-BE49-F238E27FC236}">
                  <a16:creationId xmlns:a16="http://schemas.microsoft.com/office/drawing/2014/main" id="{BDEBBD2E-FB90-46F6-B78A-E1FA255058AE}"/>
                </a:ext>
              </a:extLst>
            </p:cNvPr>
            <p:cNvSpPr/>
            <p:nvPr/>
          </p:nvSpPr>
          <p:spPr>
            <a:xfrm>
              <a:off x="9219438" y="3274286"/>
              <a:ext cx="1292111" cy="323850"/>
            </a:xfrm>
            <a:prstGeom prst="round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spcBef>
                  <a:spcPts val="600"/>
                </a:spcBef>
              </a:pPr>
              <a:r>
                <a:rPr lang="en-US" sz="900" b="1" dirty="0">
                  <a:solidFill>
                    <a:schemeClr val="tx1"/>
                  </a:solidFill>
                </a:rPr>
                <a:t>U.S. Army Japan</a:t>
              </a:r>
              <a:br>
                <a:rPr lang="en-US" sz="1050" dirty="0">
                  <a:solidFill>
                    <a:schemeClr val="tx1"/>
                  </a:solidFill>
                </a:rPr>
              </a:br>
              <a:r>
                <a:rPr lang="en-US" sz="700" dirty="0">
                  <a:solidFill>
                    <a:schemeClr val="tx1"/>
                  </a:solidFill>
                </a:rPr>
                <a:t>Camp Zama, Japan</a:t>
              </a:r>
              <a:endParaRPr lang="en-US" sz="1000" dirty="0">
                <a:solidFill>
                  <a:schemeClr val="tx1"/>
                </a:solidFill>
              </a:endParaRPr>
            </a:p>
          </p:txBody>
        </p:sp>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261644" y="3337208"/>
              <a:ext cx="241221" cy="206983"/>
            </a:xfrm>
            <a:prstGeom prst="rect">
              <a:avLst/>
            </a:prstGeom>
          </p:spPr>
        </p:pic>
      </p:grpSp>
      <p:sp>
        <p:nvSpPr>
          <p:cNvPr id="16" name="Freeform: Shape 15">
            <a:extLst>
              <a:ext uri="{FF2B5EF4-FFF2-40B4-BE49-F238E27FC236}">
                <a16:creationId xmlns:a16="http://schemas.microsoft.com/office/drawing/2014/main" id="{79C5703A-4BB4-4F8E-9D82-4FC5CE5738D3}"/>
              </a:ext>
            </a:extLst>
          </p:cNvPr>
          <p:cNvSpPr/>
          <p:nvPr/>
        </p:nvSpPr>
        <p:spPr>
          <a:xfrm>
            <a:off x="9616123" y="4399078"/>
            <a:ext cx="0" cy="466725"/>
          </a:xfrm>
          <a:custGeom>
            <a:avLst/>
            <a:gdLst>
              <a:gd name="connsiteX0" fmla="*/ 0 w 0"/>
              <a:gd name="connsiteY0" fmla="*/ 0 h 466725"/>
              <a:gd name="connsiteX1" fmla="*/ 0 w 0"/>
              <a:gd name="connsiteY1" fmla="*/ 466725 h 466725"/>
            </a:gdLst>
            <a:ahLst/>
            <a:cxnLst>
              <a:cxn ang="0">
                <a:pos x="connsiteX0" y="connsiteY0"/>
              </a:cxn>
              <a:cxn ang="0">
                <a:pos x="connsiteX1" y="connsiteY1"/>
              </a:cxn>
            </a:cxnLst>
            <a:rect l="l" t="t" r="r" b="b"/>
            <a:pathLst>
              <a:path h="466725">
                <a:moveTo>
                  <a:pt x="0" y="0"/>
                </a:moveTo>
                <a:lnTo>
                  <a:pt x="0" y="466725"/>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5" name="Group 4">
            <a:extLst>
              <a:ext uri="{FF2B5EF4-FFF2-40B4-BE49-F238E27FC236}">
                <a16:creationId xmlns:a16="http://schemas.microsoft.com/office/drawing/2014/main" id="{1CDFADAE-466E-45C5-9951-7BCE056CB6BF}"/>
              </a:ext>
            </a:extLst>
          </p:cNvPr>
          <p:cNvGrpSpPr/>
          <p:nvPr/>
        </p:nvGrpSpPr>
        <p:grpSpPr>
          <a:xfrm>
            <a:off x="8871839" y="4073645"/>
            <a:ext cx="1500588" cy="320040"/>
            <a:chOff x="9707326" y="4067670"/>
            <a:chExt cx="1500588" cy="323850"/>
          </a:xfrm>
          <a:effectLst>
            <a:outerShdw blurRad="63500" sx="102000" sy="102000" algn="ctr" rotWithShape="0">
              <a:prstClr val="black">
                <a:alpha val="40000"/>
              </a:prstClr>
            </a:outerShdw>
          </a:effectLst>
        </p:grpSpPr>
        <p:sp>
          <p:nvSpPr>
            <p:cNvPr id="21" name="Rectangle: Rounded Corners 20">
              <a:extLst>
                <a:ext uri="{FF2B5EF4-FFF2-40B4-BE49-F238E27FC236}">
                  <a16:creationId xmlns:a16="http://schemas.microsoft.com/office/drawing/2014/main" id="{54775881-D64D-43D1-BD73-08864915ECFE}"/>
                </a:ext>
              </a:extLst>
            </p:cNvPr>
            <p:cNvSpPr/>
            <p:nvPr/>
          </p:nvSpPr>
          <p:spPr>
            <a:xfrm>
              <a:off x="9707326" y="4067670"/>
              <a:ext cx="1500588" cy="323850"/>
            </a:xfrm>
            <a:prstGeom prst="round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25</a:t>
              </a:r>
              <a:r>
                <a:rPr lang="en-US" sz="900" b="1" baseline="30000" dirty="0">
                  <a:solidFill>
                    <a:schemeClr val="tx1"/>
                  </a:solidFill>
                </a:rPr>
                <a:t>th</a:t>
              </a:r>
              <a:r>
                <a:rPr lang="en-US" sz="900" b="1" dirty="0">
                  <a:solidFill>
                    <a:schemeClr val="tx1"/>
                  </a:solidFill>
                </a:rPr>
                <a:t> Infantry Division</a:t>
              </a:r>
              <a:br>
                <a:rPr lang="en-US" sz="900" b="1" dirty="0">
                  <a:solidFill>
                    <a:schemeClr val="tx1"/>
                  </a:solidFill>
                </a:rPr>
              </a:br>
              <a:r>
                <a:rPr lang="en-US" sz="700" dirty="0">
                  <a:solidFill>
                    <a:schemeClr val="tx1"/>
                  </a:solidFill>
                </a:rPr>
                <a:t>Schofield Barracks, HI</a:t>
              </a:r>
              <a:endParaRPr lang="en-US" sz="900" dirty="0">
                <a:solidFill>
                  <a:schemeClr val="tx1"/>
                </a:solidFill>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90962" y="4129378"/>
              <a:ext cx="147879" cy="213286"/>
            </a:xfrm>
            <a:prstGeom prst="rect">
              <a:avLst/>
            </a:prstGeom>
            <a:solidFill>
              <a:srgbClr val="FFFFFF">
                <a:alpha val="69804"/>
              </a:srgbClr>
            </a:solidFill>
          </p:spPr>
        </p:pic>
      </p:grpSp>
      <p:cxnSp>
        <p:nvCxnSpPr>
          <p:cNvPr id="22" name="Straight Connector 21">
            <a:extLst>
              <a:ext uri="{FF2B5EF4-FFF2-40B4-BE49-F238E27FC236}">
                <a16:creationId xmlns:a16="http://schemas.microsoft.com/office/drawing/2014/main" id="{965C7482-071D-4E39-A865-573A565CE460}"/>
              </a:ext>
            </a:extLst>
          </p:cNvPr>
          <p:cNvCxnSpPr>
            <a:cxnSpLocks/>
          </p:cNvCxnSpPr>
          <p:nvPr/>
        </p:nvCxnSpPr>
        <p:spPr>
          <a:xfrm>
            <a:off x="8778639" y="4945372"/>
            <a:ext cx="857783"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3CB660E0-6B77-4277-AEB3-DCF9BA42E22F}"/>
              </a:ext>
            </a:extLst>
          </p:cNvPr>
          <p:cNvSpPr/>
          <p:nvPr/>
        </p:nvSpPr>
        <p:spPr>
          <a:xfrm>
            <a:off x="8736965" y="5951653"/>
            <a:ext cx="890588" cy="0"/>
          </a:xfrm>
          <a:custGeom>
            <a:avLst/>
            <a:gdLst>
              <a:gd name="connsiteX0" fmla="*/ 0 w 890588"/>
              <a:gd name="connsiteY0" fmla="*/ 0 h 0"/>
              <a:gd name="connsiteX1" fmla="*/ 890588 w 890588"/>
              <a:gd name="connsiteY1" fmla="*/ 0 h 0"/>
            </a:gdLst>
            <a:ahLst/>
            <a:cxnLst>
              <a:cxn ang="0">
                <a:pos x="connsiteX0" y="connsiteY0"/>
              </a:cxn>
              <a:cxn ang="0">
                <a:pos x="connsiteX1" y="connsiteY1"/>
              </a:cxn>
            </a:cxnLst>
            <a:rect l="l" t="t" r="r" b="b"/>
            <a:pathLst>
              <a:path w="890588">
                <a:moveTo>
                  <a:pt x="0" y="0"/>
                </a:moveTo>
                <a:lnTo>
                  <a:pt x="890588" y="0"/>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38" name="Group 137">
            <a:extLst>
              <a:ext uri="{FF2B5EF4-FFF2-40B4-BE49-F238E27FC236}">
                <a16:creationId xmlns:a16="http://schemas.microsoft.com/office/drawing/2014/main" id="{B870E16C-BD6C-4603-96A8-992B92BFBAC5}"/>
              </a:ext>
            </a:extLst>
          </p:cNvPr>
          <p:cNvGrpSpPr/>
          <p:nvPr/>
        </p:nvGrpSpPr>
        <p:grpSpPr>
          <a:xfrm>
            <a:off x="7428827" y="5803307"/>
            <a:ext cx="1292111" cy="320040"/>
            <a:chOff x="9619976" y="5596923"/>
            <a:chExt cx="1292111" cy="323850"/>
          </a:xfrm>
          <a:effectLst>
            <a:outerShdw blurRad="63500" sx="102000" sy="102000" algn="ctr" rotWithShape="0">
              <a:prstClr val="black">
                <a:alpha val="40000"/>
              </a:prstClr>
            </a:outerShdw>
          </a:effectLst>
        </p:grpSpPr>
        <p:sp>
          <p:nvSpPr>
            <p:cNvPr id="139" name="Rectangle: Rounded Corners 138">
              <a:extLst>
                <a:ext uri="{FF2B5EF4-FFF2-40B4-BE49-F238E27FC236}">
                  <a16:creationId xmlns:a16="http://schemas.microsoft.com/office/drawing/2014/main" id="{A5F288E3-5611-4369-B63A-2F99831BA1D7}"/>
                </a:ext>
              </a:extLst>
            </p:cNvPr>
            <p:cNvSpPr/>
            <p:nvPr/>
          </p:nvSpPr>
          <p:spPr>
            <a:xfrm>
              <a:off x="9619976" y="5596923"/>
              <a:ext cx="1292111" cy="323850"/>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spcBef>
                  <a:spcPts val="600"/>
                </a:spcBef>
              </a:pPr>
              <a:r>
                <a:rPr lang="en-US" sz="900" b="1" dirty="0">
                  <a:solidFill>
                    <a:schemeClr val="tx1"/>
                  </a:solidFill>
                </a:rPr>
                <a:t>1 MSC</a:t>
              </a:r>
              <a:br>
                <a:rPr lang="en-US" sz="900" dirty="0">
                  <a:solidFill>
                    <a:schemeClr val="tx1"/>
                  </a:solidFill>
                </a:rPr>
              </a:br>
              <a:r>
                <a:rPr lang="en-US" sz="700" dirty="0">
                  <a:solidFill>
                    <a:schemeClr val="tx1"/>
                  </a:solidFill>
                </a:rPr>
                <a:t>Fort Buchanan, PR</a:t>
              </a:r>
            </a:p>
          </p:txBody>
        </p:sp>
        <p:pic>
          <p:nvPicPr>
            <p:cNvPr id="140" name="Picture 198" descr="1st Mission Support Command Shoulder Sleeve Insignia">
              <a:extLst>
                <a:ext uri="{FF2B5EF4-FFF2-40B4-BE49-F238E27FC236}">
                  <a16:creationId xmlns:a16="http://schemas.microsoft.com/office/drawing/2014/main" id="{43FBE511-0F58-4404-920B-7D0FDC4E5353}"/>
                </a:ext>
              </a:extLst>
            </p:cNvPr>
            <p:cNvPicPr>
              <a:picLocks noChangeAspect="1" noChangeArrowheads="1"/>
            </p:cNvPicPr>
            <p:nvPr/>
          </p:nvPicPr>
          <p:blipFill>
            <a:blip r:embed="rId13" cstate="print"/>
            <a:srcRect/>
            <a:stretch>
              <a:fillRect/>
            </a:stretch>
          </p:blipFill>
          <p:spPr bwMode="auto">
            <a:xfrm>
              <a:off x="9674344" y="5656412"/>
              <a:ext cx="211230" cy="226973"/>
            </a:xfrm>
            <a:prstGeom prst="rect">
              <a:avLst/>
            </a:prstGeom>
            <a:noFill/>
            <a:ln w="9525">
              <a:noFill/>
              <a:miter lim="800000"/>
              <a:headEnd/>
              <a:tailEnd/>
            </a:ln>
          </p:spPr>
        </p:pic>
      </p:grpSp>
      <p:sp>
        <p:nvSpPr>
          <p:cNvPr id="77" name="TextBox 76">
            <a:extLst>
              <a:ext uri="{FF2B5EF4-FFF2-40B4-BE49-F238E27FC236}">
                <a16:creationId xmlns:a16="http://schemas.microsoft.com/office/drawing/2014/main" id="{A8F751E7-3C96-4AFE-9F47-B42380D8C68B}"/>
              </a:ext>
            </a:extLst>
          </p:cNvPr>
          <p:cNvSpPr txBox="1"/>
          <p:nvPr/>
        </p:nvSpPr>
        <p:spPr>
          <a:xfrm>
            <a:off x="8854467" y="4529432"/>
            <a:ext cx="530915" cy="230832"/>
          </a:xfrm>
          <a:prstGeom prst="rect">
            <a:avLst/>
          </a:prstGeom>
          <a:noFill/>
        </p:spPr>
        <p:txBody>
          <a:bodyPr wrap="none" rtlCol="0">
            <a:spAutoFit/>
          </a:bodyPr>
          <a:lstStyle/>
          <a:p>
            <a:r>
              <a:rPr lang="en-US" sz="900" dirty="0">
                <a:solidFill>
                  <a:schemeClr val="bg1">
                    <a:lumMod val="50000"/>
                  </a:schemeClr>
                </a:solidFill>
              </a:rPr>
              <a:t>Hawaii</a:t>
            </a:r>
          </a:p>
        </p:txBody>
      </p:sp>
      <p:sp>
        <p:nvSpPr>
          <p:cNvPr id="32" name="Rectangle 31">
            <a:extLst>
              <a:ext uri="{FF2B5EF4-FFF2-40B4-BE49-F238E27FC236}">
                <a16:creationId xmlns:a16="http://schemas.microsoft.com/office/drawing/2014/main" id="{2BB10243-FF06-4D04-8334-15DC0487CA8A}"/>
              </a:ext>
            </a:extLst>
          </p:cNvPr>
          <p:cNvSpPr/>
          <p:nvPr/>
        </p:nvSpPr>
        <p:spPr>
          <a:xfrm>
            <a:off x="8887079" y="5581223"/>
            <a:ext cx="1577721" cy="821083"/>
          </a:xfrm>
          <a:prstGeom prst="rect">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8" name="Rectangle 77">
            <a:extLst>
              <a:ext uri="{FF2B5EF4-FFF2-40B4-BE49-F238E27FC236}">
                <a16:creationId xmlns:a16="http://schemas.microsoft.com/office/drawing/2014/main" id="{A479DEAB-0E06-48DE-AE3C-02718FA47E4F}"/>
              </a:ext>
            </a:extLst>
          </p:cNvPr>
          <p:cNvSpPr/>
          <p:nvPr/>
        </p:nvSpPr>
        <p:spPr>
          <a:xfrm>
            <a:off x="8887079" y="4529432"/>
            <a:ext cx="1577721" cy="1051791"/>
          </a:xfrm>
          <a:prstGeom prst="rect">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itle 6">
            <a:extLst>
              <a:ext uri="{FF2B5EF4-FFF2-40B4-BE49-F238E27FC236}">
                <a16:creationId xmlns:a16="http://schemas.microsoft.com/office/drawing/2014/main" id="{9ABDC772-6C79-4DE1-B3B1-0A146825F1DA}"/>
              </a:ext>
            </a:extLst>
          </p:cNvPr>
          <p:cNvSpPr>
            <a:spLocks noGrp="1"/>
          </p:cNvSpPr>
          <p:nvPr>
            <p:ph type="title"/>
          </p:nvPr>
        </p:nvSpPr>
        <p:spPr/>
        <p:txBody>
          <a:bodyPr/>
          <a:lstStyle/>
          <a:p>
            <a:r>
              <a:rPr lang="en-US" sz="3600" dirty="0">
                <a:latin typeface="Bebas Neue Bold" panose="020B0606020202050201" pitchFamily="34" charset="0"/>
              </a:rPr>
              <a:t>Regular &amp; Reserve Army: OCONUS-based Units</a:t>
            </a:r>
          </a:p>
        </p:txBody>
      </p:sp>
      <p:grpSp>
        <p:nvGrpSpPr>
          <p:cNvPr id="17" name="Group 16">
            <a:extLst>
              <a:ext uri="{FF2B5EF4-FFF2-40B4-BE49-F238E27FC236}">
                <a16:creationId xmlns:a16="http://schemas.microsoft.com/office/drawing/2014/main" id="{52842CCF-EE86-47AA-999B-63DE50BBA90B}"/>
              </a:ext>
            </a:extLst>
          </p:cNvPr>
          <p:cNvGrpSpPr/>
          <p:nvPr/>
        </p:nvGrpSpPr>
        <p:grpSpPr>
          <a:xfrm>
            <a:off x="465327" y="4549254"/>
            <a:ext cx="1647825" cy="1926373"/>
            <a:chOff x="465327" y="4931627"/>
            <a:chExt cx="1647825" cy="1926373"/>
          </a:xfrm>
        </p:grpSpPr>
        <p:sp>
          <p:nvSpPr>
            <p:cNvPr id="59" name="Rectangle 58">
              <a:extLst>
                <a:ext uri="{FF2B5EF4-FFF2-40B4-BE49-F238E27FC236}">
                  <a16:creationId xmlns:a16="http://schemas.microsoft.com/office/drawing/2014/main" id="{8730EEF0-ACA6-4EEC-A116-D12247AD603F}"/>
                </a:ext>
              </a:extLst>
            </p:cNvPr>
            <p:cNvSpPr/>
            <p:nvPr/>
          </p:nvSpPr>
          <p:spPr bwMode="auto">
            <a:xfrm>
              <a:off x="465327" y="4931627"/>
              <a:ext cx="1647825" cy="1926373"/>
            </a:xfrm>
            <a:prstGeom prst="rect">
              <a:avLst/>
            </a:prstGeom>
            <a:solidFill>
              <a:schemeClr val="accent5">
                <a:lumMod val="60000"/>
                <a:lumOff val="40000"/>
              </a:schemeClr>
            </a:solidFill>
            <a:ln w="12700" algn="ctr">
              <a:solidFill>
                <a:schemeClr val="accent5">
                  <a:lumMod val="50000"/>
                </a:schemeClr>
              </a:solidFill>
              <a:miter lim="800000"/>
              <a:headEnd/>
              <a:tailEnd/>
            </a:ln>
          </p:spPr>
          <p:txBody>
            <a:bodyPr wrap="none" rtlCol="0" anchor="ctr"/>
            <a:lstStyle/>
            <a:p>
              <a:pPr algn="ctr"/>
              <a:endParaRPr lang="en-US" sz="2000" dirty="0" err="1"/>
            </a:p>
          </p:txBody>
        </p:sp>
        <p:sp>
          <p:nvSpPr>
            <p:cNvPr id="60" name="TextBox 59">
              <a:extLst>
                <a:ext uri="{FF2B5EF4-FFF2-40B4-BE49-F238E27FC236}">
                  <a16:creationId xmlns:a16="http://schemas.microsoft.com/office/drawing/2014/main" id="{3C7CC00B-5A62-4CBD-9BC6-515711570DED}"/>
                </a:ext>
              </a:extLst>
            </p:cNvPr>
            <p:cNvSpPr txBox="1"/>
            <p:nvPr/>
          </p:nvSpPr>
          <p:spPr>
            <a:xfrm>
              <a:off x="943522" y="4948386"/>
              <a:ext cx="718466" cy="246221"/>
            </a:xfrm>
            <a:prstGeom prst="rect">
              <a:avLst/>
            </a:prstGeom>
            <a:noFill/>
          </p:spPr>
          <p:txBody>
            <a:bodyPr wrap="none" rtlCol="0">
              <a:spAutoFit/>
            </a:bodyPr>
            <a:lstStyle/>
            <a:p>
              <a:r>
                <a:rPr lang="en-US" sz="1000" b="1" cap="all" dirty="0"/>
                <a:t>Legend</a:t>
              </a:r>
            </a:p>
          </p:txBody>
        </p:sp>
        <p:sp>
          <p:nvSpPr>
            <p:cNvPr id="39" name="Rectangle: Rounded Corners 297">
              <a:extLst>
                <a:ext uri="{FF2B5EF4-FFF2-40B4-BE49-F238E27FC236}">
                  <a16:creationId xmlns:a16="http://schemas.microsoft.com/office/drawing/2014/main" id="{402D5807-7213-4DB0-AE34-3F8D2D7D254A}"/>
                </a:ext>
              </a:extLst>
            </p:cNvPr>
            <p:cNvSpPr/>
            <p:nvPr/>
          </p:nvSpPr>
          <p:spPr>
            <a:xfrm>
              <a:off x="546875" y="5217687"/>
              <a:ext cx="1468549" cy="336581"/>
            </a:xfrm>
            <a:prstGeom prst="roundRect">
              <a:avLst>
                <a:gd name="adj" fmla="val 13823"/>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Division</a:t>
              </a:r>
            </a:p>
          </p:txBody>
        </p:sp>
        <p:sp>
          <p:nvSpPr>
            <p:cNvPr id="40" name="Rectangle: Rounded Corners 297">
              <a:extLst>
                <a:ext uri="{FF2B5EF4-FFF2-40B4-BE49-F238E27FC236}">
                  <a16:creationId xmlns:a16="http://schemas.microsoft.com/office/drawing/2014/main" id="{3C45E11D-C170-418A-89AE-23FCAF70880D}"/>
                </a:ext>
              </a:extLst>
            </p:cNvPr>
            <p:cNvSpPr/>
            <p:nvPr/>
          </p:nvSpPr>
          <p:spPr>
            <a:xfrm>
              <a:off x="546875" y="5627824"/>
              <a:ext cx="1468549" cy="336581"/>
            </a:xfrm>
            <a:prstGeom prst="roundRect">
              <a:avLst>
                <a:gd name="adj" fmla="val 13823"/>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27432" rIns="0" bIns="0" rtlCol="0" anchor="ctr" anchorCtr="0"/>
            <a:lstStyle/>
            <a:p>
              <a:pPr algn="ctr">
                <a:lnSpc>
                  <a:spcPts val="900"/>
                </a:lnSpc>
              </a:pPr>
              <a:r>
                <a:rPr lang="en-US" sz="900" b="1" dirty="0">
                  <a:solidFill>
                    <a:schemeClr val="tx1"/>
                  </a:solidFill>
                </a:rPr>
                <a:t>Army Service </a:t>
              </a:r>
            </a:p>
            <a:p>
              <a:pPr algn="ctr">
                <a:lnSpc>
                  <a:spcPts val="900"/>
                </a:lnSpc>
              </a:pPr>
              <a:r>
                <a:rPr lang="en-US" sz="900" b="1" dirty="0">
                  <a:solidFill>
                    <a:schemeClr val="tx1"/>
                  </a:solidFill>
                </a:rPr>
                <a:t>Component Commands</a:t>
              </a:r>
            </a:p>
          </p:txBody>
        </p:sp>
        <p:sp>
          <p:nvSpPr>
            <p:cNvPr id="105" name="Rectangle: Rounded Corners 297">
              <a:extLst>
                <a:ext uri="{FF2B5EF4-FFF2-40B4-BE49-F238E27FC236}">
                  <a16:creationId xmlns:a16="http://schemas.microsoft.com/office/drawing/2014/main" id="{0FCAA5A1-2665-4CC1-8795-4296CE3025BF}"/>
                </a:ext>
              </a:extLst>
            </p:cNvPr>
            <p:cNvSpPr/>
            <p:nvPr/>
          </p:nvSpPr>
          <p:spPr>
            <a:xfrm>
              <a:off x="556400" y="6037961"/>
              <a:ext cx="1468549" cy="336581"/>
            </a:xfrm>
            <a:prstGeom prst="roundRect">
              <a:avLst>
                <a:gd name="adj" fmla="val 10978"/>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Reserve Division</a:t>
              </a:r>
            </a:p>
          </p:txBody>
        </p:sp>
        <p:sp>
          <p:nvSpPr>
            <p:cNvPr id="61" name="Rectangle: Rounded Corners 297">
              <a:extLst>
                <a:ext uri="{FF2B5EF4-FFF2-40B4-BE49-F238E27FC236}">
                  <a16:creationId xmlns:a16="http://schemas.microsoft.com/office/drawing/2014/main" id="{905987A8-F3C9-4469-A5AB-C3D9A0FDF251}"/>
                </a:ext>
              </a:extLst>
            </p:cNvPr>
            <p:cNvSpPr/>
            <p:nvPr/>
          </p:nvSpPr>
          <p:spPr>
            <a:xfrm>
              <a:off x="556400" y="6448098"/>
              <a:ext cx="1468549" cy="336581"/>
            </a:xfrm>
            <a:prstGeom prst="roundRect">
              <a:avLst>
                <a:gd name="adj" fmla="val 10978"/>
              </a:avLst>
            </a:prstGeom>
            <a:solidFill>
              <a:schemeClr val="bg1"/>
            </a:solid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none" lIns="0" tIns="9144" rIns="0" bIns="0" rtlCol="0" anchor="ctr" anchorCtr="0"/>
            <a:lstStyle/>
            <a:p>
              <a:pPr algn="ctr"/>
              <a:r>
                <a:rPr lang="en-US" sz="900" b="1" dirty="0">
                  <a:solidFill>
                    <a:schemeClr val="tx1"/>
                  </a:solidFill>
                </a:rPr>
                <a:t>Army Reserve</a:t>
              </a:r>
              <a:br>
                <a:rPr lang="en-US" sz="900" b="1" dirty="0">
                  <a:solidFill>
                    <a:schemeClr val="tx1"/>
                  </a:solidFill>
                </a:rPr>
              </a:br>
              <a:r>
                <a:rPr lang="en-US" sz="900" b="1" dirty="0">
                  <a:solidFill>
                    <a:schemeClr val="tx1"/>
                  </a:solidFill>
                </a:rPr>
                <a:t>Functional Command</a:t>
              </a:r>
            </a:p>
          </p:txBody>
        </p:sp>
      </p:grpSp>
      <p:sp>
        <p:nvSpPr>
          <p:cNvPr id="2" name="Freeform: Shape 1">
            <a:extLst>
              <a:ext uri="{FF2B5EF4-FFF2-40B4-BE49-F238E27FC236}">
                <a16:creationId xmlns:a16="http://schemas.microsoft.com/office/drawing/2014/main" id="{5B8EBD14-60DF-A213-0997-F1BE11EB3201}"/>
              </a:ext>
            </a:extLst>
          </p:cNvPr>
          <p:cNvSpPr/>
          <p:nvPr/>
        </p:nvSpPr>
        <p:spPr>
          <a:xfrm rot="16200000">
            <a:off x="2748598" y="3132137"/>
            <a:ext cx="200025" cy="0"/>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16" name="Group 115">
            <a:extLst>
              <a:ext uri="{FF2B5EF4-FFF2-40B4-BE49-F238E27FC236}">
                <a16:creationId xmlns:a16="http://schemas.microsoft.com/office/drawing/2014/main" id="{534204B9-B2B2-46B8-B961-6F316F4075E8}"/>
              </a:ext>
            </a:extLst>
          </p:cNvPr>
          <p:cNvGrpSpPr/>
          <p:nvPr/>
        </p:nvGrpSpPr>
        <p:grpSpPr>
          <a:xfrm>
            <a:off x="2151270" y="3241280"/>
            <a:ext cx="1397891" cy="320040"/>
            <a:chOff x="5894241" y="5706631"/>
            <a:chExt cx="1397891" cy="323850"/>
          </a:xfrm>
          <a:effectLst>
            <a:outerShdw blurRad="63500" sx="102000" sy="102000" algn="ctr" rotWithShape="0">
              <a:prstClr val="black">
                <a:alpha val="40000"/>
              </a:prstClr>
            </a:outerShdw>
          </a:effectLst>
        </p:grpSpPr>
        <p:sp>
          <p:nvSpPr>
            <p:cNvPr id="113" name="Rectangle: Rounded Corners 112">
              <a:extLst>
                <a:ext uri="{FF2B5EF4-FFF2-40B4-BE49-F238E27FC236}">
                  <a16:creationId xmlns:a16="http://schemas.microsoft.com/office/drawing/2014/main" id="{73A81D16-0BEA-4737-99E1-1AE7C0A3D657}"/>
                </a:ext>
              </a:extLst>
            </p:cNvPr>
            <p:cNvSpPr/>
            <p:nvPr/>
          </p:nvSpPr>
          <p:spPr>
            <a:xfrm>
              <a:off x="5894241" y="5706631"/>
              <a:ext cx="1397891" cy="323850"/>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spcBef>
                  <a:spcPts val="600"/>
                </a:spcBef>
              </a:pPr>
              <a:r>
                <a:rPr lang="en-US" sz="900" b="1" dirty="0">
                  <a:solidFill>
                    <a:schemeClr val="tx1"/>
                  </a:solidFill>
                </a:rPr>
                <a:t>7 MSC</a:t>
              </a:r>
              <a:br>
                <a:rPr lang="en-US" sz="900" dirty="0">
                  <a:solidFill>
                    <a:schemeClr val="tx1"/>
                  </a:solidFill>
                </a:rPr>
              </a:br>
              <a:r>
                <a:rPr lang="en-US" sz="700" dirty="0" err="1">
                  <a:solidFill>
                    <a:schemeClr val="tx1"/>
                  </a:solidFill>
                </a:rPr>
                <a:t>Schwetzingen</a:t>
              </a:r>
              <a:r>
                <a:rPr lang="en-US" sz="700" dirty="0">
                  <a:solidFill>
                    <a:schemeClr val="tx1"/>
                  </a:solidFill>
                </a:rPr>
                <a:t>, Germany</a:t>
              </a:r>
            </a:p>
          </p:txBody>
        </p:sp>
        <p:pic>
          <p:nvPicPr>
            <p:cNvPr id="115" name="Picture 2" descr="Shoulder Sleeve Insignia">
              <a:extLst>
                <a:ext uri="{FF2B5EF4-FFF2-40B4-BE49-F238E27FC236}">
                  <a16:creationId xmlns:a16="http://schemas.microsoft.com/office/drawing/2014/main" id="{1852EC8B-7EE4-41EA-9207-B3D7B50391DB}"/>
                </a:ext>
              </a:extLst>
            </p:cNvPr>
            <p:cNvPicPr>
              <a:picLocks noChangeAspect="1" noChangeArrowheads="1"/>
            </p:cNvPicPr>
            <p:nvPr/>
          </p:nvPicPr>
          <p:blipFill>
            <a:blip r:embed="rId14" cstate="print"/>
            <a:srcRect/>
            <a:stretch>
              <a:fillRect/>
            </a:stretch>
          </p:blipFill>
          <p:spPr bwMode="auto">
            <a:xfrm>
              <a:off x="5950892" y="5772259"/>
              <a:ext cx="210051" cy="210051"/>
            </a:xfrm>
            <a:prstGeom prst="rect">
              <a:avLst/>
            </a:prstGeom>
            <a:noFill/>
          </p:spPr>
        </p:pic>
      </p:grpSp>
      <p:sp>
        <p:nvSpPr>
          <p:cNvPr id="23" name="Freeform: Shape 22">
            <a:extLst>
              <a:ext uri="{FF2B5EF4-FFF2-40B4-BE49-F238E27FC236}">
                <a16:creationId xmlns:a16="http://schemas.microsoft.com/office/drawing/2014/main" id="{69DD555B-C8CD-EE52-3BE6-38646952F5ED}"/>
              </a:ext>
            </a:extLst>
          </p:cNvPr>
          <p:cNvSpPr/>
          <p:nvPr/>
        </p:nvSpPr>
        <p:spPr>
          <a:xfrm rot="5400000">
            <a:off x="3074687" y="2727558"/>
            <a:ext cx="200025" cy="0"/>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8" name="Group 27">
            <a:extLst>
              <a:ext uri="{FF2B5EF4-FFF2-40B4-BE49-F238E27FC236}">
                <a16:creationId xmlns:a16="http://schemas.microsoft.com/office/drawing/2014/main" id="{E01DAF14-46D8-6FA2-A341-6676EF0383EE}"/>
              </a:ext>
            </a:extLst>
          </p:cNvPr>
          <p:cNvGrpSpPr/>
          <p:nvPr/>
        </p:nvGrpSpPr>
        <p:grpSpPr>
          <a:xfrm>
            <a:off x="2470357" y="2302979"/>
            <a:ext cx="1397891" cy="320040"/>
            <a:chOff x="2470357" y="2302979"/>
            <a:chExt cx="1397891" cy="320040"/>
          </a:xfrm>
        </p:grpSpPr>
        <p:sp>
          <p:nvSpPr>
            <p:cNvPr id="8" name="Rectangle: Rounded Corners 7">
              <a:extLst>
                <a:ext uri="{FF2B5EF4-FFF2-40B4-BE49-F238E27FC236}">
                  <a16:creationId xmlns:a16="http://schemas.microsoft.com/office/drawing/2014/main" id="{458FA450-21F7-22C6-37B9-4C94692D07B4}"/>
                </a:ext>
              </a:extLst>
            </p:cNvPr>
            <p:cNvSpPr/>
            <p:nvPr/>
          </p:nvSpPr>
          <p:spPr>
            <a:xfrm>
              <a:off x="2470357" y="2302979"/>
              <a:ext cx="1397891" cy="32004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spcBef>
                  <a:spcPts val="600"/>
                </a:spcBef>
              </a:pPr>
              <a:r>
                <a:rPr lang="en-US" sz="900" b="1" dirty="0">
                  <a:solidFill>
                    <a:schemeClr val="tx1"/>
                  </a:solidFill>
                </a:rPr>
                <a:t>V Corps (Forward)</a:t>
              </a:r>
              <a:br>
                <a:rPr lang="en-US" sz="900" dirty="0">
                  <a:solidFill>
                    <a:schemeClr val="tx1"/>
                  </a:solidFill>
                </a:rPr>
              </a:br>
              <a:r>
                <a:rPr lang="en-US" sz="700" dirty="0" err="1">
                  <a:solidFill>
                    <a:schemeClr val="tx1"/>
                  </a:solidFill>
                </a:rPr>
                <a:t>Poznań</a:t>
              </a:r>
              <a:r>
                <a:rPr lang="en-US" sz="700" dirty="0">
                  <a:solidFill>
                    <a:schemeClr val="tx1"/>
                  </a:solidFill>
                </a:rPr>
                <a:t>, Poland</a:t>
              </a:r>
            </a:p>
          </p:txBody>
        </p:sp>
        <p:pic>
          <p:nvPicPr>
            <p:cNvPr id="25" name="Picture 6">
              <a:extLst>
                <a:ext uri="{FF2B5EF4-FFF2-40B4-BE49-F238E27FC236}">
                  <a16:creationId xmlns:a16="http://schemas.microsoft.com/office/drawing/2014/main" id="{89F3E8D1-8172-1E1D-6B91-2FE9AC75461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23992" y="2360606"/>
              <a:ext cx="211905" cy="2016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A49F460E-4CA1-9B08-9CB6-BA81E7D34EAE}"/>
              </a:ext>
            </a:extLst>
          </p:cNvPr>
          <p:cNvGrpSpPr/>
          <p:nvPr/>
        </p:nvGrpSpPr>
        <p:grpSpPr>
          <a:xfrm>
            <a:off x="6039969" y="2545064"/>
            <a:ext cx="1397891" cy="320040"/>
            <a:chOff x="6039969" y="2929316"/>
            <a:chExt cx="1397891" cy="320040"/>
          </a:xfrm>
        </p:grpSpPr>
        <p:sp>
          <p:nvSpPr>
            <p:cNvPr id="33" name="Rectangle: Rounded Corners 32">
              <a:extLst>
                <a:ext uri="{FF2B5EF4-FFF2-40B4-BE49-F238E27FC236}">
                  <a16:creationId xmlns:a16="http://schemas.microsoft.com/office/drawing/2014/main" id="{5864ABF6-5288-3C6B-3266-D1141C4F719A}"/>
                </a:ext>
              </a:extLst>
            </p:cNvPr>
            <p:cNvSpPr/>
            <p:nvPr/>
          </p:nvSpPr>
          <p:spPr>
            <a:xfrm>
              <a:off x="6039969" y="2929316"/>
              <a:ext cx="1397891" cy="320040"/>
            </a:xfrm>
            <a:prstGeom prst="roundRect">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pPr>
                <a:spcBef>
                  <a:spcPts val="600"/>
                </a:spcBef>
              </a:pPr>
              <a:r>
                <a:rPr lang="en-US" sz="900" b="1" dirty="0">
                  <a:solidFill>
                    <a:schemeClr val="tx1"/>
                  </a:solidFill>
                </a:rPr>
                <a:t>Eighth Army</a:t>
              </a:r>
              <a:br>
                <a:rPr lang="en-US" sz="900" dirty="0">
                  <a:solidFill>
                    <a:schemeClr val="tx1"/>
                  </a:solidFill>
                </a:rPr>
              </a:br>
              <a:r>
                <a:rPr lang="en-US" sz="700" dirty="0">
                  <a:solidFill>
                    <a:schemeClr val="tx1"/>
                  </a:solidFill>
                </a:rPr>
                <a:t>Camp Humphreys, Korea</a:t>
              </a:r>
            </a:p>
          </p:txBody>
        </p:sp>
        <p:pic>
          <p:nvPicPr>
            <p:cNvPr id="2050" name="Picture 2" descr="Eighth United States Army - Wikipedia">
              <a:extLst>
                <a:ext uri="{FF2B5EF4-FFF2-40B4-BE49-F238E27FC236}">
                  <a16:creationId xmlns:a16="http://schemas.microsoft.com/office/drawing/2014/main" id="{57A791D6-FCAB-4933-075F-C7F69FD5CE5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91377" y="2989700"/>
              <a:ext cx="206492" cy="2016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924363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961273" y="2012349"/>
            <a:ext cx="7461002" cy="4606422"/>
          </a:xfrm>
          <a:prstGeom prst="rect">
            <a:avLst/>
          </a:prstGeom>
          <a:effectLst>
            <a:outerShdw blurRad="50800" dist="38100" dir="2700000" algn="tl" rotWithShape="0">
              <a:prstClr val="black">
                <a:alpha val="40000"/>
              </a:prstClr>
            </a:outerShdw>
          </a:effectLst>
        </p:spPr>
      </p:pic>
      <p:pic>
        <p:nvPicPr>
          <p:cNvPr id="87" name="Picture 86"/>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3518" y="5125312"/>
            <a:ext cx="2660768" cy="1515859"/>
          </a:xfrm>
          <a:prstGeom prst="rect">
            <a:avLst/>
          </a:prstGeom>
          <a:effectLst>
            <a:outerShdw blurRad="50800" dist="38100" dir="2700000" algn="tl" rotWithShape="0">
              <a:prstClr val="black">
                <a:alpha val="40000"/>
              </a:prstClr>
            </a:outerShdw>
          </a:effectLst>
        </p:spPr>
      </p:pic>
      <p:pic>
        <p:nvPicPr>
          <p:cNvPr id="88" name="Picture 87"/>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29416" y="3433343"/>
            <a:ext cx="591263" cy="377921"/>
          </a:xfrm>
          <a:prstGeom prst="rect">
            <a:avLst/>
          </a:prstGeom>
          <a:effectLst>
            <a:outerShdw blurRad="50800" dist="38100" dir="2700000" algn="tl" rotWithShape="0">
              <a:prstClr val="black">
                <a:alpha val="40000"/>
              </a:prstClr>
            </a:outerShdw>
          </a:effectLst>
        </p:spPr>
      </p:pic>
      <p:pic>
        <p:nvPicPr>
          <p:cNvPr id="89" name="Picture 88"/>
          <p:cNvPicPr>
            <a:picLocks noChangeAspect="1"/>
          </p:cNvPicPr>
          <p:nvPr/>
        </p:nvPicPr>
        <p:blipFill>
          <a:blip r:embed="rId5">
            <a:duotone>
              <a:prstClr val="black"/>
              <a:schemeClr val="tx2">
                <a:tint val="45000"/>
                <a:satMod val="400000"/>
              </a:schemeClr>
            </a:duotone>
          </a:blip>
          <a:stretch>
            <a:fillRect/>
          </a:stretch>
        </p:blipFill>
        <p:spPr>
          <a:xfrm>
            <a:off x="9300330" y="6329719"/>
            <a:ext cx="388756" cy="162568"/>
          </a:xfrm>
          <a:prstGeom prst="rect">
            <a:avLst/>
          </a:prstGeom>
          <a:effectLst>
            <a:outerShdw blurRad="50800" dist="38100" dir="2700000" algn="tl" rotWithShape="0">
              <a:prstClr val="black">
                <a:alpha val="40000"/>
              </a:prstClr>
            </a:outerShdw>
          </a:effectLst>
        </p:spPr>
      </p:pic>
      <p:pic>
        <p:nvPicPr>
          <p:cNvPr id="90" name="Picture 89"/>
          <p:cNvPicPr>
            <a:picLocks noChangeAspect="1"/>
          </p:cNvPicPr>
          <p:nvPr/>
        </p:nvPicPr>
        <p:blipFill>
          <a:blip r:embed="rId6">
            <a:duotone>
              <a:prstClr val="black"/>
              <a:schemeClr val="tx2">
                <a:tint val="45000"/>
                <a:satMod val="400000"/>
              </a:schemeClr>
            </a:duotone>
          </a:blip>
          <a:stretch>
            <a:fillRect/>
          </a:stretch>
        </p:blipFill>
        <p:spPr>
          <a:xfrm>
            <a:off x="1123260" y="4425492"/>
            <a:ext cx="194513" cy="306240"/>
          </a:xfrm>
          <a:prstGeom prst="rect">
            <a:avLst/>
          </a:prstGeom>
          <a:effectLst>
            <a:outerShdw blurRad="50800" dist="38100" dir="2700000" algn="tl" rotWithShape="0">
              <a:prstClr val="black">
                <a:alpha val="40000"/>
              </a:prstClr>
            </a:outerShdw>
          </a:effectLst>
        </p:spPr>
      </p:pic>
      <p:pic>
        <p:nvPicPr>
          <p:cNvPr id="69" name="Picture 4" descr="File:29th Infantry Brigade SSI.svg">
            <a:hlinkClick r:id="rId7"/>
          </p:cNvPr>
          <p:cNvPicPr>
            <a:picLocks noChangeAspect="1" noChangeArrowheads="1"/>
          </p:cNvPicPr>
          <p:nvPr/>
        </p:nvPicPr>
        <p:blipFill>
          <a:blip r:embed="rId8" cstate="print"/>
          <a:srcRect/>
          <a:stretch>
            <a:fillRect/>
          </a:stretch>
        </p:blipFill>
        <p:spPr bwMode="auto">
          <a:xfrm>
            <a:off x="2302527" y="5810824"/>
            <a:ext cx="151922" cy="226117"/>
          </a:xfrm>
          <a:prstGeom prst="rect">
            <a:avLst/>
          </a:prstGeom>
          <a:noFill/>
        </p:spPr>
      </p:pic>
      <p:pic>
        <p:nvPicPr>
          <p:cNvPr id="70" name="Picture 69" descr="SSI, 81st Infantry Division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59727" y="2137329"/>
            <a:ext cx="182880" cy="18178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54" descr="File:41st Infantry Division SSI.svg">
            <a:hlinkClick r:id="rId10"/>
          </p:cNvPr>
          <p:cNvPicPr>
            <a:picLocks noChangeAspect="1" noChangeArrowheads="1"/>
          </p:cNvPicPr>
          <p:nvPr/>
        </p:nvPicPr>
        <p:blipFill>
          <a:blip r:embed="rId11" cstate="print"/>
          <a:srcRect/>
          <a:stretch>
            <a:fillRect/>
          </a:stretch>
        </p:blipFill>
        <p:spPr bwMode="auto">
          <a:xfrm>
            <a:off x="2924664" y="2511033"/>
            <a:ext cx="182880" cy="100126"/>
          </a:xfrm>
          <a:prstGeom prst="rect">
            <a:avLst/>
          </a:prstGeom>
          <a:noFill/>
        </p:spPr>
      </p:pic>
      <p:pic>
        <p:nvPicPr>
          <p:cNvPr id="72" name="Picture 254" descr="File:41st Infantry Division SSI.svg">
            <a:hlinkClick r:id="rId10"/>
          </p:cNvPr>
          <p:cNvPicPr>
            <a:picLocks noChangeAspect="1" noChangeArrowheads="1"/>
          </p:cNvPicPr>
          <p:nvPr/>
        </p:nvPicPr>
        <p:blipFill>
          <a:blip r:embed="rId11" cstate="print"/>
          <a:srcRect/>
          <a:stretch>
            <a:fillRect/>
          </a:stretch>
        </p:blipFill>
        <p:spPr bwMode="auto">
          <a:xfrm>
            <a:off x="2362744" y="2651102"/>
            <a:ext cx="182880" cy="100126"/>
          </a:xfrm>
          <a:prstGeom prst="rect">
            <a:avLst/>
          </a:prstGeom>
          <a:noFill/>
        </p:spPr>
      </p:pic>
      <p:pic>
        <p:nvPicPr>
          <p:cNvPr id="73" name="Picture 72" descr="SSI, 81st Infantry Division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4922" y="2982511"/>
            <a:ext cx="182880" cy="18178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SSI, 116 Cavalry Brigad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81607" y="2948921"/>
            <a:ext cx="182880" cy="18068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SSI, 116 Cavalry Brigad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70525" y="2719353"/>
            <a:ext cx="182880" cy="1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SSI, 116 Cavalry Brigad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8482" y="3034084"/>
            <a:ext cx="182880" cy="18068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descr="SSI, 81st Infantry Division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49640" y="3567023"/>
            <a:ext cx="182880" cy="18178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descr="Image result for 79TH ibc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73235" y="4667866"/>
            <a:ext cx="182880" cy="27116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60" descr="File:116CavBdeSSI.svg">
            <a:hlinkClick r:id="rId17"/>
          </p:cNvPr>
          <p:cNvPicPr>
            <a:picLocks noChangeAspect="1" noChangeArrowheads="1"/>
          </p:cNvPicPr>
          <p:nvPr/>
        </p:nvPicPr>
        <p:blipFill>
          <a:blip r:embed="rId18" cstate="print"/>
          <a:srcRect/>
          <a:stretch>
            <a:fillRect/>
          </a:stretch>
        </p:blipFill>
        <p:spPr bwMode="auto">
          <a:xfrm>
            <a:off x="2884613" y="3975929"/>
            <a:ext cx="182880" cy="182880"/>
          </a:xfrm>
          <a:prstGeom prst="rect">
            <a:avLst/>
          </a:prstGeom>
          <a:noFill/>
        </p:spPr>
      </p:pic>
      <p:pic>
        <p:nvPicPr>
          <p:cNvPr id="80" name="Picture 4" descr="File:29th Infantry Brigade SSI.svg">
            <a:hlinkClick r:id="rId7"/>
          </p:cNvPr>
          <p:cNvPicPr>
            <a:picLocks noChangeAspect="1" noChangeArrowheads="1"/>
          </p:cNvPicPr>
          <p:nvPr/>
        </p:nvPicPr>
        <p:blipFill>
          <a:blip r:embed="rId8" cstate="print"/>
          <a:srcRect/>
          <a:stretch>
            <a:fillRect/>
          </a:stretch>
        </p:blipFill>
        <p:spPr bwMode="auto">
          <a:xfrm>
            <a:off x="3389366" y="4794705"/>
            <a:ext cx="151922" cy="226117"/>
          </a:xfrm>
          <a:prstGeom prst="rect">
            <a:avLst/>
          </a:prstGeom>
          <a:noFill/>
        </p:spPr>
      </p:pic>
      <p:pic>
        <p:nvPicPr>
          <p:cNvPr id="81" name="Picture 254" descr="File:41st Infantry Division SSI.svg">
            <a:hlinkClick r:id="rId10"/>
          </p:cNvPr>
          <p:cNvPicPr>
            <a:picLocks noChangeAspect="1" noChangeArrowheads="1"/>
          </p:cNvPicPr>
          <p:nvPr/>
        </p:nvPicPr>
        <p:blipFill>
          <a:blip r:embed="rId11" cstate="print"/>
          <a:srcRect/>
          <a:stretch>
            <a:fillRect/>
          </a:stretch>
        </p:blipFill>
        <p:spPr bwMode="auto">
          <a:xfrm>
            <a:off x="4152592" y="4824189"/>
            <a:ext cx="182880" cy="100126"/>
          </a:xfrm>
          <a:prstGeom prst="rect">
            <a:avLst/>
          </a:prstGeom>
          <a:noFill/>
        </p:spPr>
      </p:pic>
      <p:pic>
        <p:nvPicPr>
          <p:cNvPr id="83" name="Picture 13" descr="C:\Users\Bradley.Rittenhouse\Pictures\45th IBCT.png"/>
          <p:cNvPicPr>
            <a:picLocks noChangeAspect="1" noChangeArrowheads="1"/>
          </p:cNvPicPr>
          <p:nvPr/>
        </p:nvPicPr>
        <p:blipFill>
          <a:blip r:embed="rId19" cstate="print"/>
          <a:srcRect/>
          <a:stretch>
            <a:fillRect/>
          </a:stretch>
        </p:blipFill>
        <p:spPr bwMode="auto">
          <a:xfrm>
            <a:off x="4874377" y="4786027"/>
            <a:ext cx="182880" cy="182880"/>
          </a:xfrm>
          <a:prstGeom prst="rect">
            <a:avLst/>
          </a:prstGeom>
          <a:noFill/>
          <a:ln w="9525">
            <a:noFill/>
            <a:miter lim="800000"/>
            <a:headEnd/>
            <a:tailEnd/>
          </a:ln>
        </p:spPr>
      </p:pic>
      <p:pic>
        <p:nvPicPr>
          <p:cNvPr id="84" name="Picture 13" descr="C:\Users\Bradley.Rittenhouse\Pictures\45th IBCT.png"/>
          <p:cNvPicPr>
            <a:picLocks noChangeAspect="1" noChangeArrowheads="1"/>
          </p:cNvPicPr>
          <p:nvPr/>
        </p:nvPicPr>
        <p:blipFill>
          <a:blip r:embed="rId19" cstate="print"/>
          <a:srcRect/>
          <a:stretch>
            <a:fillRect/>
          </a:stretch>
        </p:blipFill>
        <p:spPr bwMode="auto">
          <a:xfrm>
            <a:off x="5617956" y="4785782"/>
            <a:ext cx="182880" cy="182880"/>
          </a:xfrm>
          <a:prstGeom prst="rect">
            <a:avLst/>
          </a:prstGeom>
          <a:noFill/>
          <a:ln w="9525">
            <a:noFill/>
            <a:miter lim="800000"/>
            <a:headEnd/>
            <a:tailEnd/>
          </a:ln>
        </p:spPr>
      </p:pic>
      <p:pic>
        <p:nvPicPr>
          <p:cNvPr id="85" name="Picture 4" descr="File:29th Infantry Brigade SSI.svg">
            <a:hlinkClick r:id="rId7"/>
          </p:cNvPr>
          <p:cNvPicPr>
            <a:picLocks noChangeAspect="1" noChangeArrowheads="1"/>
          </p:cNvPicPr>
          <p:nvPr/>
        </p:nvPicPr>
        <p:blipFill>
          <a:blip r:embed="rId8" cstate="print"/>
          <a:srcRect/>
          <a:stretch>
            <a:fillRect/>
          </a:stretch>
        </p:blipFill>
        <p:spPr bwMode="auto">
          <a:xfrm>
            <a:off x="4168071" y="3321089"/>
            <a:ext cx="151922" cy="226117"/>
          </a:xfrm>
          <a:prstGeom prst="rect">
            <a:avLst/>
          </a:prstGeom>
          <a:noFill/>
        </p:spPr>
      </p:pic>
      <p:pic>
        <p:nvPicPr>
          <p:cNvPr id="7" name="Picture 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392438" y="4029702"/>
            <a:ext cx="182880" cy="273043"/>
          </a:xfrm>
          <a:prstGeom prst="rect">
            <a:avLst/>
          </a:prstGeom>
        </p:spPr>
      </p:pic>
      <p:pic>
        <p:nvPicPr>
          <p:cNvPr id="91" name="Picture 90" descr="File:USArmy 39th Inf Brig Patch.svg">
            <a:hlinkClick r:id="rId21"/>
          </p:cNvPr>
          <p:cNvPicPr>
            <a:picLocks noChangeAspect="1" noChangeArrowheads="1"/>
          </p:cNvPicPr>
          <p:nvPr/>
        </p:nvPicPr>
        <p:blipFill>
          <a:blip r:embed="rId22" cstate="print"/>
          <a:srcRect/>
          <a:stretch>
            <a:fillRect/>
          </a:stretch>
        </p:blipFill>
        <p:spPr bwMode="auto">
          <a:xfrm>
            <a:off x="5371482" y="3589138"/>
            <a:ext cx="182880" cy="254917"/>
          </a:xfrm>
          <a:prstGeom prst="rect">
            <a:avLst/>
          </a:prstGeom>
          <a:noFill/>
        </p:spPr>
      </p:pic>
      <p:pic>
        <p:nvPicPr>
          <p:cNvPr id="92" name="Picture 4" descr="C:\Users\Bradley.Rittenhouse\Pictures\34th INF DIV.png"/>
          <p:cNvPicPr>
            <a:picLocks noChangeAspect="1" noChangeArrowheads="1"/>
          </p:cNvPicPr>
          <p:nvPr/>
        </p:nvPicPr>
        <p:blipFill>
          <a:blip r:embed="rId23" cstate="print"/>
          <a:srcRect/>
          <a:stretch>
            <a:fillRect/>
          </a:stretch>
        </p:blipFill>
        <p:spPr bwMode="auto">
          <a:xfrm>
            <a:off x="6007159" y="3471825"/>
            <a:ext cx="182880" cy="211023"/>
          </a:xfrm>
          <a:prstGeom prst="rect">
            <a:avLst/>
          </a:prstGeom>
          <a:noFill/>
          <a:ln w="9525">
            <a:noFill/>
            <a:miter lim="800000"/>
            <a:headEnd/>
            <a:tailEnd/>
          </a:ln>
        </p:spPr>
      </p:pic>
      <p:pic>
        <p:nvPicPr>
          <p:cNvPr id="94" name="Picture 270" descr="File:USArmy 39th Inf Brig Patch.svg">
            <a:hlinkClick r:id="rId21"/>
          </p:cNvPr>
          <p:cNvPicPr>
            <a:picLocks noChangeAspect="1" noChangeArrowheads="1"/>
          </p:cNvPicPr>
          <p:nvPr/>
        </p:nvPicPr>
        <p:blipFill>
          <a:blip r:embed="rId22" cstate="print"/>
          <a:srcRect/>
          <a:stretch>
            <a:fillRect/>
          </a:stretch>
        </p:blipFill>
        <p:spPr bwMode="auto">
          <a:xfrm>
            <a:off x="6209061" y="4781620"/>
            <a:ext cx="182880" cy="254917"/>
          </a:xfrm>
          <a:prstGeom prst="rect">
            <a:avLst/>
          </a:prstGeom>
          <a:noFill/>
        </p:spPr>
      </p:pic>
      <p:pic>
        <p:nvPicPr>
          <p:cNvPr id="95" name="Picture 270" descr="File:USArmy 39th Inf Brig Patch.svg">
            <a:hlinkClick r:id="rId21"/>
          </p:cNvPr>
          <p:cNvPicPr>
            <a:picLocks noChangeAspect="1" noChangeArrowheads="1"/>
          </p:cNvPicPr>
          <p:nvPr/>
        </p:nvPicPr>
        <p:blipFill>
          <a:blip r:embed="rId22" cstate="print"/>
          <a:srcRect/>
          <a:stretch>
            <a:fillRect/>
          </a:stretch>
        </p:blipFill>
        <p:spPr bwMode="auto">
          <a:xfrm>
            <a:off x="6188430" y="3970406"/>
            <a:ext cx="130124" cy="181380"/>
          </a:xfrm>
          <a:prstGeom prst="rect">
            <a:avLst/>
          </a:prstGeom>
          <a:noFill/>
        </p:spPr>
      </p:pic>
      <p:pic>
        <p:nvPicPr>
          <p:cNvPr id="96" name="Picture 266" descr="File:33rd Infantry Division SSI.svg">
            <a:hlinkClick r:id="rId24"/>
          </p:cNvPr>
          <p:cNvPicPr>
            <a:picLocks noChangeAspect="1" noChangeArrowheads="1"/>
          </p:cNvPicPr>
          <p:nvPr/>
        </p:nvPicPr>
        <p:blipFill>
          <a:blip r:embed="rId25" cstate="print"/>
          <a:srcRect/>
          <a:stretch>
            <a:fillRect/>
          </a:stretch>
        </p:blipFill>
        <p:spPr bwMode="auto">
          <a:xfrm>
            <a:off x="6553460" y="3780474"/>
            <a:ext cx="182880" cy="183251"/>
          </a:xfrm>
          <a:prstGeom prst="rect">
            <a:avLst/>
          </a:prstGeom>
          <a:noFill/>
        </p:spPr>
      </p:pic>
      <p:pic>
        <p:nvPicPr>
          <p:cNvPr id="97" name="Picture 264" descr="File:32nd infantry division shoulder patch.svg">
            <a:hlinkClick r:id="rId26"/>
          </p:cNvPr>
          <p:cNvPicPr>
            <a:picLocks noChangeAspect="1" noChangeArrowheads="1"/>
          </p:cNvPicPr>
          <p:nvPr/>
        </p:nvPicPr>
        <p:blipFill>
          <a:blip r:embed="rId27" cstate="print"/>
          <a:srcRect/>
          <a:stretch>
            <a:fillRect/>
          </a:stretch>
        </p:blipFill>
        <p:spPr bwMode="auto">
          <a:xfrm>
            <a:off x="6474593" y="3064141"/>
            <a:ext cx="156835" cy="235253"/>
          </a:xfrm>
          <a:prstGeom prst="rect">
            <a:avLst/>
          </a:prstGeom>
          <a:noFill/>
          <a:ln>
            <a:solidFill>
              <a:schemeClr val="tx1"/>
            </a:solidFill>
          </a:ln>
        </p:spPr>
      </p:pic>
      <p:pic>
        <p:nvPicPr>
          <p:cNvPr id="98" name="Picture 264" descr="File:32nd infantry division shoulder patch.svg">
            <a:hlinkClick r:id="rId26"/>
          </p:cNvPr>
          <p:cNvPicPr>
            <a:picLocks noChangeAspect="1" noChangeArrowheads="1"/>
          </p:cNvPicPr>
          <p:nvPr/>
        </p:nvPicPr>
        <p:blipFill>
          <a:blip r:embed="rId27" cstate="print"/>
          <a:srcRect/>
          <a:stretch>
            <a:fillRect/>
          </a:stretch>
        </p:blipFill>
        <p:spPr bwMode="auto">
          <a:xfrm>
            <a:off x="7249424" y="3365851"/>
            <a:ext cx="142929" cy="214394"/>
          </a:xfrm>
          <a:prstGeom prst="rect">
            <a:avLst/>
          </a:prstGeom>
          <a:noFill/>
          <a:ln>
            <a:solidFill>
              <a:schemeClr val="tx1"/>
            </a:solidFill>
          </a:ln>
        </p:spPr>
      </p:pic>
      <p:pic>
        <p:nvPicPr>
          <p:cNvPr id="99" name="Picture 6" descr="37th Infantry Division SSI.svg">
            <a:hlinkClick r:id="rId28"/>
          </p:cNvPr>
          <p:cNvPicPr>
            <a:picLocks noChangeAspect="1" noChangeArrowheads="1"/>
          </p:cNvPicPr>
          <p:nvPr/>
        </p:nvPicPr>
        <p:blipFill>
          <a:blip r:embed="rId29" cstate="print"/>
          <a:srcRect/>
          <a:stretch>
            <a:fillRect/>
          </a:stretch>
        </p:blipFill>
        <p:spPr bwMode="auto">
          <a:xfrm>
            <a:off x="7040029" y="3251268"/>
            <a:ext cx="182880" cy="182880"/>
          </a:xfrm>
          <a:prstGeom prst="rect">
            <a:avLst/>
          </a:prstGeom>
          <a:noFill/>
        </p:spPr>
      </p:pic>
      <p:pic>
        <p:nvPicPr>
          <p:cNvPr id="100" name="Picture 99" descr="76th Infantry Brigade Combat Team Shoulder Sleeve Insignia"/>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982252" y="3662468"/>
            <a:ext cx="160693" cy="22388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descr="C:\Users\Bradley.Rittenhouse\Pictures\34th INF DIV.png"/>
          <p:cNvPicPr>
            <a:picLocks noChangeAspect="1" noChangeArrowheads="1"/>
          </p:cNvPicPr>
          <p:nvPr/>
        </p:nvPicPr>
        <p:blipFill>
          <a:blip r:embed="rId23" cstate="print"/>
          <a:srcRect/>
          <a:stretch>
            <a:fillRect/>
          </a:stretch>
        </p:blipFill>
        <p:spPr bwMode="auto">
          <a:xfrm>
            <a:off x="7324161" y="3652782"/>
            <a:ext cx="182880" cy="211023"/>
          </a:xfrm>
          <a:prstGeom prst="rect">
            <a:avLst/>
          </a:prstGeom>
          <a:noFill/>
          <a:ln w="9525">
            <a:noFill/>
            <a:miter lim="800000"/>
            <a:headEnd/>
            <a:tailEnd/>
          </a:ln>
        </p:spPr>
      </p:pic>
      <p:pic>
        <p:nvPicPr>
          <p:cNvPr id="102" name="Picture 6" descr="37th Infantry Division SSI.svg">
            <a:hlinkClick r:id="rId28"/>
          </p:cNvPr>
          <p:cNvPicPr>
            <a:picLocks noChangeAspect="1" noChangeArrowheads="1"/>
          </p:cNvPicPr>
          <p:nvPr/>
        </p:nvPicPr>
        <p:blipFill>
          <a:blip r:embed="rId29" cstate="print"/>
          <a:srcRect/>
          <a:stretch>
            <a:fillRect/>
          </a:stretch>
        </p:blipFill>
        <p:spPr bwMode="auto">
          <a:xfrm>
            <a:off x="7488543" y="3826037"/>
            <a:ext cx="182880" cy="182880"/>
          </a:xfrm>
          <a:prstGeom prst="rect">
            <a:avLst/>
          </a:prstGeom>
          <a:noFill/>
        </p:spPr>
      </p:pic>
      <p:pic>
        <p:nvPicPr>
          <p:cNvPr id="103" name="Picture 8" descr="US278ACRSSI.PNG">
            <a:hlinkClick r:id="rId31"/>
          </p:cNvPr>
          <p:cNvPicPr>
            <a:picLocks noChangeAspect="1" noChangeArrowheads="1"/>
          </p:cNvPicPr>
          <p:nvPr/>
        </p:nvPicPr>
        <p:blipFill>
          <a:blip r:embed="rId32" cstate="print">
            <a:clrChange>
              <a:clrFrom>
                <a:srgbClr val="FFFFFF"/>
              </a:clrFrom>
              <a:clrTo>
                <a:srgbClr val="FFFFFF">
                  <a:alpha val="0"/>
                </a:srgbClr>
              </a:clrTo>
            </a:clrChange>
          </a:blip>
          <a:srcRect/>
          <a:stretch>
            <a:fillRect/>
          </a:stretch>
        </p:blipFill>
        <p:spPr bwMode="auto">
          <a:xfrm>
            <a:off x="6847385" y="4571926"/>
            <a:ext cx="182880" cy="180687"/>
          </a:xfrm>
          <a:prstGeom prst="rect">
            <a:avLst/>
          </a:prstGeom>
          <a:noFill/>
        </p:spPr>
      </p:pic>
      <p:grpSp>
        <p:nvGrpSpPr>
          <p:cNvPr id="104" name="Group 103"/>
          <p:cNvGrpSpPr>
            <a:grpSpLocks noChangeAspect="1"/>
          </p:cNvGrpSpPr>
          <p:nvPr/>
        </p:nvGrpSpPr>
        <p:grpSpPr>
          <a:xfrm>
            <a:off x="8569874" y="2652533"/>
            <a:ext cx="182880" cy="280650"/>
            <a:chOff x="3643458" y="2183664"/>
            <a:chExt cx="386660" cy="593401"/>
          </a:xfrm>
        </p:grpSpPr>
        <p:pic>
          <p:nvPicPr>
            <p:cNvPr id="105" name="Picture 104" descr="Image result for 86 Ibct"/>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643458" y="2183664"/>
              <a:ext cx="386660" cy="579624"/>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5" descr="Image result for 86 Ibct"/>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643458" y="2197441"/>
              <a:ext cx="386660" cy="579624"/>
            </a:xfrm>
            <a:prstGeom prst="rect">
              <a:avLst/>
            </a:prstGeom>
            <a:noFill/>
            <a:extLst>
              <a:ext uri="{909E8E84-426E-40DD-AFC4-6F175D3DCCD1}">
                <a14:hiddenFill xmlns:a14="http://schemas.microsoft.com/office/drawing/2010/main">
                  <a:solidFill>
                    <a:srgbClr val="FFFFFF"/>
                  </a:solidFill>
                </a14:hiddenFill>
              </a:ext>
            </a:extLst>
          </p:spPr>
        </p:pic>
      </p:grpSp>
      <p:pic>
        <p:nvPicPr>
          <p:cNvPr id="107" name="Picture 2" descr="File:86th BCT (MTN).jpg">
            <a:hlinkClick r:id="rId35"/>
          </p:cNvPr>
          <p:cNvPicPr>
            <a:picLocks noChangeAspect="1" noChangeArrowheads="1"/>
          </p:cNvPicPr>
          <p:nvPr/>
        </p:nvPicPr>
        <p:blipFill>
          <a:blip r:embed="rId36" cstate="print">
            <a:clrChange>
              <a:clrFrom>
                <a:srgbClr val="FFFFFF"/>
              </a:clrFrom>
              <a:clrTo>
                <a:srgbClr val="FFFFFF">
                  <a:alpha val="0"/>
                </a:srgbClr>
              </a:clrTo>
            </a:clrChange>
          </a:blip>
          <a:srcRect/>
          <a:stretch>
            <a:fillRect/>
          </a:stretch>
        </p:blipFill>
        <p:spPr bwMode="auto">
          <a:xfrm>
            <a:off x="9048176" y="2436737"/>
            <a:ext cx="182880" cy="276634"/>
          </a:xfrm>
          <a:prstGeom prst="rect">
            <a:avLst/>
          </a:prstGeom>
          <a:noFill/>
        </p:spPr>
      </p:pic>
      <p:pic>
        <p:nvPicPr>
          <p:cNvPr id="109" name="Picture 272" descr="File:27th Infantry Division SSI.svg">
            <a:hlinkClick r:id="rId37"/>
          </p:cNvPr>
          <p:cNvPicPr>
            <a:picLocks noChangeAspect="1" noChangeArrowheads="1"/>
          </p:cNvPicPr>
          <p:nvPr/>
        </p:nvPicPr>
        <p:blipFill>
          <a:blip r:embed="rId38" cstate="print"/>
          <a:srcRect/>
          <a:stretch>
            <a:fillRect/>
          </a:stretch>
        </p:blipFill>
        <p:spPr bwMode="auto">
          <a:xfrm>
            <a:off x="8401225" y="2821955"/>
            <a:ext cx="182880" cy="182880"/>
          </a:xfrm>
          <a:prstGeom prst="rect">
            <a:avLst/>
          </a:prstGeom>
          <a:noFill/>
        </p:spPr>
      </p:pic>
      <p:pic>
        <p:nvPicPr>
          <p:cNvPr id="110" name="Picture 2" descr="File:86th BCT (MTN).jpg">
            <a:hlinkClick r:id="rId35"/>
          </p:cNvPr>
          <p:cNvPicPr>
            <a:picLocks noChangeAspect="1" noChangeArrowheads="1"/>
          </p:cNvPicPr>
          <p:nvPr/>
        </p:nvPicPr>
        <p:blipFill>
          <a:blip r:embed="rId36" cstate="print">
            <a:clrChange>
              <a:clrFrom>
                <a:srgbClr val="FFFFFF"/>
              </a:clrFrom>
              <a:clrTo>
                <a:srgbClr val="FFFFFF">
                  <a:alpha val="0"/>
                </a:srgbClr>
              </a:clrTo>
            </a:clrChange>
          </a:blip>
          <a:srcRect/>
          <a:stretch>
            <a:fillRect/>
          </a:stretch>
        </p:blipFill>
        <p:spPr bwMode="auto">
          <a:xfrm>
            <a:off x="8793193" y="3312504"/>
            <a:ext cx="182880" cy="276634"/>
          </a:xfrm>
          <a:prstGeom prst="rect">
            <a:avLst/>
          </a:prstGeom>
          <a:noFill/>
        </p:spPr>
      </p:pic>
      <p:pic>
        <p:nvPicPr>
          <p:cNvPr id="111" name="Picture 2" descr="File:86th BCT (MTN).jpg">
            <a:hlinkClick r:id="rId35"/>
          </p:cNvPr>
          <p:cNvPicPr>
            <a:picLocks noChangeAspect="1" noChangeArrowheads="1"/>
          </p:cNvPicPr>
          <p:nvPr/>
        </p:nvPicPr>
        <p:blipFill>
          <a:blip r:embed="rId36" cstate="print">
            <a:clrChange>
              <a:clrFrom>
                <a:srgbClr val="FFFFFF"/>
              </a:clrFrom>
              <a:clrTo>
                <a:srgbClr val="FFFFFF">
                  <a:alpha val="0"/>
                </a:srgbClr>
              </a:clrTo>
            </a:clrChange>
          </a:blip>
          <a:srcRect/>
          <a:stretch>
            <a:fillRect/>
          </a:stretch>
        </p:blipFill>
        <p:spPr bwMode="auto">
          <a:xfrm>
            <a:off x="8762843" y="2940526"/>
            <a:ext cx="182880" cy="276634"/>
          </a:xfrm>
          <a:prstGeom prst="rect">
            <a:avLst/>
          </a:prstGeom>
          <a:noFill/>
        </p:spPr>
      </p:pic>
      <p:pic>
        <p:nvPicPr>
          <p:cNvPr id="112" name="Picture 272" descr="File:27th Infantry Division SSI.svg">
            <a:hlinkClick r:id="rId37"/>
          </p:cNvPr>
          <p:cNvPicPr>
            <a:picLocks noChangeAspect="1" noChangeArrowheads="1"/>
          </p:cNvPicPr>
          <p:nvPr/>
        </p:nvPicPr>
        <p:blipFill>
          <a:blip r:embed="rId38" cstate="print"/>
          <a:srcRect/>
          <a:stretch>
            <a:fillRect/>
          </a:stretch>
        </p:blipFill>
        <p:spPr bwMode="auto">
          <a:xfrm>
            <a:off x="8981242" y="3204535"/>
            <a:ext cx="182880" cy="182880"/>
          </a:xfrm>
          <a:prstGeom prst="rect">
            <a:avLst/>
          </a:prstGeom>
          <a:noFill/>
        </p:spPr>
      </p:pic>
      <p:pic>
        <p:nvPicPr>
          <p:cNvPr id="113" name="Picture 276" descr="File:50InfantryBCTSSI.svg">
            <a:hlinkClick r:id="rId39"/>
          </p:cNvPr>
          <p:cNvPicPr>
            <a:picLocks noChangeAspect="1" noChangeArrowheads="1"/>
          </p:cNvPicPr>
          <p:nvPr/>
        </p:nvPicPr>
        <p:blipFill>
          <a:blip r:embed="rId40" cstate="print"/>
          <a:srcRect/>
          <a:stretch>
            <a:fillRect/>
          </a:stretch>
        </p:blipFill>
        <p:spPr bwMode="auto">
          <a:xfrm>
            <a:off x="9004022" y="2921149"/>
            <a:ext cx="182880" cy="243149"/>
          </a:xfrm>
          <a:prstGeom prst="rect">
            <a:avLst/>
          </a:prstGeom>
          <a:noFill/>
        </p:spPr>
      </p:pic>
      <p:pic>
        <p:nvPicPr>
          <p:cNvPr id="114" name="Picture 8" descr="US278ACRSSI.PNG">
            <a:hlinkClick r:id="rId31"/>
          </p:cNvPr>
          <p:cNvPicPr>
            <a:picLocks noChangeAspect="1" noChangeArrowheads="1"/>
          </p:cNvPicPr>
          <p:nvPr/>
        </p:nvPicPr>
        <p:blipFill>
          <a:blip r:embed="rId32" cstate="print">
            <a:clrChange>
              <a:clrFrom>
                <a:srgbClr val="FFFFFF"/>
              </a:clrFrom>
              <a:clrTo>
                <a:srgbClr val="FFFFFF">
                  <a:alpha val="0"/>
                </a:srgbClr>
              </a:clrTo>
            </a:clrChange>
          </a:blip>
          <a:srcRect/>
          <a:stretch>
            <a:fillRect/>
          </a:stretch>
        </p:blipFill>
        <p:spPr bwMode="auto">
          <a:xfrm>
            <a:off x="7890574" y="3697244"/>
            <a:ext cx="182880" cy="180696"/>
          </a:xfrm>
          <a:prstGeom prst="rect">
            <a:avLst/>
          </a:prstGeom>
          <a:noFill/>
        </p:spPr>
      </p:pic>
      <p:pic>
        <p:nvPicPr>
          <p:cNvPr id="115" name="Picture 10" descr="C:\Users\Bradley.Rittenhouse\Pictures\28th INF DIV.png"/>
          <p:cNvPicPr>
            <a:picLocks noChangeAspect="1" noChangeArrowheads="1"/>
          </p:cNvPicPr>
          <p:nvPr/>
        </p:nvPicPr>
        <p:blipFill>
          <a:blip r:embed="rId41" cstate="print"/>
          <a:srcRect/>
          <a:stretch>
            <a:fillRect/>
          </a:stretch>
        </p:blipFill>
        <p:spPr bwMode="auto">
          <a:xfrm>
            <a:off x="8112067" y="3448140"/>
            <a:ext cx="288505" cy="283102"/>
          </a:xfrm>
          <a:prstGeom prst="rect">
            <a:avLst/>
          </a:prstGeom>
          <a:noFill/>
          <a:ln w="9525">
            <a:noFill/>
            <a:miter lim="800000"/>
            <a:headEnd/>
            <a:tailEnd/>
          </a:ln>
        </p:spPr>
      </p:pic>
      <p:pic>
        <p:nvPicPr>
          <p:cNvPr id="119" name="Picture 280" descr="30th Infantry Division SSI.svg">
            <a:hlinkClick r:id="rId42"/>
          </p:cNvPr>
          <p:cNvPicPr>
            <a:picLocks noChangeAspect="1" noChangeArrowheads="1"/>
          </p:cNvPicPr>
          <p:nvPr/>
        </p:nvPicPr>
        <p:blipFill>
          <a:blip r:embed="rId43" cstate="print"/>
          <a:srcRect/>
          <a:stretch>
            <a:fillRect/>
          </a:stretch>
        </p:blipFill>
        <p:spPr bwMode="auto">
          <a:xfrm>
            <a:off x="7852184" y="3924539"/>
            <a:ext cx="151258" cy="237974"/>
          </a:xfrm>
          <a:prstGeom prst="rect">
            <a:avLst/>
          </a:prstGeom>
          <a:noFill/>
        </p:spPr>
      </p:pic>
      <p:pic>
        <p:nvPicPr>
          <p:cNvPr id="127" name="Picture 280" descr="30th Infantry Division SSI.svg">
            <a:hlinkClick r:id="rId42"/>
          </p:cNvPr>
          <p:cNvPicPr>
            <a:picLocks noChangeAspect="1" noChangeArrowheads="1"/>
          </p:cNvPicPr>
          <p:nvPr/>
        </p:nvPicPr>
        <p:blipFill>
          <a:blip r:embed="rId43" cstate="print"/>
          <a:srcRect/>
          <a:stretch>
            <a:fillRect/>
          </a:stretch>
        </p:blipFill>
        <p:spPr bwMode="auto">
          <a:xfrm>
            <a:off x="8270899" y="4530432"/>
            <a:ext cx="148922" cy="234298"/>
          </a:xfrm>
          <a:prstGeom prst="rect">
            <a:avLst/>
          </a:prstGeom>
          <a:noFill/>
        </p:spPr>
      </p:pic>
      <p:pic>
        <p:nvPicPr>
          <p:cNvPr id="129" name="Picture 6" descr="37th Infantry Division SSI.svg">
            <a:hlinkClick r:id="rId28"/>
          </p:cNvPr>
          <p:cNvPicPr>
            <a:picLocks noChangeAspect="1" noChangeArrowheads="1"/>
          </p:cNvPicPr>
          <p:nvPr/>
        </p:nvPicPr>
        <p:blipFill>
          <a:blip r:embed="rId44" cstate="print"/>
          <a:srcRect/>
          <a:stretch>
            <a:fillRect/>
          </a:stretch>
        </p:blipFill>
        <p:spPr bwMode="auto">
          <a:xfrm>
            <a:off x="7987829" y="4919481"/>
            <a:ext cx="182880" cy="182880"/>
          </a:xfrm>
          <a:prstGeom prst="rect">
            <a:avLst/>
          </a:prstGeom>
          <a:noFill/>
        </p:spPr>
      </p:pic>
      <p:pic>
        <p:nvPicPr>
          <p:cNvPr id="131" name="Picture 280" descr="30th Infantry Division SSI.svg">
            <a:hlinkClick r:id="rId42"/>
          </p:cNvPr>
          <p:cNvPicPr>
            <a:picLocks noChangeAspect="1" noChangeArrowheads="1"/>
          </p:cNvPicPr>
          <p:nvPr/>
        </p:nvPicPr>
        <p:blipFill>
          <a:blip r:embed="rId43" cstate="print"/>
          <a:srcRect/>
          <a:stretch>
            <a:fillRect/>
          </a:stretch>
        </p:blipFill>
        <p:spPr bwMode="auto">
          <a:xfrm>
            <a:off x="7803992" y="4754668"/>
            <a:ext cx="162877" cy="256253"/>
          </a:xfrm>
          <a:prstGeom prst="rect">
            <a:avLst/>
          </a:prstGeom>
          <a:noFill/>
        </p:spPr>
      </p:pic>
      <p:pic>
        <p:nvPicPr>
          <p:cNvPr id="132" name="Picture 278" descr="53rd Infantry Brigade SSI.svg">
            <a:hlinkClick r:id="rId45"/>
          </p:cNvPr>
          <p:cNvPicPr>
            <a:picLocks noChangeAspect="1" noChangeArrowheads="1"/>
          </p:cNvPicPr>
          <p:nvPr/>
        </p:nvPicPr>
        <p:blipFill>
          <a:blip r:embed="rId46" cstate="print"/>
          <a:srcRect/>
          <a:stretch>
            <a:fillRect/>
          </a:stretch>
        </p:blipFill>
        <p:spPr bwMode="auto">
          <a:xfrm>
            <a:off x="7037722" y="4890195"/>
            <a:ext cx="182880" cy="274320"/>
          </a:xfrm>
          <a:prstGeom prst="rect">
            <a:avLst/>
          </a:prstGeom>
          <a:noFill/>
        </p:spPr>
      </p:pic>
      <p:pic>
        <p:nvPicPr>
          <p:cNvPr id="134" name="Picture 278" descr="53rd Infantry Brigade SSI.svg">
            <a:hlinkClick r:id="rId45"/>
          </p:cNvPr>
          <p:cNvPicPr>
            <a:picLocks noChangeAspect="1" noChangeArrowheads="1"/>
          </p:cNvPicPr>
          <p:nvPr/>
        </p:nvPicPr>
        <p:blipFill>
          <a:blip r:embed="rId46" cstate="print"/>
          <a:srcRect/>
          <a:stretch>
            <a:fillRect/>
          </a:stretch>
        </p:blipFill>
        <p:spPr bwMode="auto">
          <a:xfrm>
            <a:off x="7952465" y="5816793"/>
            <a:ext cx="182880" cy="274320"/>
          </a:xfrm>
          <a:prstGeom prst="rect">
            <a:avLst/>
          </a:prstGeom>
          <a:noFill/>
        </p:spPr>
      </p:pic>
      <p:pic>
        <p:nvPicPr>
          <p:cNvPr id="137" name="Picture 268" descr="File:48th Infantry Brigade Combat Team.svg">
            <a:hlinkClick r:id="rId47"/>
          </p:cNvPr>
          <p:cNvPicPr>
            <a:picLocks noChangeAspect="1" noChangeArrowheads="1"/>
          </p:cNvPicPr>
          <p:nvPr/>
        </p:nvPicPr>
        <p:blipFill>
          <a:blip r:embed="rId48" cstate="print"/>
          <a:srcRect/>
          <a:stretch>
            <a:fillRect/>
          </a:stretch>
        </p:blipFill>
        <p:spPr bwMode="auto">
          <a:xfrm>
            <a:off x="7516813" y="5073088"/>
            <a:ext cx="182880" cy="254626"/>
          </a:xfrm>
          <a:prstGeom prst="rect">
            <a:avLst/>
          </a:prstGeom>
          <a:noFill/>
        </p:spPr>
      </p:pic>
      <p:pic>
        <p:nvPicPr>
          <p:cNvPr id="139" name="Picture 256" descr="File:79ibct ssi.svg">
            <a:hlinkClick r:id="rId49"/>
          </p:cNvPr>
          <p:cNvPicPr>
            <a:picLocks noChangeAspect="1" noChangeArrowheads="1"/>
          </p:cNvPicPr>
          <p:nvPr/>
        </p:nvPicPr>
        <p:blipFill>
          <a:blip r:embed="rId50" cstate="print"/>
          <a:srcRect/>
          <a:stretch>
            <a:fillRect/>
          </a:stretch>
        </p:blipFill>
        <p:spPr bwMode="auto">
          <a:xfrm>
            <a:off x="9755248" y="6301164"/>
            <a:ext cx="182880" cy="273848"/>
          </a:xfrm>
          <a:prstGeom prst="rect">
            <a:avLst/>
          </a:prstGeom>
        </p:spPr>
      </p:pic>
      <p:pic>
        <p:nvPicPr>
          <p:cNvPr id="142" name="Picture 266" descr="File:33rd Infantry Division SSI.svg">
            <a:hlinkClick r:id="rId24"/>
          </p:cNvPr>
          <p:cNvPicPr>
            <a:picLocks noChangeAspect="1" noChangeArrowheads="1"/>
          </p:cNvPicPr>
          <p:nvPr/>
        </p:nvPicPr>
        <p:blipFill>
          <a:blip r:embed="rId25" cstate="print"/>
          <a:srcRect/>
          <a:stretch>
            <a:fillRect/>
          </a:stretch>
        </p:blipFill>
        <p:spPr bwMode="auto">
          <a:xfrm>
            <a:off x="9952829" y="6336777"/>
            <a:ext cx="182880" cy="183251"/>
          </a:xfrm>
          <a:prstGeom prst="rect">
            <a:avLst/>
          </a:prstGeom>
          <a:noFill/>
        </p:spPr>
      </p:pic>
      <p:pic>
        <p:nvPicPr>
          <p:cNvPr id="143" name="Picture 4" descr="File:29th Infantry Brigade SSI.svg">
            <a:hlinkClick r:id="rId7"/>
          </p:cNvPr>
          <p:cNvPicPr>
            <a:picLocks noChangeAspect="1" noChangeArrowheads="1"/>
          </p:cNvPicPr>
          <p:nvPr/>
        </p:nvPicPr>
        <p:blipFill>
          <a:blip r:embed="rId8" cstate="print"/>
          <a:srcRect/>
          <a:stretch>
            <a:fillRect/>
          </a:stretch>
        </p:blipFill>
        <p:spPr bwMode="auto">
          <a:xfrm>
            <a:off x="1080611" y="3552621"/>
            <a:ext cx="151922" cy="226117"/>
          </a:xfrm>
          <a:prstGeom prst="rect">
            <a:avLst/>
          </a:prstGeom>
          <a:noFill/>
        </p:spPr>
      </p:pic>
      <p:sp>
        <p:nvSpPr>
          <p:cNvPr id="17" name="TextBox 16"/>
          <p:cNvSpPr txBox="1"/>
          <p:nvPr/>
        </p:nvSpPr>
        <p:spPr>
          <a:xfrm>
            <a:off x="9125753" y="6085720"/>
            <a:ext cx="787395" cy="230832"/>
          </a:xfrm>
          <a:prstGeom prst="rect">
            <a:avLst/>
          </a:prstGeom>
          <a:noFill/>
        </p:spPr>
        <p:txBody>
          <a:bodyPr wrap="none" rtlCol="0">
            <a:spAutoFit/>
          </a:bodyPr>
          <a:lstStyle/>
          <a:p>
            <a:r>
              <a:rPr lang="en-US" sz="900" dirty="0">
                <a:solidFill>
                  <a:schemeClr val="bg1">
                    <a:lumMod val="50000"/>
                  </a:schemeClr>
                </a:solidFill>
              </a:rPr>
              <a:t>Puerto Rico</a:t>
            </a:r>
          </a:p>
        </p:txBody>
      </p:sp>
      <p:sp>
        <p:nvSpPr>
          <p:cNvPr id="145" name="TextBox 144"/>
          <p:cNvSpPr txBox="1"/>
          <p:nvPr/>
        </p:nvSpPr>
        <p:spPr>
          <a:xfrm>
            <a:off x="959181" y="3867709"/>
            <a:ext cx="530915" cy="230832"/>
          </a:xfrm>
          <a:prstGeom prst="rect">
            <a:avLst/>
          </a:prstGeom>
          <a:noFill/>
        </p:spPr>
        <p:txBody>
          <a:bodyPr wrap="none" rtlCol="0">
            <a:spAutoFit/>
          </a:bodyPr>
          <a:lstStyle/>
          <a:p>
            <a:r>
              <a:rPr lang="en-US" sz="900" dirty="0">
                <a:solidFill>
                  <a:schemeClr val="bg1">
                    <a:lumMod val="50000"/>
                  </a:schemeClr>
                </a:solidFill>
              </a:rPr>
              <a:t>Hawaii</a:t>
            </a:r>
          </a:p>
        </p:txBody>
      </p:sp>
      <p:sp>
        <p:nvSpPr>
          <p:cNvPr id="146" name="TextBox 145"/>
          <p:cNvSpPr txBox="1"/>
          <p:nvPr/>
        </p:nvSpPr>
        <p:spPr>
          <a:xfrm>
            <a:off x="2450673" y="6119920"/>
            <a:ext cx="530915" cy="230832"/>
          </a:xfrm>
          <a:prstGeom prst="rect">
            <a:avLst/>
          </a:prstGeom>
          <a:noFill/>
        </p:spPr>
        <p:txBody>
          <a:bodyPr wrap="none" rtlCol="0">
            <a:spAutoFit/>
          </a:bodyPr>
          <a:lstStyle/>
          <a:p>
            <a:r>
              <a:rPr lang="en-US" sz="900" dirty="0">
                <a:solidFill>
                  <a:schemeClr val="bg1">
                    <a:lumMod val="50000"/>
                  </a:schemeClr>
                </a:solidFill>
              </a:rPr>
              <a:t>Alaska</a:t>
            </a:r>
          </a:p>
        </p:txBody>
      </p:sp>
      <p:pic>
        <p:nvPicPr>
          <p:cNvPr id="19" name="Picture 18"/>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631428" y="5219755"/>
            <a:ext cx="182880" cy="274320"/>
          </a:xfrm>
          <a:prstGeom prst="rect">
            <a:avLst/>
          </a:prstGeom>
        </p:spPr>
      </p:pic>
      <p:pic>
        <p:nvPicPr>
          <p:cNvPr id="22" name="Picture 21"/>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6194404" y="5422492"/>
            <a:ext cx="182880" cy="274320"/>
          </a:xfrm>
          <a:prstGeom prst="rect">
            <a:avLst/>
          </a:prstGeom>
        </p:spPr>
      </p:pic>
      <p:pic>
        <p:nvPicPr>
          <p:cNvPr id="148" name="Picture 147"/>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7051247" y="5250229"/>
            <a:ext cx="182880" cy="274320"/>
          </a:xfrm>
          <a:prstGeom prst="rect">
            <a:avLst/>
          </a:prstGeom>
        </p:spPr>
      </p:pic>
      <p:sp>
        <p:nvSpPr>
          <p:cNvPr id="149" name="TextBox 148"/>
          <p:cNvSpPr txBox="1"/>
          <p:nvPr/>
        </p:nvSpPr>
        <p:spPr>
          <a:xfrm>
            <a:off x="954115" y="4748772"/>
            <a:ext cx="498855" cy="230832"/>
          </a:xfrm>
          <a:prstGeom prst="rect">
            <a:avLst/>
          </a:prstGeom>
          <a:noFill/>
        </p:spPr>
        <p:txBody>
          <a:bodyPr wrap="none" rtlCol="0">
            <a:spAutoFit/>
          </a:bodyPr>
          <a:lstStyle/>
          <a:p>
            <a:r>
              <a:rPr lang="en-US" sz="900" dirty="0">
                <a:solidFill>
                  <a:schemeClr val="bg1">
                    <a:lumMod val="50000"/>
                  </a:schemeClr>
                </a:solidFill>
              </a:rPr>
              <a:t>Guam</a:t>
            </a:r>
          </a:p>
        </p:txBody>
      </p:sp>
      <p:pic>
        <p:nvPicPr>
          <p:cNvPr id="150" name="Picture 4" descr="File:29th Infantry Brigade SSI.svg">
            <a:hlinkClick r:id="rId7"/>
          </p:cNvPr>
          <p:cNvPicPr>
            <a:picLocks noChangeAspect="1" noChangeArrowheads="1"/>
          </p:cNvPicPr>
          <p:nvPr/>
        </p:nvPicPr>
        <p:blipFill>
          <a:blip r:embed="rId8" cstate="print"/>
          <a:srcRect/>
          <a:stretch>
            <a:fillRect/>
          </a:stretch>
        </p:blipFill>
        <p:spPr bwMode="auto">
          <a:xfrm>
            <a:off x="1157221" y="4489883"/>
            <a:ext cx="151922" cy="226117"/>
          </a:xfrm>
          <a:prstGeom prst="rect">
            <a:avLst/>
          </a:prstGeom>
          <a:noFill/>
        </p:spPr>
      </p:pic>
      <p:pic>
        <p:nvPicPr>
          <p:cNvPr id="159" name="Picture 158"/>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982808" y="4191236"/>
            <a:ext cx="161371" cy="242056"/>
          </a:xfrm>
          <a:prstGeom prst="rect">
            <a:avLst/>
          </a:prstGeom>
        </p:spPr>
      </p:pic>
      <p:pic>
        <p:nvPicPr>
          <p:cNvPr id="9" name="Picture 8">
            <a:extLst>
              <a:ext uri="{FF2B5EF4-FFF2-40B4-BE49-F238E27FC236}">
                <a16:creationId xmlns:a16="http://schemas.microsoft.com/office/drawing/2014/main" id="{0C029C2A-C9B4-45C4-9C45-C79CB7476257}"/>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8536530" y="3470601"/>
            <a:ext cx="182880" cy="182880"/>
          </a:xfrm>
          <a:prstGeom prst="rect">
            <a:avLst/>
          </a:prstGeom>
        </p:spPr>
      </p:pic>
      <p:pic>
        <p:nvPicPr>
          <p:cNvPr id="165" name="Picture 139"/>
          <p:cNvPicPr>
            <a:picLocks noChangeAspect="1" noChangeArrowheads="1"/>
          </p:cNvPicPr>
          <p:nvPr/>
        </p:nvPicPr>
        <p:blipFill>
          <a:blip r:embed="rId5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16641" y="3044314"/>
            <a:ext cx="341077" cy="316405"/>
          </a:xfrm>
          <a:prstGeom prst="rect">
            <a:avLst/>
          </a:prstGeom>
          <a:noFill/>
          <a:ln w="9525">
            <a:noFill/>
            <a:miter lim="800000"/>
            <a:headEnd/>
            <a:tailEnd/>
          </a:ln>
        </p:spPr>
      </p:pic>
      <p:pic>
        <p:nvPicPr>
          <p:cNvPr id="166" name="Picture 149"/>
          <p:cNvPicPr>
            <a:picLocks noChangeAspect="1" noChangeArrowheads="1"/>
          </p:cNvPicPr>
          <p:nvPr/>
        </p:nvPicPr>
        <p:blipFill>
          <a:blip r:embed="rId5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79820" y="4133206"/>
            <a:ext cx="197980" cy="197980"/>
          </a:xfrm>
          <a:prstGeom prst="rect">
            <a:avLst/>
          </a:prstGeom>
          <a:noFill/>
          <a:ln w="9525">
            <a:noFill/>
            <a:miter lim="800000"/>
            <a:headEnd/>
            <a:tailEnd/>
          </a:ln>
        </p:spPr>
      </p:pic>
      <p:pic>
        <p:nvPicPr>
          <p:cNvPr id="167" name="Picture 183"/>
          <p:cNvPicPr>
            <a:picLocks noChangeAspect="1" noChangeArrowheads="1"/>
          </p:cNvPicPr>
          <p:nvPr/>
        </p:nvPicPr>
        <p:blipFill>
          <a:blip r:embed="rId5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85795" y="3921417"/>
            <a:ext cx="277718" cy="332830"/>
          </a:xfrm>
          <a:prstGeom prst="rect">
            <a:avLst/>
          </a:prstGeom>
          <a:noFill/>
          <a:ln w="9525">
            <a:noFill/>
            <a:miter lim="800000"/>
            <a:headEnd/>
            <a:tailEnd/>
          </a:ln>
        </p:spPr>
      </p:pic>
      <p:grpSp>
        <p:nvGrpSpPr>
          <p:cNvPr id="189" name="Group 188">
            <a:extLst>
              <a:ext uri="{FF2B5EF4-FFF2-40B4-BE49-F238E27FC236}">
                <a16:creationId xmlns:a16="http://schemas.microsoft.com/office/drawing/2014/main" id="{6259B3AD-CBDA-40B5-9504-174BD58F5822}"/>
              </a:ext>
            </a:extLst>
          </p:cNvPr>
          <p:cNvGrpSpPr/>
          <p:nvPr/>
        </p:nvGrpSpPr>
        <p:grpSpPr>
          <a:xfrm>
            <a:off x="7910435" y="1268460"/>
            <a:ext cx="773274" cy="885852"/>
            <a:chOff x="3366854" y="3884423"/>
            <a:chExt cx="773274" cy="885852"/>
          </a:xfrm>
        </p:grpSpPr>
        <p:sp>
          <p:nvSpPr>
            <p:cNvPr id="190" name="Rectangle 189">
              <a:extLst>
                <a:ext uri="{FF2B5EF4-FFF2-40B4-BE49-F238E27FC236}">
                  <a16:creationId xmlns:a16="http://schemas.microsoft.com/office/drawing/2014/main" id="{F02AA9C0-C98C-4940-9FF2-0E635F10EB91}"/>
                </a:ext>
              </a:extLst>
            </p:cNvPr>
            <p:cNvSpPr/>
            <p:nvPr/>
          </p:nvSpPr>
          <p:spPr>
            <a:xfrm>
              <a:off x="3366854" y="4191912"/>
              <a:ext cx="773274" cy="578363"/>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40</a:t>
              </a:r>
              <a:r>
                <a:rPr lang="en-US" sz="900" b="1" baseline="30000" dirty="0"/>
                <a:t>th</a:t>
              </a:r>
              <a:r>
                <a:rPr lang="en-US" sz="900" b="1" dirty="0"/>
                <a:t> Infantry Division</a:t>
              </a:r>
              <a:br>
                <a:rPr lang="en-US" sz="900" b="1" dirty="0"/>
              </a:br>
              <a:r>
                <a:rPr lang="en-US" sz="800" dirty="0"/>
                <a:t>California</a:t>
              </a:r>
              <a:endParaRPr lang="en-US" sz="900" dirty="0"/>
            </a:p>
          </p:txBody>
        </p:sp>
        <p:pic>
          <p:nvPicPr>
            <p:cNvPr id="191" name="Picture 130">
              <a:extLst>
                <a:ext uri="{FF2B5EF4-FFF2-40B4-BE49-F238E27FC236}">
                  <a16:creationId xmlns:a16="http://schemas.microsoft.com/office/drawing/2014/main" id="{F92A6B75-35F8-4FA3-80B1-33A490E0C594}"/>
                </a:ext>
              </a:extLst>
            </p:cNvPr>
            <p:cNvPicPr>
              <a:picLocks noChangeAspect="1" noChangeArrowheads="1"/>
            </p:cNvPicPr>
            <p:nvPr/>
          </p:nvPicPr>
          <p:blipFill>
            <a:blip r:embed="rId5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33828" y="3884423"/>
              <a:ext cx="439327" cy="437071"/>
            </a:xfrm>
            <a:prstGeom prst="rect">
              <a:avLst/>
            </a:prstGeom>
            <a:noFill/>
            <a:ln w="9525">
              <a:noFill/>
              <a:miter lim="800000"/>
              <a:headEnd/>
              <a:tailEnd/>
            </a:ln>
          </p:spPr>
        </p:pic>
      </p:grpSp>
      <p:grpSp>
        <p:nvGrpSpPr>
          <p:cNvPr id="192" name="Group 191">
            <a:extLst>
              <a:ext uri="{FF2B5EF4-FFF2-40B4-BE49-F238E27FC236}">
                <a16:creationId xmlns:a16="http://schemas.microsoft.com/office/drawing/2014/main" id="{BDE75E84-728F-4ECE-855B-8CCFDC245EB6}"/>
              </a:ext>
            </a:extLst>
          </p:cNvPr>
          <p:cNvGrpSpPr/>
          <p:nvPr/>
        </p:nvGrpSpPr>
        <p:grpSpPr>
          <a:xfrm>
            <a:off x="4639141" y="1318653"/>
            <a:ext cx="938713" cy="835659"/>
            <a:chOff x="2685752" y="1941358"/>
            <a:chExt cx="938713" cy="835659"/>
          </a:xfrm>
        </p:grpSpPr>
        <p:sp>
          <p:nvSpPr>
            <p:cNvPr id="193" name="Rectangle 192">
              <a:extLst>
                <a:ext uri="{FF2B5EF4-FFF2-40B4-BE49-F238E27FC236}">
                  <a16:creationId xmlns:a16="http://schemas.microsoft.com/office/drawing/2014/main" id="{6D9D2A58-4CDF-4CCE-8599-9C239CACEA08}"/>
                </a:ext>
              </a:extLst>
            </p:cNvPr>
            <p:cNvSpPr/>
            <p:nvPr/>
          </p:nvSpPr>
          <p:spPr>
            <a:xfrm>
              <a:off x="2685752" y="2198654"/>
              <a:ext cx="938713" cy="578363"/>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35</a:t>
              </a:r>
              <a:r>
                <a:rPr lang="en-US" sz="900" b="1" baseline="30000" dirty="0"/>
                <a:t>th</a:t>
              </a:r>
              <a:r>
                <a:rPr lang="en-US" sz="900" b="1" dirty="0"/>
                <a:t> Infantry Division</a:t>
              </a:r>
              <a:br>
                <a:rPr lang="en-US" sz="900" b="1" dirty="0"/>
              </a:br>
              <a:r>
                <a:rPr lang="en-US" sz="800" dirty="0"/>
                <a:t>Kansas &amp; Missouri</a:t>
              </a:r>
              <a:endParaRPr lang="en-US" sz="900" dirty="0"/>
            </a:p>
          </p:txBody>
        </p:sp>
        <p:grpSp>
          <p:nvGrpSpPr>
            <p:cNvPr id="194" name="Group 193">
              <a:extLst>
                <a:ext uri="{FF2B5EF4-FFF2-40B4-BE49-F238E27FC236}">
                  <a16:creationId xmlns:a16="http://schemas.microsoft.com/office/drawing/2014/main" id="{164E231D-3FB0-4270-AAAC-BFA236EE3980}"/>
                </a:ext>
              </a:extLst>
            </p:cNvPr>
            <p:cNvGrpSpPr/>
            <p:nvPr/>
          </p:nvGrpSpPr>
          <p:grpSpPr>
            <a:xfrm>
              <a:off x="2960787" y="1941358"/>
              <a:ext cx="388642" cy="388814"/>
              <a:chOff x="2910688" y="1763558"/>
              <a:chExt cx="388642" cy="388814"/>
            </a:xfrm>
          </p:grpSpPr>
          <p:sp>
            <p:nvSpPr>
              <p:cNvPr id="195" name="Oval 194">
                <a:extLst>
                  <a:ext uri="{FF2B5EF4-FFF2-40B4-BE49-F238E27FC236}">
                    <a16:creationId xmlns:a16="http://schemas.microsoft.com/office/drawing/2014/main" id="{A656795A-E27D-4C65-A901-30DE0068D06A}"/>
                  </a:ext>
                </a:extLst>
              </p:cNvPr>
              <p:cNvSpPr/>
              <p:nvPr/>
            </p:nvSpPr>
            <p:spPr>
              <a:xfrm>
                <a:off x="2927875" y="1777846"/>
                <a:ext cx="354268" cy="3542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96" name="Picture 170">
                <a:extLst>
                  <a:ext uri="{FF2B5EF4-FFF2-40B4-BE49-F238E27FC236}">
                    <a16:creationId xmlns:a16="http://schemas.microsoft.com/office/drawing/2014/main" id="{FD2D95DE-126E-467D-A14E-1085A9C70CCC}"/>
                  </a:ext>
                </a:extLst>
              </p:cNvPr>
              <p:cNvPicPr>
                <a:picLocks noChangeAspect="1" noChangeArrowheads="1"/>
              </p:cNvPicPr>
              <p:nvPr/>
            </p:nvPicPr>
            <p:blipFill>
              <a:blip r:embed="rId6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10688" y="1763558"/>
                <a:ext cx="388642" cy="388814"/>
              </a:xfrm>
              <a:prstGeom prst="rect">
                <a:avLst/>
              </a:prstGeom>
              <a:noFill/>
              <a:ln w="9525">
                <a:noFill/>
                <a:miter lim="800000"/>
                <a:headEnd/>
                <a:tailEnd/>
              </a:ln>
            </p:spPr>
          </p:pic>
        </p:grpSp>
      </p:grpSp>
      <p:grpSp>
        <p:nvGrpSpPr>
          <p:cNvPr id="197" name="Group 196">
            <a:extLst>
              <a:ext uri="{FF2B5EF4-FFF2-40B4-BE49-F238E27FC236}">
                <a16:creationId xmlns:a16="http://schemas.microsoft.com/office/drawing/2014/main" id="{506B1B6E-C225-4F55-BC11-F028811EE27D}"/>
              </a:ext>
            </a:extLst>
          </p:cNvPr>
          <p:cNvGrpSpPr/>
          <p:nvPr/>
        </p:nvGrpSpPr>
        <p:grpSpPr>
          <a:xfrm>
            <a:off x="3603856" y="1292634"/>
            <a:ext cx="773274" cy="861678"/>
            <a:chOff x="2570759" y="1895962"/>
            <a:chExt cx="773274" cy="861678"/>
          </a:xfrm>
        </p:grpSpPr>
        <p:sp>
          <p:nvSpPr>
            <p:cNvPr id="198" name="Rectangle 197">
              <a:extLst>
                <a:ext uri="{FF2B5EF4-FFF2-40B4-BE49-F238E27FC236}">
                  <a16:creationId xmlns:a16="http://schemas.microsoft.com/office/drawing/2014/main" id="{BD45BECC-E6E9-4795-9D00-917988D2CBEA}"/>
                </a:ext>
              </a:extLst>
            </p:cNvPr>
            <p:cNvSpPr/>
            <p:nvPr/>
          </p:nvSpPr>
          <p:spPr>
            <a:xfrm>
              <a:off x="2570759" y="2179277"/>
              <a:ext cx="773274" cy="578363"/>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34</a:t>
              </a:r>
              <a:r>
                <a:rPr lang="en-US" sz="900" b="1" baseline="30000" dirty="0"/>
                <a:t>th</a:t>
              </a:r>
              <a:r>
                <a:rPr lang="en-US" sz="900" b="1" dirty="0"/>
                <a:t> Infantry Division</a:t>
              </a:r>
              <a:br>
                <a:rPr lang="en-US" sz="900" b="1" dirty="0"/>
              </a:br>
              <a:r>
                <a:rPr lang="en-US" sz="800" dirty="0"/>
                <a:t>Minnesota</a:t>
              </a:r>
              <a:endParaRPr lang="en-US" sz="900" dirty="0"/>
            </a:p>
          </p:txBody>
        </p:sp>
        <p:pic>
          <p:nvPicPr>
            <p:cNvPr id="199" name="Picture 156">
              <a:extLst>
                <a:ext uri="{FF2B5EF4-FFF2-40B4-BE49-F238E27FC236}">
                  <a16:creationId xmlns:a16="http://schemas.microsoft.com/office/drawing/2014/main" id="{D3B31B82-77D0-4880-870D-25B8BC01FE11}"/>
                </a:ext>
              </a:extLst>
            </p:cNvPr>
            <p:cNvPicPr>
              <a:picLocks noChangeAspect="1" noChangeArrowheads="1"/>
            </p:cNvPicPr>
            <p:nvPr/>
          </p:nvPicPr>
          <p:blipFill>
            <a:blip r:embed="rId6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72384" y="1895962"/>
              <a:ext cx="368438" cy="408815"/>
            </a:xfrm>
            <a:prstGeom prst="rect">
              <a:avLst/>
            </a:prstGeom>
            <a:noFill/>
            <a:ln w="9525">
              <a:noFill/>
              <a:miter lim="800000"/>
              <a:headEnd/>
              <a:tailEnd/>
            </a:ln>
          </p:spPr>
        </p:pic>
      </p:grpSp>
      <p:grpSp>
        <p:nvGrpSpPr>
          <p:cNvPr id="200" name="Group 199">
            <a:extLst>
              <a:ext uri="{FF2B5EF4-FFF2-40B4-BE49-F238E27FC236}">
                <a16:creationId xmlns:a16="http://schemas.microsoft.com/office/drawing/2014/main" id="{9D971531-6319-42B4-A6F1-0513B202971B}"/>
              </a:ext>
            </a:extLst>
          </p:cNvPr>
          <p:cNvGrpSpPr/>
          <p:nvPr/>
        </p:nvGrpSpPr>
        <p:grpSpPr>
          <a:xfrm>
            <a:off x="5839865" y="1249144"/>
            <a:ext cx="773274" cy="905168"/>
            <a:chOff x="5401869" y="5749718"/>
            <a:chExt cx="773274" cy="905168"/>
          </a:xfrm>
        </p:grpSpPr>
        <p:sp>
          <p:nvSpPr>
            <p:cNvPr id="201" name="Rectangle 200">
              <a:extLst>
                <a:ext uri="{FF2B5EF4-FFF2-40B4-BE49-F238E27FC236}">
                  <a16:creationId xmlns:a16="http://schemas.microsoft.com/office/drawing/2014/main" id="{F8681BD7-1FAF-4A96-9576-B5EC7E380A2E}"/>
                </a:ext>
              </a:extLst>
            </p:cNvPr>
            <p:cNvSpPr/>
            <p:nvPr/>
          </p:nvSpPr>
          <p:spPr>
            <a:xfrm>
              <a:off x="5401869" y="6076523"/>
              <a:ext cx="773274" cy="578363"/>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36</a:t>
              </a:r>
              <a:r>
                <a:rPr lang="en-US" sz="900" b="1" baseline="30000" dirty="0"/>
                <a:t>th</a:t>
              </a:r>
              <a:r>
                <a:rPr lang="en-US" sz="900" b="1" dirty="0"/>
                <a:t> Infantry Division</a:t>
              </a:r>
              <a:br>
                <a:rPr lang="en-US" sz="900" b="1" dirty="0"/>
              </a:br>
              <a:r>
                <a:rPr lang="en-US" sz="800" dirty="0"/>
                <a:t>Texas</a:t>
              </a:r>
              <a:endParaRPr lang="en-US" sz="900" dirty="0"/>
            </a:p>
          </p:txBody>
        </p:sp>
        <p:pic>
          <p:nvPicPr>
            <p:cNvPr id="202" name="Picture 6" descr="C:\Users\Bradley.Rittenhouse\Pictures\36th INF DIV.png">
              <a:extLst>
                <a:ext uri="{FF2B5EF4-FFF2-40B4-BE49-F238E27FC236}">
                  <a16:creationId xmlns:a16="http://schemas.microsoft.com/office/drawing/2014/main" id="{E55FD50E-2859-4915-94C6-8351959D23E8}"/>
                </a:ext>
              </a:extLst>
            </p:cNvPr>
            <p:cNvPicPr>
              <a:picLocks noChangeAspect="1" noChangeArrowheads="1"/>
            </p:cNvPicPr>
            <p:nvPr/>
          </p:nvPicPr>
          <p:blipFill>
            <a:blip r:embed="rId62" cstate="print"/>
            <a:srcRect/>
            <a:stretch>
              <a:fillRect/>
            </a:stretch>
          </p:blipFill>
          <p:spPr bwMode="auto">
            <a:xfrm>
              <a:off x="5617927" y="5749718"/>
              <a:ext cx="327431" cy="461080"/>
            </a:xfrm>
            <a:prstGeom prst="rect">
              <a:avLst/>
            </a:prstGeom>
            <a:noFill/>
            <a:ln w="9525">
              <a:noFill/>
              <a:miter lim="800000"/>
              <a:headEnd/>
              <a:tailEnd/>
            </a:ln>
          </p:spPr>
        </p:pic>
      </p:grpSp>
      <p:grpSp>
        <p:nvGrpSpPr>
          <p:cNvPr id="203" name="Group 202">
            <a:extLst>
              <a:ext uri="{FF2B5EF4-FFF2-40B4-BE49-F238E27FC236}">
                <a16:creationId xmlns:a16="http://schemas.microsoft.com/office/drawing/2014/main" id="{1C619A14-3DCE-476F-9682-CBAB0FEACB17}"/>
              </a:ext>
            </a:extLst>
          </p:cNvPr>
          <p:cNvGrpSpPr/>
          <p:nvPr/>
        </p:nvGrpSpPr>
        <p:grpSpPr>
          <a:xfrm>
            <a:off x="2329710" y="1316392"/>
            <a:ext cx="1012135" cy="837920"/>
            <a:chOff x="8279446" y="5818081"/>
            <a:chExt cx="1012135" cy="837920"/>
          </a:xfrm>
        </p:grpSpPr>
        <p:sp>
          <p:nvSpPr>
            <p:cNvPr id="204" name="Rectangle 203">
              <a:extLst>
                <a:ext uri="{FF2B5EF4-FFF2-40B4-BE49-F238E27FC236}">
                  <a16:creationId xmlns:a16="http://schemas.microsoft.com/office/drawing/2014/main" id="{AE4DBF8D-36C3-418E-8C5C-975BCC2FA8B7}"/>
                </a:ext>
              </a:extLst>
            </p:cNvPr>
            <p:cNvSpPr/>
            <p:nvPr/>
          </p:nvSpPr>
          <p:spPr>
            <a:xfrm>
              <a:off x="8279446" y="6077638"/>
              <a:ext cx="1012135" cy="578363"/>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29</a:t>
              </a:r>
              <a:r>
                <a:rPr lang="en-US" sz="900" b="1" baseline="30000" dirty="0"/>
                <a:t>th</a:t>
              </a:r>
              <a:r>
                <a:rPr lang="en-US" sz="900" b="1" dirty="0"/>
                <a:t> Infantry Division</a:t>
              </a:r>
              <a:br>
                <a:rPr lang="en-US" sz="900" b="1" dirty="0"/>
              </a:br>
              <a:r>
                <a:rPr lang="en-US" sz="800" dirty="0"/>
                <a:t>Virginia &amp; Maryland</a:t>
              </a:r>
              <a:endParaRPr lang="en-US" sz="900" dirty="0"/>
            </a:p>
          </p:txBody>
        </p:sp>
        <p:pic>
          <p:nvPicPr>
            <p:cNvPr id="205" name="Picture 9" descr="C:\Users\Bradley.Rittenhouse\Pictures\29th INF DIV.png">
              <a:extLst>
                <a:ext uri="{FF2B5EF4-FFF2-40B4-BE49-F238E27FC236}">
                  <a16:creationId xmlns:a16="http://schemas.microsoft.com/office/drawing/2014/main" id="{99AAE009-B876-4B80-B773-4D013E2ECF0A}"/>
                </a:ext>
              </a:extLst>
            </p:cNvPr>
            <p:cNvPicPr>
              <a:picLocks noChangeAspect="1" noChangeArrowheads="1"/>
            </p:cNvPicPr>
            <p:nvPr/>
          </p:nvPicPr>
          <p:blipFill>
            <a:blip r:embed="rId63" cstate="print"/>
            <a:srcRect/>
            <a:stretch>
              <a:fillRect/>
            </a:stretch>
          </p:blipFill>
          <p:spPr bwMode="auto">
            <a:xfrm>
              <a:off x="8590727" y="5818081"/>
              <a:ext cx="389572" cy="389572"/>
            </a:xfrm>
            <a:prstGeom prst="rect">
              <a:avLst/>
            </a:prstGeom>
            <a:noFill/>
            <a:ln w="9525">
              <a:noFill/>
              <a:miter lim="800000"/>
              <a:headEnd/>
              <a:tailEnd/>
            </a:ln>
          </p:spPr>
        </p:pic>
      </p:grpSp>
      <p:grpSp>
        <p:nvGrpSpPr>
          <p:cNvPr id="15" name="Group 14">
            <a:extLst>
              <a:ext uri="{FF2B5EF4-FFF2-40B4-BE49-F238E27FC236}">
                <a16:creationId xmlns:a16="http://schemas.microsoft.com/office/drawing/2014/main" id="{395CAC10-F963-4223-B64F-2FF663C61A61}"/>
              </a:ext>
            </a:extLst>
          </p:cNvPr>
          <p:cNvGrpSpPr/>
          <p:nvPr/>
        </p:nvGrpSpPr>
        <p:grpSpPr>
          <a:xfrm>
            <a:off x="6875150" y="1261904"/>
            <a:ext cx="773274" cy="892408"/>
            <a:chOff x="8416667" y="5689986"/>
            <a:chExt cx="773274" cy="892408"/>
          </a:xfrm>
        </p:grpSpPr>
        <p:sp>
          <p:nvSpPr>
            <p:cNvPr id="210" name="Rectangle 209">
              <a:extLst>
                <a:ext uri="{FF2B5EF4-FFF2-40B4-BE49-F238E27FC236}">
                  <a16:creationId xmlns:a16="http://schemas.microsoft.com/office/drawing/2014/main" id="{0986F64C-1641-48A2-B4F8-AF00982D7265}"/>
                </a:ext>
              </a:extLst>
            </p:cNvPr>
            <p:cNvSpPr/>
            <p:nvPr/>
          </p:nvSpPr>
          <p:spPr>
            <a:xfrm>
              <a:off x="8416667" y="6004031"/>
              <a:ext cx="773274" cy="578363"/>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38</a:t>
              </a:r>
              <a:r>
                <a:rPr lang="en-US" sz="900" b="1" baseline="30000" dirty="0"/>
                <a:t>th</a:t>
              </a:r>
              <a:r>
                <a:rPr lang="en-US" sz="900" b="1" dirty="0"/>
                <a:t> Infantry Division</a:t>
              </a:r>
              <a:br>
                <a:rPr lang="en-US" sz="900" b="1" dirty="0"/>
              </a:br>
              <a:r>
                <a:rPr lang="en-US" sz="800" dirty="0"/>
                <a:t>Indiana</a:t>
              </a:r>
              <a:endParaRPr lang="en-US" sz="900" dirty="0"/>
            </a:p>
          </p:txBody>
        </p:sp>
        <p:pic>
          <p:nvPicPr>
            <p:cNvPr id="212" name="Picture 183">
              <a:extLst>
                <a:ext uri="{FF2B5EF4-FFF2-40B4-BE49-F238E27FC236}">
                  <a16:creationId xmlns:a16="http://schemas.microsoft.com/office/drawing/2014/main" id="{C118F087-EB6F-4B2C-9C58-3EE8B3FD5FEB}"/>
                </a:ext>
              </a:extLst>
            </p:cNvPr>
            <p:cNvPicPr>
              <a:picLocks noChangeAspect="1" noChangeArrowheads="1"/>
            </p:cNvPicPr>
            <p:nvPr/>
          </p:nvPicPr>
          <p:blipFill>
            <a:blip r:embed="rId5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09326" y="5689986"/>
              <a:ext cx="374084" cy="448320"/>
            </a:xfrm>
            <a:prstGeom prst="rect">
              <a:avLst/>
            </a:prstGeom>
            <a:noFill/>
            <a:ln w="9525">
              <a:noFill/>
              <a:miter lim="800000"/>
              <a:headEnd/>
              <a:tailEnd/>
            </a:ln>
          </p:spPr>
        </p:pic>
      </p:grpSp>
      <p:pic>
        <p:nvPicPr>
          <p:cNvPr id="217" name="Picture 9" descr="C:\Users\Bradley.Rittenhouse\Pictures\29th INF DIV.png">
            <a:extLst>
              <a:ext uri="{FF2B5EF4-FFF2-40B4-BE49-F238E27FC236}">
                <a16:creationId xmlns:a16="http://schemas.microsoft.com/office/drawing/2014/main" id="{17D3BA22-4333-49F2-8FDC-C8946EA296FE}"/>
              </a:ext>
            </a:extLst>
          </p:cNvPr>
          <p:cNvPicPr>
            <a:picLocks noChangeAspect="1" noChangeArrowheads="1"/>
          </p:cNvPicPr>
          <p:nvPr/>
        </p:nvPicPr>
        <p:blipFill>
          <a:blip r:embed="rId63" cstate="print"/>
          <a:srcRect/>
          <a:stretch>
            <a:fillRect/>
          </a:stretch>
        </p:blipFill>
        <p:spPr bwMode="auto">
          <a:xfrm>
            <a:off x="8230742" y="3932357"/>
            <a:ext cx="341077" cy="341077"/>
          </a:xfrm>
          <a:prstGeom prst="rect">
            <a:avLst/>
          </a:prstGeom>
          <a:noFill/>
          <a:ln w="9525">
            <a:noFill/>
            <a:miter lim="800000"/>
            <a:headEnd/>
            <a:tailEnd/>
          </a:ln>
        </p:spPr>
      </p:pic>
      <p:grpSp>
        <p:nvGrpSpPr>
          <p:cNvPr id="220" name="Group 219">
            <a:extLst>
              <a:ext uri="{FF2B5EF4-FFF2-40B4-BE49-F238E27FC236}">
                <a16:creationId xmlns:a16="http://schemas.microsoft.com/office/drawing/2014/main" id="{279BE133-85A1-45E5-A5A3-9D1D257FE993}"/>
              </a:ext>
            </a:extLst>
          </p:cNvPr>
          <p:cNvGrpSpPr/>
          <p:nvPr/>
        </p:nvGrpSpPr>
        <p:grpSpPr>
          <a:xfrm>
            <a:off x="5726499" y="4136997"/>
            <a:ext cx="359379" cy="359538"/>
            <a:chOff x="2910688" y="1763558"/>
            <a:chExt cx="388642" cy="388814"/>
          </a:xfrm>
        </p:grpSpPr>
        <p:sp>
          <p:nvSpPr>
            <p:cNvPr id="221" name="Oval 220">
              <a:extLst>
                <a:ext uri="{FF2B5EF4-FFF2-40B4-BE49-F238E27FC236}">
                  <a16:creationId xmlns:a16="http://schemas.microsoft.com/office/drawing/2014/main" id="{A9B7B84B-B7C4-41EA-9036-90AA537BCF75}"/>
                </a:ext>
              </a:extLst>
            </p:cNvPr>
            <p:cNvSpPr/>
            <p:nvPr/>
          </p:nvSpPr>
          <p:spPr>
            <a:xfrm>
              <a:off x="2927875" y="1777846"/>
              <a:ext cx="354268" cy="3542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22" name="Picture 170">
              <a:extLst>
                <a:ext uri="{FF2B5EF4-FFF2-40B4-BE49-F238E27FC236}">
                  <a16:creationId xmlns:a16="http://schemas.microsoft.com/office/drawing/2014/main" id="{1884825D-E2A8-4C42-B4C8-B6CF4667823C}"/>
                </a:ext>
              </a:extLst>
            </p:cNvPr>
            <p:cNvPicPr>
              <a:picLocks noChangeAspect="1" noChangeArrowheads="1"/>
            </p:cNvPicPr>
            <p:nvPr/>
          </p:nvPicPr>
          <p:blipFill>
            <a:blip r:embed="rId6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10688" y="1763558"/>
              <a:ext cx="388642" cy="388814"/>
            </a:xfrm>
            <a:prstGeom prst="rect">
              <a:avLst/>
            </a:prstGeom>
            <a:noFill/>
            <a:ln w="9525">
              <a:noFill/>
              <a:miter lim="800000"/>
              <a:headEnd/>
              <a:tailEnd/>
            </a:ln>
          </p:spPr>
        </p:pic>
      </p:grpSp>
      <p:pic>
        <p:nvPicPr>
          <p:cNvPr id="223" name="Picture 6" descr="C:\Users\Bradley.Rittenhouse\Pictures\36th INF DIV.png">
            <a:extLst>
              <a:ext uri="{FF2B5EF4-FFF2-40B4-BE49-F238E27FC236}">
                <a16:creationId xmlns:a16="http://schemas.microsoft.com/office/drawing/2014/main" id="{3041F122-3773-4392-AE6D-C087CB870277}"/>
              </a:ext>
            </a:extLst>
          </p:cNvPr>
          <p:cNvPicPr>
            <a:picLocks noChangeAspect="1" noChangeArrowheads="1"/>
          </p:cNvPicPr>
          <p:nvPr/>
        </p:nvPicPr>
        <p:blipFill>
          <a:blip r:embed="rId62" cstate="print"/>
          <a:srcRect/>
          <a:stretch>
            <a:fillRect/>
          </a:stretch>
        </p:blipFill>
        <p:spPr bwMode="auto">
          <a:xfrm>
            <a:off x="5242186" y="5439524"/>
            <a:ext cx="327431" cy="461080"/>
          </a:xfrm>
          <a:prstGeom prst="rect">
            <a:avLst/>
          </a:prstGeom>
          <a:noFill/>
          <a:ln w="9525">
            <a:noFill/>
            <a:miter lim="800000"/>
            <a:headEnd/>
            <a:tailEnd/>
          </a:ln>
        </p:spPr>
      </p:pic>
      <p:pic>
        <p:nvPicPr>
          <p:cNvPr id="224" name="Picture 130">
            <a:extLst>
              <a:ext uri="{FF2B5EF4-FFF2-40B4-BE49-F238E27FC236}">
                <a16:creationId xmlns:a16="http://schemas.microsoft.com/office/drawing/2014/main" id="{A20D05DD-70DF-42B4-A36F-FE9CE665E6EB}"/>
              </a:ext>
            </a:extLst>
          </p:cNvPr>
          <p:cNvPicPr>
            <a:picLocks noChangeAspect="1" noChangeArrowheads="1"/>
          </p:cNvPicPr>
          <p:nvPr/>
        </p:nvPicPr>
        <p:blipFill>
          <a:blip r:embed="rId5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3280" y="4074859"/>
            <a:ext cx="439327" cy="437071"/>
          </a:xfrm>
          <a:prstGeom prst="rect">
            <a:avLst/>
          </a:prstGeom>
          <a:noFill/>
          <a:ln w="9525">
            <a:noFill/>
            <a:miter lim="800000"/>
            <a:headEnd/>
            <a:tailEnd/>
          </a:ln>
        </p:spPr>
      </p:pic>
      <p:pic>
        <p:nvPicPr>
          <p:cNvPr id="225" name="Picture 156">
            <a:extLst>
              <a:ext uri="{FF2B5EF4-FFF2-40B4-BE49-F238E27FC236}">
                <a16:creationId xmlns:a16="http://schemas.microsoft.com/office/drawing/2014/main" id="{BFAFC9C4-74B1-4CAC-8F73-33ED2067B551}"/>
              </a:ext>
            </a:extLst>
          </p:cNvPr>
          <p:cNvPicPr>
            <a:picLocks noChangeAspect="1" noChangeArrowheads="1"/>
          </p:cNvPicPr>
          <p:nvPr/>
        </p:nvPicPr>
        <p:blipFill>
          <a:blip r:embed="rId6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50427" y="2665858"/>
            <a:ext cx="368438" cy="408815"/>
          </a:xfrm>
          <a:prstGeom prst="rect">
            <a:avLst/>
          </a:prstGeom>
          <a:noFill/>
          <a:ln w="9525">
            <a:noFill/>
            <a:miter lim="800000"/>
            <a:headEnd/>
            <a:tailEnd/>
          </a:ln>
        </p:spPr>
      </p:pic>
      <p:grpSp>
        <p:nvGrpSpPr>
          <p:cNvPr id="226" name="Group 225">
            <a:extLst>
              <a:ext uri="{FF2B5EF4-FFF2-40B4-BE49-F238E27FC236}">
                <a16:creationId xmlns:a16="http://schemas.microsoft.com/office/drawing/2014/main" id="{9DB8B202-2B3E-4755-AE2B-6B91C4DD0ED3}"/>
              </a:ext>
            </a:extLst>
          </p:cNvPr>
          <p:cNvGrpSpPr/>
          <p:nvPr/>
        </p:nvGrpSpPr>
        <p:grpSpPr>
          <a:xfrm>
            <a:off x="1294425" y="1251698"/>
            <a:ext cx="773274" cy="902614"/>
            <a:chOff x="10576960" y="4840695"/>
            <a:chExt cx="773274" cy="902614"/>
          </a:xfrm>
        </p:grpSpPr>
        <p:sp>
          <p:nvSpPr>
            <p:cNvPr id="227" name="Rectangle 226">
              <a:extLst>
                <a:ext uri="{FF2B5EF4-FFF2-40B4-BE49-F238E27FC236}">
                  <a16:creationId xmlns:a16="http://schemas.microsoft.com/office/drawing/2014/main" id="{308723EB-8CA9-42D9-859F-2A569A59972E}"/>
                </a:ext>
              </a:extLst>
            </p:cNvPr>
            <p:cNvSpPr/>
            <p:nvPr/>
          </p:nvSpPr>
          <p:spPr>
            <a:xfrm>
              <a:off x="10576960" y="5164946"/>
              <a:ext cx="773274" cy="578363"/>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28</a:t>
              </a:r>
              <a:r>
                <a:rPr lang="en-US" sz="900" b="1" baseline="30000" dirty="0"/>
                <a:t>th</a:t>
              </a:r>
              <a:r>
                <a:rPr lang="en-US" sz="900" b="1" dirty="0"/>
                <a:t> Infantry Division</a:t>
              </a:r>
              <a:br>
                <a:rPr lang="en-US" sz="900" b="1" dirty="0"/>
              </a:br>
              <a:r>
                <a:rPr lang="en-US" sz="800" dirty="0"/>
                <a:t>Pennsylvania</a:t>
              </a:r>
              <a:endParaRPr lang="en-US" sz="900" dirty="0"/>
            </a:p>
          </p:txBody>
        </p:sp>
        <p:pic>
          <p:nvPicPr>
            <p:cNvPr id="228" name="Picture 10" descr="C:\Users\Bradley.Rittenhouse\Pictures\28th INF DIV.png">
              <a:extLst>
                <a:ext uri="{FF2B5EF4-FFF2-40B4-BE49-F238E27FC236}">
                  <a16:creationId xmlns:a16="http://schemas.microsoft.com/office/drawing/2014/main" id="{FA0146B5-CDF8-4A61-BEAE-E6F788E1DF7A}"/>
                </a:ext>
              </a:extLst>
            </p:cNvPr>
            <p:cNvPicPr>
              <a:picLocks noChangeAspect="1" noChangeArrowheads="1"/>
            </p:cNvPicPr>
            <p:nvPr/>
          </p:nvPicPr>
          <p:blipFill>
            <a:blip r:embed="rId41" cstate="print"/>
            <a:srcRect/>
            <a:stretch>
              <a:fillRect/>
            </a:stretch>
          </p:blipFill>
          <p:spPr bwMode="auto">
            <a:xfrm>
              <a:off x="10741999" y="4840695"/>
              <a:ext cx="443196" cy="434896"/>
            </a:xfrm>
            <a:prstGeom prst="rect">
              <a:avLst/>
            </a:prstGeom>
            <a:noFill/>
            <a:ln w="9525">
              <a:noFill/>
              <a:miter lim="800000"/>
              <a:headEnd/>
              <a:tailEnd/>
            </a:ln>
          </p:spPr>
        </p:pic>
      </p:grpSp>
      <p:grpSp>
        <p:nvGrpSpPr>
          <p:cNvPr id="18" name="Group 17">
            <a:extLst>
              <a:ext uri="{FF2B5EF4-FFF2-40B4-BE49-F238E27FC236}">
                <a16:creationId xmlns:a16="http://schemas.microsoft.com/office/drawing/2014/main" id="{6E37B2FF-7D27-4C8C-9237-959C5E9068A6}"/>
              </a:ext>
            </a:extLst>
          </p:cNvPr>
          <p:cNvGrpSpPr/>
          <p:nvPr/>
        </p:nvGrpSpPr>
        <p:grpSpPr>
          <a:xfrm>
            <a:off x="8945723" y="1263878"/>
            <a:ext cx="773274" cy="890433"/>
            <a:chOff x="11027741" y="2487023"/>
            <a:chExt cx="773274" cy="890432"/>
          </a:xfrm>
        </p:grpSpPr>
        <p:sp>
          <p:nvSpPr>
            <p:cNvPr id="214" name="Rectangle 213">
              <a:extLst>
                <a:ext uri="{FF2B5EF4-FFF2-40B4-BE49-F238E27FC236}">
                  <a16:creationId xmlns:a16="http://schemas.microsoft.com/office/drawing/2014/main" id="{1AC7E096-4D79-4244-89D5-E46039B0DE27}"/>
                </a:ext>
              </a:extLst>
            </p:cNvPr>
            <p:cNvSpPr/>
            <p:nvPr/>
          </p:nvSpPr>
          <p:spPr>
            <a:xfrm>
              <a:off x="11027741" y="2799093"/>
              <a:ext cx="773274" cy="578362"/>
            </a:xfrm>
            <a:prstGeom prst="rect">
              <a:avLst/>
            </a:prstGeom>
            <a:solidFill>
              <a:schemeClr val="bg1"/>
            </a:solidFill>
            <a:ln w="12700">
              <a:solidFill>
                <a:schemeClr val="bg1">
                  <a:lumMod val="50000"/>
                </a:schemeClr>
              </a:solidFill>
            </a:ln>
          </p:spPr>
          <p:txBody>
            <a:bodyPr wrap="square" lIns="45720" rIns="45720">
              <a:spAutoFit/>
            </a:bodyPr>
            <a:lstStyle/>
            <a:p>
              <a:pPr algn="ctr"/>
              <a:endParaRPr lang="en-US" sz="900" b="1" dirty="0"/>
            </a:p>
            <a:p>
              <a:pPr algn="ctr">
                <a:lnSpc>
                  <a:spcPts val="900"/>
                </a:lnSpc>
              </a:pPr>
              <a:r>
                <a:rPr lang="en-US" sz="900" b="1" dirty="0"/>
                <a:t>42</a:t>
              </a:r>
              <a:r>
                <a:rPr lang="en-US" sz="900" b="1" baseline="30000" dirty="0"/>
                <a:t>d</a:t>
              </a:r>
              <a:r>
                <a:rPr lang="en-US" sz="900" b="1" dirty="0"/>
                <a:t> Infantry Division</a:t>
              </a:r>
              <a:br>
                <a:rPr lang="en-US" sz="900" b="1" dirty="0"/>
              </a:br>
              <a:r>
                <a:rPr lang="en-US" sz="800" dirty="0"/>
                <a:t>New York</a:t>
              </a:r>
              <a:endParaRPr lang="en-US" sz="900" dirty="0"/>
            </a:p>
          </p:txBody>
        </p:sp>
        <p:pic>
          <p:nvPicPr>
            <p:cNvPr id="229" name="Picture 139">
              <a:extLst>
                <a:ext uri="{FF2B5EF4-FFF2-40B4-BE49-F238E27FC236}">
                  <a16:creationId xmlns:a16="http://schemas.microsoft.com/office/drawing/2014/main" id="{CFB8E3B8-3CC5-478C-84ED-FA5A0DA62249}"/>
                </a:ext>
              </a:extLst>
            </p:cNvPr>
            <p:cNvPicPr>
              <a:picLocks noChangeAspect="1" noChangeArrowheads="1"/>
            </p:cNvPicPr>
            <p:nvPr/>
          </p:nvPicPr>
          <p:blipFill>
            <a:blip r:embed="rId5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85024" y="2487023"/>
              <a:ext cx="458708" cy="425527"/>
            </a:xfrm>
            <a:prstGeom prst="rect">
              <a:avLst/>
            </a:prstGeom>
            <a:noFill/>
            <a:ln w="9525">
              <a:noFill/>
              <a:miter lim="800000"/>
              <a:headEnd/>
              <a:tailEnd/>
            </a:ln>
          </p:spPr>
        </p:pic>
      </p:grpSp>
      <p:sp>
        <p:nvSpPr>
          <p:cNvPr id="4" name="Title 3">
            <a:extLst>
              <a:ext uri="{FF2B5EF4-FFF2-40B4-BE49-F238E27FC236}">
                <a16:creationId xmlns:a16="http://schemas.microsoft.com/office/drawing/2014/main" id="{2682EF0F-E465-4243-9B1A-890A91016707}"/>
              </a:ext>
            </a:extLst>
          </p:cNvPr>
          <p:cNvSpPr>
            <a:spLocks noGrp="1"/>
          </p:cNvSpPr>
          <p:nvPr>
            <p:ph type="title"/>
          </p:nvPr>
        </p:nvSpPr>
        <p:spPr/>
        <p:txBody>
          <a:bodyPr/>
          <a:lstStyle/>
          <a:p>
            <a:r>
              <a:rPr lang="en-US" sz="3600" dirty="0">
                <a:latin typeface="Bebas Neue Bold" panose="020B0606020202050201" pitchFamily="34" charset="0"/>
              </a:rPr>
              <a:t>Army National Guard: Divisions &amp; Brigade Combat Teams</a:t>
            </a:r>
          </a:p>
        </p:txBody>
      </p:sp>
    </p:spTree>
    <p:extLst>
      <p:ext uri="{BB962C8B-B14F-4D97-AF65-F5344CB8AC3E}">
        <p14:creationId xmlns:p14="http://schemas.microsoft.com/office/powerpoint/2010/main" val="360754169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600" y="1501942"/>
            <a:ext cx="8972550" cy="4267835"/>
          </a:xfrm>
          <a:prstGeom prst="rect">
            <a:avLst/>
          </a:prstGeom>
          <a:noFill/>
        </p:spPr>
        <p:txBody>
          <a:bodyPr wrap="square" rtlCol="0">
            <a:spAutoFit/>
          </a:bodyPr>
          <a:lstStyle/>
          <a:p>
            <a:r>
              <a:rPr lang="en-US" b="1" dirty="0"/>
              <a:t>YOUR UNITED STATES ARMY</a:t>
            </a:r>
          </a:p>
          <a:p>
            <a:r>
              <a:rPr lang="en-US" dirty="0"/>
              <a:t>The Army is older than the country it serves. Authorized by the Second Continental Congress, the Continental Army was established on 14 June 1775.</a:t>
            </a:r>
          </a:p>
          <a:p>
            <a:pPr>
              <a:spcBef>
                <a:spcPts val="2400"/>
              </a:spcBef>
            </a:pPr>
            <a:r>
              <a:rPr lang="en-US" b="1" dirty="0"/>
              <a:t>THE ARMY:</a:t>
            </a:r>
          </a:p>
          <a:p>
            <a:pPr marL="285750" indent="-285750">
              <a:spcBef>
                <a:spcPts val="400"/>
              </a:spcBef>
              <a:spcAft>
                <a:spcPts val="400"/>
              </a:spcAft>
              <a:buFont typeface="Arial" panose="020B0604020202020204" pitchFamily="34" charset="0"/>
              <a:buChar char="•"/>
            </a:pPr>
            <a:r>
              <a:rPr lang="en-US" dirty="0"/>
              <a:t>is the oldest and largest of the military departments;</a:t>
            </a:r>
          </a:p>
          <a:p>
            <a:pPr marL="285750" indent="-285750">
              <a:spcBef>
                <a:spcPts val="400"/>
              </a:spcBef>
              <a:spcAft>
                <a:spcPts val="400"/>
              </a:spcAft>
              <a:buFont typeface="Arial" panose="020B0604020202020204" pitchFamily="34" charset="0"/>
              <a:buChar char="•"/>
            </a:pPr>
            <a:r>
              <a:rPr lang="en-US" dirty="0"/>
              <a:t>has Soldiers in every state and U.S. territory (Total Army);</a:t>
            </a:r>
          </a:p>
          <a:p>
            <a:pPr marL="285750" indent="-285750">
              <a:spcBef>
                <a:spcPts val="400"/>
              </a:spcBef>
              <a:spcAft>
                <a:spcPts val="400"/>
              </a:spcAft>
              <a:buFont typeface="Arial" panose="020B0604020202020204" pitchFamily="34" charset="0"/>
              <a:buChar char="•"/>
            </a:pPr>
            <a:r>
              <a:rPr lang="en-US" dirty="0"/>
              <a:t>is the second largest U.S. employer (Wal-Mart is the largest);</a:t>
            </a:r>
          </a:p>
          <a:p>
            <a:pPr marL="285750" indent="-285750">
              <a:spcBef>
                <a:spcPts val="400"/>
              </a:spcBef>
              <a:spcAft>
                <a:spcPts val="400"/>
              </a:spcAft>
              <a:buFont typeface="Arial" panose="020B0604020202020204" pitchFamily="34" charset="0"/>
              <a:buChar char="•"/>
            </a:pPr>
            <a:r>
              <a:rPr lang="en-US" dirty="0"/>
              <a:t>has over 250 Military Occupational Specialties and Officer specialties; and</a:t>
            </a:r>
          </a:p>
          <a:p>
            <a:pPr marL="285750" indent="-285750">
              <a:spcBef>
                <a:spcPts val="400"/>
              </a:spcBef>
              <a:spcAft>
                <a:spcPts val="400"/>
              </a:spcAft>
              <a:buFont typeface="Arial" panose="020B0604020202020204" pitchFamily="34" charset="0"/>
              <a:buChar char="•"/>
            </a:pPr>
            <a:r>
              <a:rPr lang="en-US" dirty="0"/>
              <a:t>is the foundation of the Joint Force.</a:t>
            </a:r>
          </a:p>
          <a:p>
            <a:pPr>
              <a:spcBef>
                <a:spcPts val="2400"/>
              </a:spcBef>
            </a:pPr>
            <a:r>
              <a:rPr lang="en-US" dirty="0"/>
              <a:t>Fewer than 1% of Americans currently serve in the military; 79% of Soldiers come from families that have served in the military.</a:t>
            </a:r>
          </a:p>
        </p:txBody>
      </p:sp>
      <p:sp>
        <p:nvSpPr>
          <p:cNvPr id="4" name="Title 3">
            <a:extLst>
              <a:ext uri="{FF2B5EF4-FFF2-40B4-BE49-F238E27FC236}">
                <a16:creationId xmlns:a16="http://schemas.microsoft.com/office/drawing/2014/main" id="{4E6A8B65-4FE9-408C-BE63-5D2938DFF142}"/>
              </a:ext>
            </a:extLst>
          </p:cNvPr>
          <p:cNvSpPr>
            <a:spLocks noGrp="1"/>
          </p:cNvSpPr>
          <p:nvPr>
            <p:ph type="title"/>
          </p:nvPr>
        </p:nvSpPr>
        <p:spPr/>
        <p:txBody>
          <a:bodyPr/>
          <a:lstStyle/>
          <a:p>
            <a:r>
              <a:rPr lang="en-US" sz="3600" dirty="0">
                <a:latin typeface="Bebas Neue Bold" panose="020B0606020202050201" pitchFamily="34" charset="0"/>
              </a:rPr>
              <a:t>Overview</a:t>
            </a:r>
            <a:endParaRPr lang="en-US" dirty="0">
              <a:latin typeface="Bebas Neue Bold" panose="020B0606020202050201" pitchFamily="34" charset="0"/>
            </a:endParaRPr>
          </a:p>
        </p:txBody>
      </p:sp>
    </p:spTree>
    <p:extLst>
      <p:ext uri="{BB962C8B-B14F-4D97-AF65-F5344CB8AC3E}">
        <p14:creationId xmlns:p14="http://schemas.microsoft.com/office/powerpoint/2010/main" val="21431646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Picture 206"/>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202374" y="1409818"/>
            <a:ext cx="8207102" cy="5067064"/>
          </a:xfrm>
          <a:prstGeom prst="rect">
            <a:avLst/>
          </a:prstGeom>
          <a:effectLst>
            <a:outerShdw blurRad="50800" dist="38100" dir="2700000" algn="tl" rotWithShape="0">
              <a:prstClr val="black">
                <a:alpha val="40000"/>
              </a:prstClr>
            </a:outerShdw>
          </a:effectLst>
        </p:spPr>
      </p:pic>
      <p:grpSp>
        <p:nvGrpSpPr>
          <p:cNvPr id="76" name="Group 75"/>
          <p:cNvGrpSpPr/>
          <p:nvPr/>
        </p:nvGrpSpPr>
        <p:grpSpPr>
          <a:xfrm>
            <a:off x="4307083" y="4932401"/>
            <a:ext cx="1489897" cy="320040"/>
            <a:chOff x="3889293" y="5594586"/>
            <a:chExt cx="1400297" cy="332103"/>
          </a:xfrm>
          <a:effectLst>
            <a:outerShdw blurRad="63500" sx="102000" sy="102000" algn="ctr" rotWithShape="0">
              <a:prstClr val="black">
                <a:alpha val="40000"/>
              </a:prstClr>
            </a:outerShdw>
          </a:effectLst>
        </p:grpSpPr>
        <p:sp>
          <p:nvSpPr>
            <p:cNvPr id="139" name="Rectangle: Rounded Corners 138"/>
            <p:cNvSpPr/>
            <p:nvPr/>
          </p:nvSpPr>
          <p:spPr>
            <a:xfrm>
              <a:off x="3889293" y="5594586"/>
              <a:ext cx="1400297" cy="332103"/>
            </a:xfrm>
            <a:prstGeom prst="roundRect">
              <a:avLst>
                <a:gd name="adj" fmla="val 10935"/>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U.S. Army Fires </a:t>
              </a:r>
              <a:r>
                <a:rPr lang="en-US" sz="900" b="1" dirty="0" err="1">
                  <a:solidFill>
                    <a:schemeClr val="tx1"/>
                  </a:solidFill>
                </a:rPr>
                <a:t>CoE</a:t>
              </a:r>
              <a:br>
                <a:rPr lang="en-US" sz="900" b="1" dirty="0">
                  <a:solidFill>
                    <a:schemeClr val="tx1"/>
                  </a:solidFill>
                </a:rPr>
              </a:br>
              <a:r>
                <a:rPr lang="en-US" sz="700" dirty="0">
                  <a:solidFill>
                    <a:schemeClr val="tx1"/>
                  </a:solidFill>
                </a:rPr>
                <a:t>Fort Sill, OK</a:t>
              </a:r>
            </a:p>
          </p:txBody>
        </p:sp>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1923" y="5652155"/>
              <a:ext cx="174814" cy="228814"/>
            </a:xfrm>
            <a:prstGeom prst="rect">
              <a:avLst/>
            </a:prstGeom>
          </p:spPr>
        </p:pic>
      </p:grpSp>
      <p:grpSp>
        <p:nvGrpSpPr>
          <p:cNvPr id="83" name="Group 82"/>
          <p:cNvGrpSpPr/>
          <p:nvPr/>
        </p:nvGrpSpPr>
        <p:grpSpPr>
          <a:xfrm>
            <a:off x="7523938" y="5016522"/>
            <a:ext cx="1885538" cy="320040"/>
            <a:chOff x="8066822" y="5792143"/>
            <a:chExt cx="1679157" cy="348380"/>
          </a:xfrm>
          <a:effectLst>
            <a:outerShdw blurRad="63500" sx="102000" sy="102000" algn="ctr" rotWithShape="0">
              <a:prstClr val="black">
                <a:alpha val="40000"/>
              </a:prstClr>
            </a:outerShdw>
          </a:effectLst>
        </p:grpSpPr>
        <p:sp>
          <p:nvSpPr>
            <p:cNvPr id="107" name="Rectangle: Rounded Corners 106"/>
            <p:cNvSpPr/>
            <p:nvPr/>
          </p:nvSpPr>
          <p:spPr>
            <a:xfrm>
              <a:off x="8066822" y="5792143"/>
              <a:ext cx="1679157" cy="348380"/>
            </a:xfrm>
            <a:prstGeom prst="roundRect">
              <a:avLst>
                <a:gd name="adj" fmla="val 13708"/>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U.S. Army Maneuver </a:t>
              </a:r>
              <a:r>
                <a:rPr lang="en-US" sz="900" b="1" dirty="0" err="1">
                  <a:solidFill>
                    <a:schemeClr val="tx1"/>
                  </a:solidFill>
                </a:rPr>
                <a:t>CoE</a:t>
              </a:r>
              <a:br>
                <a:rPr lang="en-US" sz="900" b="1" dirty="0">
                  <a:solidFill>
                    <a:schemeClr val="tx1"/>
                  </a:solidFill>
                </a:rPr>
              </a:br>
              <a:r>
                <a:rPr lang="en-US" sz="700" dirty="0">
                  <a:solidFill>
                    <a:schemeClr val="tx1"/>
                  </a:solidFill>
                </a:rPr>
                <a:t>Fort Moore, GA</a:t>
              </a:r>
            </a:p>
          </p:txBody>
        </p:sp>
        <p:pic>
          <p:nvPicPr>
            <p:cNvPr id="82" name="Pictur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0432" y="5856729"/>
              <a:ext cx="161150" cy="232453"/>
            </a:xfrm>
            <a:prstGeom prst="rect">
              <a:avLst/>
            </a:prstGeom>
          </p:spPr>
        </p:pic>
      </p:grpSp>
      <p:grpSp>
        <p:nvGrpSpPr>
          <p:cNvPr id="96" name="Group 95"/>
          <p:cNvGrpSpPr/>
          <p:nvPr/>
        </p:nvGrpSpPr>
        <p:grpSpPr>
          <a:xfrm>
            <a:off x="6367144" y="5488694"/>
            <a:ext cx="1692377" cy="320040"/>
            <a:chOff x="8067182" y="6280446"/>
            <a:chExt cx="1588135" cy="348377"/>
          </a:xfrm>
          <a:effectLst>
            <a:outerShdw blurRad="63500" sx="102000" sy="102000" algn="ctr" rotWithShape="0">
              <a:prstClr val="black">
                <a:alpha val="40000"/>
              </a:prstClr>
            </a:outerShdw>
          </a:effectLst>
        </p:grpSpPr>
        <p:sp>
          <p:nvSpPr>
            <p:cNvPr id="137" name="Rectangle: Rounded Corners 136"/>
            <p:cNvSpPr/>
            <p:nvPr/>
          </p:nvSpPr>
          <p:spPr>
            <a:xfrm>
              <a:off x="8067182" y="6280446"/>
              <a:ext cx="1588135" cy="348377"/>
            </a:xfrm>
            <a:prstGeom prst="roundRect">
              <a:avLst>
                <a:gd name="adj" fmla="val 10935"/>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U.S. Army Aviation </a:t>
              </a:r>
              <a:r>
                <a:rPr lang="en-US" sz="900" b="1" dirty="0" err="1">
                  <a:solidFill>
                    <a:schemeClr val="tx1"/>
                  </a:solidFill>
                </a:rPr>
                <a:t>CoE</a:t>
              </a:r>
              <a:br>
                <a:rPr lang="en-US" sz="900" b="1" dirty="0">
                  <a:solidFill>
                    <a:schemeClr val="tx1"/>
                  </a:solidFill>
                </a:rPr>
              </a:br>
              <a:r>
                <a:rPr lang="en-US" sz="700" dirty="0">
                  <a:solidFill>
                    <a:schemeClr val="tx1"/>
                  </a:solidFill>
                </a:rPr>
                <a:t>Fort </a:t>
              </a:r>
              <a:r>
                <a:rPr lang="en-US" sz="700" dirty="0" err="1">
                  <a:solidFill>
                    <a:schemeClr val="tx1"/>
                  </a:solidFill>
                </a:rPr>
                <a:t>Novosel</a:t>
              </a:r>
              <a:r>
                <a:rPr lang="en-US" sz="700" dirty="0">
                  <a:solidFill>
                    <a:schemeClr val="tx1"/>
                  </a:solidFill>
                </a:rPr>
                <a:t>, AL</a:t>
              </a:r>
            </a:p>
          </p:txBody>
        </p:sp>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8131" y="6341498"/>
              <a:ext cx="234596" cy="234596"/>
            </a:xfrm>
            <a:prstGeom prst="rect">
              <a:avLst/>
            </a:prstGeom>
          </p:spPr>
        </p:pic>
      </p:grpSp>
      <p:grpSp>
        <p:nvGrpSpPr>
          <p:cNvPr id="100" name="Group 99"/>
          <p:cNvGrpSpPr/>
          <p:nvPr/>
        </p:nvGrpSpPr>
        <p:grpSpPr>
          <a:xfrm>
            <a:off x="8063499" y="4611756"/>
            <a:ext cx="1545067" cy="320040"/>
            <a:chOff x="10245195" y="5418817"/>
            <a:chExt cx="1509827" cy="357728"/>
          </a:xfrm>
          <a:effectLst>
            <a:outerShdw blurRad="63500" sx="102000" sy="102000" algn="ctr" rotWithShape="0">
              <a:prstClr val="black">
                <a:alpha val="40000"/>
              </a:prstClr>
            </a:outerShdw>
          </a:effectLst>
        </p:grpSpPr>
        <p:sp>
          <p:nvSpPr>
            <p:cNvPr id="154" name="Rectangle: Rounded Corners 153"/>
            <p:cNvSpPr/>
            <p:nvPr/>
          </p:nvSpPr>
          <p:spPr>
            <a:xfrm>
              <a:off x="10245195" y="5418817"/>
              <a:ext cx="1509827" cy="357728"/>
            </a:xfrm>
            <a:prstGeom prst="roundRect">
              <a:avLst>
                <a:gd name="adj" fmla="val 10935"/>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U.S. Army Cyber </a:t>
              </a:r>
              <a:r>
                <a:rPr lang="en-US" sz="900" b="1" dirty="0" err="1">
                  <a:solidFill>
                    <a:schemeClr val="tx1"/>
                  </a:solidFill>
                </a:rPr>
                <a:t>CoE</a:t>
              </a:r>
              <a:br>
                <a:rPr lang="en-US" sz="900" b="1" dirty="0">
                  <a:solidFill>
                    <a:schemeClr val="tx1"/>
                  </a:solidFill>
                </a:rPr>
              </a:br>
              <a:r>
                <a:rPr lang="en-US" sz="700" dirty="0">
                  <a:solidFill>
                    <a:schemeClr val="tx1"/>
                  </a:solidFill>
                </a:rPr>
                <a:t>Fort Gordon, GA</a:t>
              </a:r>
            </a:p>
          </p:txBody>
        </p:sp>
        <p:pic>
          <p:nvPicPr>
            <p:cNvPr id="99" name="Picture 9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4512" y="5475470"/>
              <a:ext cx="211877" cy="240770"/>
            </a:xfrm>
            <a:prstGeom prst="rect">
              <a:avLst/>
            </a:prstGeom>
          </p:spPr>
        </p:pic>
      </p:grpSp>
      <p:grpSp>
        <p:nvGrpSpPr>
          <p:cNvPr id="327" name="Group 326"/>
          <p:cNvGrpSpPr/>
          <p:nvPr/>
        </p:nvGrpSpPr>
        <p:grpSpPr>
          <a:xfrm>
            <a:off x="7388681" y="3111472"/>
            <a:ext cx="1897549" cy="320040"/>
            <a:chOff x="10245194" y="2489610"/>
            <a:chExt cx="1897549" cy="351106"/>
          </a:xfrm>
          <a:effectLst>
            <a:outerShdw blurRad="63500" sx="102000" sy="102000" algn="ctr" rotWithShape="0">
              <a:prstClr val="black">
                <a:alpha val="40000"/>
              </a:prstClr>
            </a:outerShdw>
          </a:effectLst>
        </p:grpSpPr>
        <p:sp>
          <p:nvSpPr>
            <p:cNvPr id="171" name="Rectangle: Rounded Corners 170"/>
            <p:cNvSpPr/>
            <p:nvPr/>
          </p:nvSpPr>
          <p:spPr>
            <a:xfrm>
              <a:off x="10245194" y="2489610"/>
              <a:ext cx="1897549" cy="351106"/>
            </a:xfrm>
            <a:prstGeom prst="roundRect">
              <a:avLst>
                <a:gd name="adj" fmla="val 13708"/>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U.S. Army Sustainment </a:t>
              </a:r>
              <a:r>
                <a:rPr lang="en-US" sz="900" b="1" dirty="0" err="1">
                  <a:solidFill>
                    <a:schemeClr val="tx1"/>
                  </a:solidFill>
                </a:rPr>
                <a:t>CoE</a:t>
              </a:r>
              <a:br>
                <a:rPr lang="en-US" sz="900" b="1" dirty="0">
                  <a:solidFill>
                    <a:schemeClr val="tx1"/>
                  </a:solidFill>
                </a:rPr>
              </a:br>
              <a:r>
                <a:rPr lang="en-US" sz="700" dirty="0">
                  <a:solidFill>
                    <a:schemeClr val="tx1"/>
                  </a:solidFill>
                </a:rPr>
                <a:t>Fort Gregg-Adams, VA</a:t>
              </a:r>
            </a:p>
          </p:txBody>
        </p:sp>
        <p:pic>
          <p:nvPicPr>
            <p:cNvPr id="326" name="Picture 3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1872" y="2552700"/>
              <a:ext cx="182601" cy="230169"/>
            </a:xfrm>
            <a:prstGeom prst="rect">
              <a:avLst/>
            </a:prstGeom>
          </p:spPr>
        </p:pic>
      </p:grpSp>
      <p:grpSp>
        <p:nvGrpSpPr>
          <p:cNvPr id="90" name="Group 89"/>
          <p:cNvGrpSpPr/>
          <p:nvPr/>
        </p:nvGrpSpPr>
        <p:grpSpPr>
          <a:xfrm>
            <a:off x="2122279" y="4586563"/>
            <a:ext cx="1878211" cy="320040"/>
            <a:chOff x="2169348" y="3559571"/>
            <a:chExt cx="1762366" cy="358300"/>
          </a:xfrm>
          <a:effectLst>
            <a:outerShdw blurRad="63500" sx="102000" sy="102000" algn="ctr" rotWithShape="0">
              <a:prstClr val="black">
                <a:alpha val="40000"/>
              </a:prstClr>
            </a:outerShdw>
          </a:effectLst>
        </p:grpSpPr>
        <p:sp>
          <p:nvSpPr>
            <p:cNvPr id="162" name="Rectangle: Rounded Corners 161"/>
            <p:cNvSpPr/>
            <p:nvPr/>
          </p:nvSpPr>
          <p:spPr>
            <a:xfrm>
              <a:off x="2169348" y="3559571"/>
              <a:ext cx="1762366" cy="358300"/>
            </a:xfrm>
            <a:prstGeom prst="roundRect">
              <a:avLst>
                <a:gd name="adj" fmla="val 10935"/>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U.S. Army Intelligence </a:t>
              </a:r>
              <a:r>
                <a:rPr lang="en-US" sz="900" b="1" dirty="0" err="1">
                  <a:solidFill>
                    <a:schemeClr val="tx1"/>
                  </a:solidFill>
                </a:rPr>
                <a:t>CoE</a:t>
              </a:r>
              <a:br>
                <a:rPr lang="en-US" sz="900" b="1" dirty="0">
                  <a:solidFill>
                    <a:schemeClr val="tx1"/>
                  </a:solidFill>
                </a:rPr>
              </a:br>
              <a:r>
                <a:rPr lang="en-US" sz="700" dirty="0">
                  <a:solidFill>
                    <a:schemeClr val="tx1"/>
                  </a:solidFill>
                </a:rPr>
                <a:t>Fort Huachuca, AZ</a:t>
              </a:r>
            </a:p>
          </p:txBody>
        </p:sp>
        <p:pic>
          <p:nvPicPr>
            <p:cNvPr id="88" name="Picture 8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9637" y="3604685"/>
              <a:ext cx="213789" cy="283166"/>
            </a:xfrm>
            <a:prstGeom prst="rect">
              <a:avLst/>
            </a:prstGeom>
          </p:spPr>
        </p:pic>
      </p:grpSp>
      <p:grpSp>
        <p:nvGrpSpPr>
          <p:cNvPr id="10" name="Group 9">
            <a:extLst>
              <a:ext uri="{FF2B5EF4-FFF2-40B4-BE49-F238E27FC236}">
                <a16:creationId xmlns:a16="http://schemas.microsoft.com/office/drawing/2014/main" id="{AD14696F-FD95-4E8C-BA92-BE12B47FE2B9}"/>
              </a:ext>
            </a:extLst>
          </p:cNvPr>
          <p:cNvGrpSpPr/>
          <p:nvPr/>
        </p:nvGrpSpPr>
        <p:grpSpPr>
          <a:xfrm>
            <a:off x="8559967" y="3926197"/>
            <a:ext cx="1300318" cy="411480"/>
            <a:chOff x="10245196" y="3456648"/>
            <a:chExt cx="1279760" cy="490512"/>
          </a:xfrm>
          <a:effectLst>
            <a:outerShdw blurRad="63500" sx="102000" sy="102000" algn="ctr" rotWithShape="0">
              <a:prstClr val="black">
                <a:alpha val="40000"/>
              </a:prstClr>
            </a:outerShdw>
          </a:effectLst>
        </p:grpSpPr>
        <p:sp>
          <p:nvSpPr>
            <p:cNvPr id="261" name="Rectangle: Rounded Corners 260"/>
            <p:cNvSpPr/>
            <p:nvPr/>
          </p:nvSpPr>
          <p:spPr>
            <a:xfrm>
              <a:off x="10245196" y="3456648"/>
              <a:ext cx="1279760" cy="490512"/>
            </a:xfrm>
            <a:prstGeom prst="roundRect">
              <a:avLst>
                <a:gd name="adj" fmla="val 5540"/>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608" tIns="27432" rIns="0" bIns="0" rtlCol="0" anchor="ctr" anchorCtr="0"/>
            <a:lstStyle/>
            <a:p>
              <a:pPr>
                <a:lnSpc>
                  <a:spcPts val="900"/>
                </a:lnSpc>
                <a:spcBef>
                  <a:spcPts val="600"/>
                </a:spcBef>
              </a:pPr>
              <a:r>
                <a:rPr lang="en-US" sz="900" b="1" dirty="0">
                  <a:solidFill>
                    <a:schemeClr val="tx1"/>
                  </a:solidFill>
                </a:rPr>
                <a:t>U.S. Army Special Operations </a:t>
              </a:r>
              <a:r>
                <a:rPr lang="en-US" sz="900" b="1" dirty="0" err="1">
                  <a:solidFill>
                    <a:schemeClr val="tx1"/>
                  </a:solidFill>
                </a:rPr>
                <a:t>CoE</a:t>
              </a:r>
              <a:br>
                <a:rPr lang="en-US" sz="700" dirty="0">
                  <a:solidFill>
                    <a:schemeClr val="tx1"/>
                  </a:solidFill>
                </a:rPr>
              </a:br>
              <a:r>
                <a:rPr lang="en-US" sz="700">
                  <a:solidFill>
                    <a:schemeClr val="tx1"/>
                  </a:solidFill>
                </a:rPr>
                <a:t>Fort Liberty, </a:t>
              </a:r>
              <a:r>
                <a:rPr lang="en-US" sz="700" dirty="0">
                  <a:solidFill>
                    <a:schemeClr val="tx1"/>
                  </a:solidFill>
                </a:rPr>
                <a:t>NC</a:t>
              </a:r>
            </a:p>
          </p:txBody>
        </p:sp>
        <p:pic>
          <p:nvPicPr>
            <p:cNvPr id="102" name="Picture 101">
              <a:extLst>
                <a:ext uri="{FF2B5EF4-FFF2-40B4-BE49-F238E27FC236}">
                  <a16:creationId xmlns:a16="http://schemas.microsoft.com/office/drawing/2014/main" id="{DDAF786B-EE64-465C-A4D5-B89225A72E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13080" y="3521378"/>
              <a:ext cx="179771" cy="263806"/>
            </a:xfrm>
            <a:prstGeom prst="rect">
              <a:avLst/>
            </a:prstGeom>
          </p:spPr>
        </p:pic>
      </p:grpSp>
      <p:sp>
        <p:nvSpPr>
          <p:cNvPr id="3" name="Freeform: Shape 2">
            <a:extLst>
              <a:ext uri="{FF2B5EF4-FFF2-40B4-BE49-F238E27FC236}">
                <a16:creationId xmlns:a16="http://schemas.microsoft.com/office/drawing/2014/main" id="{E6F2AC41-F172-4B25-ABF5-3C33491CDCD0}"/>
              </a:ext>
            </a:extLst>
          </p:cNvPr>
          <p:cNvSpPr/>
          <p:nvPr/>
        </p:nvSpPr>
        <p:spPr>
          <a:xfrm>
            <a:off x="5509260" y="3345180"/>
            <a:ext cx="0" cy="365760"/>
          </a:xfrm>
          <a:custGeom>
            <a:avLst/>
            <a:gdLst>
              <a:gd name="connsiteX0" fmla="*/ 0 w 0"/>
              <a:gd name="connsiteY0" fmla="*/ 0 h 365760"/>
              <a:gd name="connsiteX1" fmla="*/ 0 w 0"/>
              <a:gd name="connsiteY1" fmla="*/ 365760 h 365760"/>
            </a:gdLst>
            <a:ahLst/>
            <a:cxnLst>
              <a:cxn ang="0">
                <a:pos x="connsiteX0" y="connsiteY0"/>
              </a:cxn>
              <a:cxn ang="0">
                <a:pos x="connsiteX1" y="connsiteY1"/>
              </a:cxn>
            </a:cxnLst>
            <a:rect l="l" t="t" r="r" b="b"/>
            <a:pathLst>
              <a:path h="365760">
                <a:moveTo>
                  <a:pt x="0" y="0"/>
                </a:moveTo>
                <a:lnTo>
                  <a:pt x="0" y="365760"/>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Freeform: Shape 3">
            <a:extLst>
              <a:ext uri="{FF2B5EF4-FFF2-40B4-BE49-F238E27FC236}">
                <a16:creationId xmlns:a16="http://schemas.microsoft.com/office/drawing/2014/main" id="{2A88AD98-557B-4726-BF2B-D4CB80E9AF72}"/>
              </a:ext>
            </a:extLst>
          </p:cNvPr>
          <p:cNvSpPr/>
          <p:nvPr/>
        </p:nvSpPr>
        <p:spPr>
          <a:xfrm>
            <a:off x="3008347" y="4914029"/>
            <a:ext cx="0" cy="266700"/>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Freeform: Shape 4">
            <a:extLst>
              <a:ext uri="{FF2B5EF4-FFF2-40B4-BE49-F238E27FC236}">
                <a16:creationId xmlns:a16="http://schemas.microsoft.com/office/drawing/2014/main" id="{A1CE9813-B7B4-4DDC-B5FF-FA2016880CFE}"/>
              </a:ext>
            </a:extLst>
          </p:cNvPr>
          <p:cNvSpPr/>
          <p:nvPr/>
        </p:nvSpPr>
        <p:spPr>
          <a:xfrm>
            <a:off x="5013960" y="4671060"/>
            <a:ext cx="0" cy="259080"/>
          </a:xfrm>
          <a:custGeom>
            <a:avLst/>
            <a:gdLst>
              <a:gd name="connsiteX0" fmla="*/ 0 w 0"/>
              <a:gd name="connsiteY0" fmla="*/ 259080 h 259080"/>
              <a:gd name="connsiteX1" fmla="*/ 0 w 0"/>
              <a:gd name="connsiteY1" fmla="*/ 0 h 259080"/>
            </a:gdLst>
            <a:ahLst/>
            <a:cxnLst>
              <a:cxn ang="0">
                <a:pos x="connsiteX0" y="connsiteY0"/>
              </a:cxn>
              <a:cxn ang="0">
                <a:pos x="connsiteX1" y="connsiteY1"/>
              </a:cxn>
            </a:cxnLst>
            <a:rect l="l" t="t" r="r" b="b"/>
            <a:pathLst>
              <a:path h="259080">
                <a:moveTo>
                  <a:pt x="0" y="259080"/>
                </a:moveTo>
                <a:lnTo>
                  <a:pt x="0" y="0"/>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6" name="Group 5">
            <a:extLst>
              <a:ext uri="{FF2B5EF4-FFF2-40B4-BE49-F238E27FC236}">
                <a16:creationId xmlns:a16="http://schemas.microsoft.com/office/drawing/2014/main" id="{F8E0BD52-A90A-492A-A4BD-6CFBC52DA6F2}"/>
              </a:ext>
            </a:extLst>
          </p:cNvPr>
          <p:cNvGrpSpPr/>
          <p:nvPr/>
        </p:nvGrpSpPr>
        <p:grpSpPr>
          <a:xfrm>
            <a:off x="5248193" y="4249700"/>
            <a:ext cx="1465027" cy="411480"/>
            <a:chOff x="7000793" y="4104227"/>
            <a:chExt cx="1465027" cy="457720"/>
          </a:xfrm>
          <a:effectLst>
            <a:outerShdw blurRad="63500" sx="102000" sy="102000" algn="ctr" rotWithShape="0">
              <a:prstClr val="black">
                <a:alpha val="40000"/>
              </a:prstClr>
            </a:outerShdw>
          </a:effectLst>
        </p:grpSpPr>
        <p:sp>
          <p:nvSpPr>
            <p:cNvPr id="47" name="Rectangle: Rounded Corners 46">
              <a:extLst>
                <a:ext uri="{FF2B5EF4-FFF2-40B4-BE49-F238E27FC236}">
                  <a16:creationId xmlns:a16="http://schemas.microsoft.com/office/drawing/2014/main" id="{0B2C7D1A-3E33-4F33-93C2-D403CCD39F51}"/>
                </a:ext>
              </a:extLst>
            </p:cNvPr>
            <p:cNvSpPr/>
            <p:nvPr/>
          </p:nvSpPr>
          <p:spPr>
            <a:xfrm>
              <a:off x="7000793" y="4104227"/>
              <a:ext cx="1465027" cy="457720"/>
            </a:xfrm>
            <a:prstGeom prst="roundRect">
              <a:avLst>
                <a:gd name="adj" fmla="val 10935"/>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608" tIns="27432" rIns="0" bIns="0" rtlCol="0" anchor="ctr" anchorCtr="0"/>
            <a:lstStyle/>
            <a:p>
              <a:pPr>
                <a:lnSpc>
                  <a:spcPts val="900"/>
                </a:lnSpc>
              </a:pPr>
              <a:r>
                <a:rPr lang="en-US" sz="900" b="1" dirty="0">
                  <a:solidFill>
                    <a:schemeClr val="tx1"/>
                  </a:solidFill>
                </a:rPr>
                <a:t>U.S. Army Maneuver Support </a:t>
              </a:r>
              <a:r>
                <a:rPr lang="en-US" sz="900" b="1" dirty="0" err="1">
                  <a:solidFill>
                    <a:schemeClr val="tx1"/>
                  </a:solidFill>
                </a:rPr>
                <a:t>CoE</a:t>
              </a:r>
              <a:br>
                <a:rPr lang="en-US" sz="900" b="1" dirty="0">
                  <a:solidFill>
                    <a:schemeClr val="tx1"/>
                  </a:solidFill>
                </a:rPr>
              </a:br>
              <a:r>
                <a:rPr lang="en-US" sz="700" dirty="0">
                  <a:solidFill>
                    <a:schemeClr val="tx1"/>
                  </a:solidFill>
                </a:rPr>
                <a:t>Fort Leonard Wood, MO</a:t>
              </a:r>
            </a:p>
          </p:txBody>
        </p:sp>
        <p:pic>
          <p:nvPicPr>
            <p:cNvPr id="49" name="Picture 48">
              <a:extLst>
                <a:ext uri="{FF2B5EF4-FFF2-40B4-BE49-F238E27FC236}">
                  <a16:creationId xmlns:a16="http://schemas.microsoft.com/office/drawing/2014/main" id="{794C4C0D-DD46-43FE-A88D-A01B0D7A5C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3765" y="4168334"/>
              <a:ext cx="182137" cy="262697"/>
            </a:xfrm>
            <a:prstGeom prst="rect">
              <a:avLst/>
            </a:prstGeom>
          </p:spPr>
        </p:pic>
      </p:grpSp>
      <p:sp>
        <p:nvSpPr>
          <p:cNvPr id="9" name="Freeform: Shape 8">
            <a:extLst>
              <a:ext uri="{FF2B5EF4-FFF2-40B4-BE49-F238E27FC236}">
                <a16:creationId xmlns:a16="http://schemas.microsoft.com/office/drawing/2014/main" id="{61C2301B-1931-406A-B30B-620B4C658656}"/>
              </a:ext>
            </a:extLst>
          </p:cNvPr>
          <p:cNvSpPr/>
          <p:nvPr/>
        </p:nvSpPr>
        <p:spPr>
          <a:xfrm>
            <a:off x="5981700" y="4015740"/>
            <a:ext cx="0" cy="236220"/>
          </a:xfrm>
          <a:custGeom>
            <a:avLst/>
            <a:gdLst>
              <a:gd name="connsiteX0" fmla="*/ 0 w 0"/>
              <a:gd name="connsiteY0" fmla="*/ 236220 h 236220"/>
              <a:gd name="connsiteX1" fmla="*/ 0 w 0"/>
              <a:gd name="connsiteY1" fmla="*/ 0 h 236220"/>
            </a:gdLst>
            <a:ahLst/>
            <a:cxnLst>
              <a:cxn ang="0">
                <a:pos x="connsiteX0" y="connsiteY0"/>
              </a:cxn>
              <a:cxn ang="0">
                <a:pos x="connsiteX1" y="connsiteY1"/>
              </a:cxn>
            </a:cxnLst>
            <a:rect l="l" t="t" r="r" b="b"/>
            <a:pathLst>
              <a:path h="236220">
                <a:moveTo>
                  <a:pt x="0" y="236220"/>
                </a:moveTo>
                <a:lnTo>
                  <a:pt x="0" y="0"/>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Freeform: Shape 10">
            <a:extLst>
              <a:ext uri="{FF2B5EF4-FFF2-40B4-BE49-F238E27FC236}">
                <a16:creationId xmlns:a16="http://schemas.microsoft.com/office/drawing/2014/main" id="{A97E7B23-16B6-447D-8D4B-A9B3CF0EAD93}"/>
              </a:ext>
            </a:extLst>
          </p:cNvPr>
          <p:cNvSpPr/>
          <p:nvPr/>
        </p:nvSpPr>
        <p:spPr>
          <a:xfrm>
            <a:off x="8242415" y="4142798"/>
            <a:ext cx="327660" cy="0"/>
          </a:xfrm>
          <a:custGeom>
            <a:avLst/>
            <a:gdLst>
              <a:gd name="connsiteX0" fmla="*/ 327660 w 327660"/>
              <a:gd name="connsiteY0" fmla="*/ 0 h 0"/>
              <a:gd name="connsiteX1" fmla="*/ 0 w 327660"/>
              <a:gd name="connsiteY1" fmla="*/ 0 h 0"/>
            </a:gdLst>
            <a:ahLst/>
            <a:cxnLst>
              <a:cxn ang="0">
                <a:pos x="connsiteX0" y="connsiteY0"/>
              </a:cxn>
              <a:cxn ang="0">
                <a:pos x="connsiteX1" y="connsiteY1"/>
              </a:cxn>
            </a:cxnLst>
            <a:rect l="l" t="t" r="r" b="b"/>
            <a:pathLst>
              <a:path w="327660">
                <a:moveTo>
                  <a:pt x="327660" y="0"/>
                </a:moveTo>
                <a:lnTo>
                  <a:pt x="0" y="0"/>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 name="Freeform: Shape 53">
            <a:extLst>
              <a:ext uri="{FF2B5EF4-FFF2-40B4-BE49-F238E27FC236}">
                <a16:creationId xmlns:a16="http://schemas.microsoft.com/office/drawing/2014/main" id="{D9D5C8A7-5607-422A-85EE-FDC14B723924}"/>
              </a:ext>
            </a:extLst>
          </p:cNvPr>
          <p:cNvSpPr/>
          <p:nvPr/>
        </p:nvSpPr>
        <p:spPr>
          <a:xfrm>
            <a:off x="7731861" y="4786312"/>
            <a:ext cx="327660" cy="0"/>
          </a:xfrm>
          <a:custGeom>
            <a:avLst/>
            <a:gdLst>
              <a:gd name="connsiteX0" fmla="*/ 327660 w 327660"/>
              <a:gd name="connsiteY0" fmla="*/ 0 h 0"/>
              <a:gd name="connsiteX1" fmla="*/ 0 w 327660"/>
              <a:gd name="connsiteY1" fmla="*/ 0 h 0"/>
            </a:gdLst>
            <a:ahLst/>
            <a:cxnLst>
              <a:cxn ang="0">
                <a:pos x="connsiteX0" y="connsiteY0"/>
              </a:cxn>
              <a:cxn ang="0">
                <a:pos x="connsiteX1" y="connsiteY1"/>
              </a:cxn>
            </a:cxnLst>
            <a:rect l="l" t="t" r="r" b="b"/>
            <a:pathLst>
              <a:path w="327660">
                <a:moveTo>
                  <a:pt x="327660" y="0"/>
                </a:moveTo>
                <a:lnTo>
                  <a:pt x="0" y="0"/>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5" name="Freeform: Shape 54">
            <a:extLst>
              <a:ext uri="{FF2B5EF4-FFF2-40B4-BE49-F238E27FC236}">
                <a16:creationId xmlns:a16="http://schemas.microsoft.com/office/drawing/2014/main" id="{1155A422-6F1D-406B-88C7-63D708DF85CF}"/>
              </a:ext>
            </a:extLst>
          </p:cNvPr>
          <p:cNvSpPr/>
          <p:nvPr/>
        </p:nvSpPr>
        <p:spPr>
          <a:xfrm>
            <a:off x="8282870" y="3429000"/>
            <a:ext cx="0" cy="365760"/>
          </a:xfrm>
          <a:custGeom>
            <a:avLst/>
            <a:gdLst>
              <a:gd name="connsiteX0" fmla="*/ 0 w 0"/>
              <a:gd name="connsiteY0" fmla="*/ 0 h 365760"/>
              <a:gd name="connsiteX1" fmla="*/ 0 w 0"/>
              <a:gd name="connsiteY1" fmla="*/ 365760 h 365760"/>
            </a:gdLst>
            <a:ahLst/>
            <a:cxnLst>
              <a:cxn ang="0">
                <a:pos x="connsiteX0" y="connsiteY0"/>
              </a:cxn>
              <a:cxn ang="0">
                <a:pos x="connsiteX1" y="connsiteY1"/>
              </a:cxn>
            </a:cxnLst>
            <a:rect l="l" t="t" r="r" b="b"/>
            <a:pathLst>
              <a:path h="365760">
                <a:moveTo>
                  <a:pt x="0" y="0"/>
                </a:moveTo>
                <a:lnTo>
                  <a:pt x="0" y="365760"/>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Freeform: Shape 11">
            <a:extLst>
              <a:ext uri="{FF2B5EF4-FFF2-40B4-BE49-F238E27FC236}">
                <a16:creationId xmlns:a16="http://schemas.microsoft.com/office/drawing/2014/main" id="{1B2144DC-A0E9-4746-AD1B-DDE74D627A6C}"/>
              </a:ext>
            </a:extLst>
          </p:cNvPr>
          <p:cNvSpPr/>
          <p:nvPr/>
        </p:nvSpPr>
        <p:spPr>
          <a:xfrm>
            <a:off x="7231380" y="5120640"/>
            <a:ext cx="289560" cy="0"/>
          </a:xfrm>
          <a:custGeom>
            <a:avLst/>
            <a:gdLst>
              <a:gd name="connsiteX0" fmla="*/ 289560 w 289560"/>
              <a:gd name="connsiteY0" fmla="*/ 0 h 0"/>
              <a:gd name="connsiteX1" fmla="*/ 0 w 289560"/>
              <a:gd name="connsiteY1" fmla="*/ 0 h 0"/>
            </a:gdLst>
            <a:ahLst/>
            <a:cxnLst>
              <a:cxn ang="0">
                <a:pos x="connsiteX0" y="connsiteY0"/>
              </a:cxn>
              <a:cxn ang="0">
                <a:pos x="connsiteX1" y="connsiteY1"/>
              </a:cxn>
            </a:cxnLst>
            <a:rect l="l" t="t" r="r" b="b"/>
            <a:pathLst>
              <a:path w="289560">
                <a:moveTo>
                  <a:pt x="289560" y="0"/>
                </a:moveTo>
                <a:lnTo>
                  <a:pt x="0" y="0"/>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 name="Freeform: Shape 56">
            <a:extLst>
              <a:ext uri="{FF2B5EF4-FFF2-40B4-BE49-F238E27FC236}">
                <a16:creationId xmlns:a16="http://schemas.microsoft.com/office/drawing/2014/main" id="{0FE3574E-1609-404A-B569-4BE4AFEE3ABA}"/>
              </a:ext>
            </a:extLst>
          </p:cNvPr>
          <p:cNvSpPr/>
          <p:nvPr/>
        </p:nvSpPr>
        <p:spPr>
          <a:xfrm>
            <a:off x="7158973" y="5252474"/>
            <a:ext cx="0" cy="236220"/>
          </a:xfrm>
          <a:custGeom>
            <a:avLst/>
            <a:gdLst>
              <a:gd name="connsiteX0" fmla="*/ 0 w 0"/>
              <a:gd name="connsiteY0" fmla="*/ 236220 h 236220"/>
              <a:gd name="connsiteX1" fmla="*/ 0 w 0"/>
              <a:gd name="connsiteY1" fmla="*/ 0 h 236220"/>
            </a:gdLst>
            <a:ahLst/>
            <a:cxnLst>
              <a:cxn ang="0">
                <a:pos x="connsiteX0" y="connsiteY0"/>
              </a:cxn>
              <a:cxn ang="0">
                <a:pos x="connsiteX1" y="connsiteY1"/>
              </a:cxn>
            </a:cxnLst>
            <a:rect l="l" t="t" r="r" b="b"/>
            <a:pathLst>
              <a:path h="236220">
                <a:moveTo>
                  <a:pt x="0" y="236220"/>
                </a:moveTo>
                <a:lnTo>
                  <a:pt x="0" y="0"/>
                </a:lnTo>
              </a:path>
            </a:pathLst>
          </a:custGeom>
          <a:noFill/>
          <a:ln w="12700">
            <a:solidFill>
              <a:schemeClr val="tx1"/>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Title 6">
            <a:extLst>
              <a:ext uri="{FF2B5EF4-FFF2-40B4-BE49-F238E27FC236}">
                <a16:creationId xmlns:a16="http://schemas.microsoft.com/office/drawing/2014/main" id="{1898C900-45C6-47D8-9A19-99CB684FEC0C}"/>
              </a:ext>
            </a:extLst>
          </p:cNvPr>
          <p:cNvSpPr>
            <a:spLocks noGrp="1"/>
          </p:cNvSpPr>
          <p:nvPr>
            <p:ph type="title"/>
          </p:nvPr>
        </p:nvSpPr>
        <p:spPr/>
        <p:txBody>
          <a:bodyPr/>
          <a:lstStyle/>
          <a:p>
            <a:r>
              <a:rPr lang="en-US" sz="3600" dirty="0">
                <a:latin typeface="Bebas Neue Bold" panose="020B0606020202050201" pitchFamily="34" charset="0"/>
              </a:rPr>
              <a:t>Regular Army: Centers of Excellence</a:t>
            </a:r>
          </a:p>
        </p:txBody>
      </p:sp>
      <p:grpSp>
        <p:nvGrpSpPr>
          <p:cNvPr id="15" name="Group 14">
            <a:extLst>
              <a:ext uri="{FF2B5EF4-FFF2-40B4-BE49-F238E27FC236}">
                <a16:creationId xmlns:a16="http://schemas.microsoft.com/office/drawing/2014/main" id="{07C330BB-9137-484E-8A65-D3C730B0B481}"/>
              </a:ext>
            </a:extLst>
          </p:cNvPr>
          <p:cNvGrpSpPr/>
          <p:nvPr/>
        </p:nvGrpSpPr>
        <p:grpSpPr>
          <a:xfrm>
            <a:off x="4655217" y="2407920"/>
            <a:ext cx="1824714" cy="938920"/>
            <a:chOff x="4655217" y="2407920"/>
            <a:chExt cx="1699863" cy="938920"/>
          </a:xfrm>
        </p:grpSpPr>
        <p:sp>
          <p:nvSpPr>
            <p:cNvPr id="58" name="Rectangle 57">
              <a:extLst>
                <a:ext uri="{FF2B5EF4-FFF2-40B4-BE49-F238E27FC236}">
                  <a16:creationId xmlns:a16="http://schemas.microsoft.com/office/drawing/2014/main" id="{EA98EFFA-CE37-4178-96BF-60D8921D5E52}"/>
                </a:ext>
              </a:extLst>
            </p:cNvPr>
            <p:cNvSpPr/>
            <p:nvPr/>
          </p:nvSpPr>
          <p:spPr bwMode="auto">
            <a:xfrm>
              <a:off x="4655217" y="2407920"/>
              <a:ext cx="1699863" cy="938920"/>
            </a:xfrm>
            <a:prstGeom prst="rect">
              <a:avLst/>
            </a:prstGeom>
            <a:solidFill>
              <a:schemeClr val="accent5">
                <a:lumMod val="60000"/>
                <a:lumOff val="40000"/>
              </a:schemeClr>
            </a:solidFill>
            <a:ln w="12700" algn="ctr">
              <a:solidFill>
                <a:schemeClr val="accent5">
                  <a:lumMod val="50000"/>
                </a:schemeClr>
              </a:solidFill>
              <a:miter lim="800000"/>
              <a:headEnd/>
              <a:tailEnd/>
            </a:ln>
          </p:spPr>
          <p:txBody>
            <a:bodyPr wrap="none" rtlCol="0" anchor="ctr"/>
            <a:lstStyle/>
            <a:p>
              <a:pPr algn="ctr"/>
              <a:endParaRPr lang="en-US" sz="2000" dirty="0" err="1"/>
            </a:p>
          </p:txBody>
        </p:sp>
        <p:grpSp>
          <p:nvGrpSpPr>
            <p:cNvPr id="14" name="Group 13">
              <a:extLst>
                <a:ext uri="{FF2B5EF4-FFF2-40B4-BE49-F238E27FC236}">
                  <a16:creationId xmlns:a16="http://schemas.microsoft.com/office/drawing/2014/main" id="{C81FD963-4D51-4974-B038-07E39D6D36A1}"/>
                </a:ext>
              </a:extLst>
            </p:cNvPr>
            <p:cNvGrpSpPr/>
            <p:nvPr/>
          </p:nvGrpSpPr>
          <p:grpSpPr>
            <a:xfrm>
              <a:off x="4716617" y="2473662"/>
              <a:ext cx="1573369" cy="320040"/>
              <a:chOff x="2937671" y="1921378"/>
              <a:chExt cx="1573369" cy="320040"/>
            </a:xfrm>
          </p:grpSpPr>
          <p:sp>
            <p:nvSpPr>
              <p:cNvPr id="46" name="Rectangle: Rounded Corners 45">
                <a:extLst>
                  <a:ext uri="{FF2B5EF4-FFF2-40B4-BE49-F238E27FC236}">
                    <a16:creationId xmlns:a16="http://schemas.microsoft.com/office/drawing/2014/main" id="{44280E8E-9FF6-4E72-BD8E-C0E9EFF474BA}"/>
                  </a:ext>
                </a:extLst>
              </p:cNvPr>
              <p:cNvSpPr/>
              <p:nvPr/>
            </p:nvSpPr>
            <p:spPr>
              <a:xfrm>
                <a:off x="2937671" y="1921378"/>
                <a:ext cx="1573369" cy="320040"/>
              </a:xfrm>
              <a:prstGeom prst="roundRect">
                <a:avLst>
                  <a:gd name="adj" fmla="val 10935"/>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608" tIns="9144" rIns="0" bIns="0" rtlCol="0" anchor="ctr" anchorCtr="0"/>
              <a:lstStyle/>
              <a:p>
                <a:r>
                  <a:rPr lang="en-US" sz="900" b="1" dirty="0">
                    <a:solidFill>
                      <a:schemeClr val="tx1"/>
                    </a:solidFill>
                  </a:rPr>
                  <a:t>Combined Arms Center</a:t>
                </a:r>
                <a:br>
                  <a:rPr lang="en-US" sz="900" b="1" dirty="0">
                    <a:solidFill>
                      <a:schemeClr val="tx1"/>
                    </a:solidFill>
                  </a:rPr>
                </a:br>
                <a:r>
                  <a:rPr lang="en-US" sz="700" dirty="0">
                    <a:solidFill>
                      <a:schemeClr val="tx1"/>
                    </a:solidFill>
                  </a:rPr>
                  <a:t>Fort Leavenworth, KS</a:t>
                </a:r>
              </a:p>
            </p:txBody>
          </p:sp>
          <p:pic>
            <p:nvPicPr>
              <p:cNvPr id="53" name="Picture 5" descr="File:CACshield.png">
                <a:extLst>
                  <a:ext uri="{FF2B5EF4-FFF2-40B4-BE49-F238E27FC236}">
                    <a16:creationId xmlns:a16="http://schemas.microsoft.com/office/drawing/2014/main" id="{2D223646-453F-4137-B2E0-B17EDCC97DD2}"/>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995843" y="1985015"/>
                <a:ext cx="207617" cy="213229"/>
              </a:xfrm>
              <a:prstGeom prst="rect">
                <a:avLst/>
              </a:prstGeom>
              <a:noFill/>
            </p:spPr>
          </p:pic>
        </p:grpSp>
        <p:grpSp>
          <p:nvGrpSpPr>
            <p:cNvPr id="13" name="Group 12">
              <a:extLst>
                <a:ext uri="{FF2B5EF4-FFF2-40B4-BE49-F238E27FC236}">
                  <a16:creationId xmlns:a16="http://schemas.microsoft.com/office/drawing/2014/main" id="{27757879-2360-44BF-8076-DC28B8BC3599}"/>
                </a:ext>
              </a:extLst>
            </p:cNvPr>
            <p:cNvGrpSpPr/>
            <p:nvPr/>
          </p:nvGrpSpPr>
          <p:grpSpPr>
            <a:xfrm>
              <a:off x="4714971" y="2860598"/>
              <a:ext cx="1573369" cy="411480"/>
              <a:chOff x="2936025" y="2308314"/>
              <a:chExt cx="1573369" cy="411480"/>
            </a:xfrm>
          </p:grpSpPr>
          <p:sp>
            <p:nvSpPr>
              <p:cNvPr id="51" name="Rectangle: Rounded Corners 50">
                <a:extLst>
                  <a:ext uri="{FF2B5EF4-FFF2-40B4-BE49-F238E27FC236}">
                    <a16:creationId xmlns:a16="http://schemas.microsoft.com/office/drawing/2014/main" id="{26D49C10-13FB-4943-9448-68B6C5E5B0A7}"/>
                  </a:ext>
                </a:extLst>
              </p:cNvPr>
              <p:cNvSpPr/>
              <p:nvPr/>
            </p:nvSpPr>
            <p:spPr>
              <a:xfrm>
                <a:off x="2936025" y="2308314"/>
                <a:ext cx="1573369" cy="411480"/>
              </a:xfrm>
              <a:prstGeom prst="roundRect">
                <a:avLst>
                  <a:gd name="adj" fmla="val 10935"/>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92608" tIns="27432" rIns="0" bIns="0" rtlCol="0" anchor="ctr" anchorCtr="0"/>
              <a:lstStyle/>
              <a:p>
                <a:pPr>
                  <a:lnSpc>
                    <a:spcPts val="900"/>
                  </a:lnSpc>
                </a:pPr>
                <a:r>
                  <a:rPr lang="en-US" sz="900" b="1" dirty="0">
                    <a:solidFill>
                      <a:schemeClr val="tx1"/>
                    </a:solidFill>
                  </a:rPr>
                  <a:t>U.S. Army Mission Command </a:t>
                </a:r>
                <a:r>
                  <a:rPr lang="en-US" sz="900" b="1" dirty="0" err="1">
                    <a:solidFill>
                      <a:schemeClr val="tx1"/>
                    </a:solidFill>
                  </a:rPr>
                  <a:t>CoE</a:t>
                </a:r>
                <a:br>
                  <a:rPr lang="en-US" sz="900" b="1" dirty="0">
                    <a:solidFill>
                      <a:schemeClr val="tx1"/>
                    </a:solidFill>
                  </a:rPr>
                </a:br>
                <a:r>
                  <a:rPr lang="en-US" sz="700" dirty="0">
                    <a:solidFill>
                      <a:schemeClr val="tx1"/>
                    </a:solidFill>
                  </a:rPr>
                  <a:t>Fort Leavenworth, KS</a:t>
                </a:r>
              </a:p>
            </p:txBody>
          </p:sp>
          <p:pic>
            <p:nvPicPr>
              <p:cNvPr id="56" name="Picture 55">
                <a:extLst>
                  <a:ext uri="{FF2B5EF4-FFF2-40B4-BE49-F238E27FC236}">
                    <a16:creationId xmlns:a16="http://schemas.microsoft.com/office/drawing/2014/main" id="{830EB396-3404-4823-954E-4EB59A8C294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88223" y="2352134"/>
                <a:ext cx="212177" cy="262589"/>
              </a:xfrm>
              <a:prstGeom prst="rect">
                <a:avLst/>
              </a:prstGeom>
            </p:spPr>
          </p:pic>
        </p:grpSp>
      </p:grpSp>
    </p:spTree>
    <p:extLst>
      <p:ext uri="{BB962C8B-B14F-4D97-AF65-F5344CB8AC3E}">
        <p14:creationId xmlns:p14="http://schemas.microsoft.com/office/powerpoint/2010/main" val="72349095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9600" y="4684703"/>
            <a:ext cx="9855200" cy="1969770"/>
          </a:xfrm>
          <a:prstGeom prst="rect">
            <a:avLst/>
          </a:prstGeom>
        </p:spPr>
        <p:txBody>
          <a:bodyPr wrap="square">
            <a:spAutoFit/>
          </a:bodyPr>
          <a:lstStyle/>
          <a:p>
            <a:pPr marL="287338" marR="0" lvl="0" indent="-2873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31F20"/>
                </a:solidFill>
                <a:effectLst/>
                <a:uLnTx/>
                <a:uFillTx/>
                <a:latin typeface="Arial"/>
                <a:ea typeface="+mn-ea"/>
                <a:cs typeface="+mn-cs"/>
              </a:rPr>
              <a:t>FY 2024 Army budget is committed to People First, sustaining readiness gains and continuing modernization within its topline.</a:t>
            </a:r>
          </a:p>
          <a:p>
            <a:pPr marL="287338" marR="0" lvl="0" indent="-28733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31F20"/>
                </a:solidFill>
                <a:effectLst/>
                <a:uLnTx/>
                <a:uFillTx/>
                <a:latin typeface="Arial"/>
                <a:ea typeface="+mn-ea"/>
                <a:cs typeface="+mn-cs"/>
              </a:rPr>
              <a:t>Army’s budget request is a real growth rate of -2.4% with best estimate of inflation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31F20"/>
                </a:solidFill>
                <a:effectLst/>
                <a:uLnTx/>
                <a:uFillTx/>
                <a:latin typeface="Arial"/>
                <a:ea typeface="+mn-ea"/>
                <a:cs typeface="+mn-cs"/>
              </a:rPr>
              <a:t>Stable funding is necessary to:</a:t>
            </a:r>
          </a:p>
          <a:p>
            <a:pPr marL="742950" marR="0" lvl="1" indent="-285750" algn="l" defTabSz="914400" rtl="0" eaLnBrk="1" fontAlgn="auto" latinLnBrk="0" hangingPunct="1">
              <a:lnSpc>
                <a:spcPct val="100000"/>
              </a:lnSpc>
              <a:spcBef>
                <a:spcPts val="0"/>
              </a:spcBef>
              <a:spcAft>
                <a:spcPts val="0"/>
              </a:spcAft>
              <a:buClrTx/>
              <a:buSzTx/>
              <a:buFont typeface="Montserrat Light" panose="00000400000000000000" pitchFamily="50" charset="0"/>
              <a:buChar char="−"/>
              <a:tabLst/>
              <a:defRPr/>
            </a:pPr>
            <a:r>
              <a:rPr kumimoji="0" lang="en-US" sz="1600" b="0" i="0" u="none" strike="noStrike" kern="1200" cap="none" spc="0" normalizeH="0" baseline="0" noProof="0" dirty="0">
                <a:ln>
                  <a:noFill/>
                </a:ln>
                <a:solidFill>
                  <a:srgbClr val="231F20"/>
                </a:solidFill>
                <a:effectLst/>
                <a:uLnTx/>
                <a:uFillTx/>
                <a:latin typeface="Arial"/>
                <a:ea typeface="+mn-ea"/>
                <a:cs typeface="+mn-cs"/>
              </a:rPr>
              <a:t>Support Our People - Soldiers, Civilians, and their Families</a:t>
            </a:r>
          </a:p>
          <a:p>
            <a:pPr marL="742950" marR="0" lvl="1" indent="-285750" algn="l" defTabSz="914400" rtl="0" eaLnBrk="1" fontAlgn="auto" latinLnBrk="0" hangingPunct="1">
              <a:lnSpc>
                <a:spcPct val="100000"/>
              </a:lnSpc>
              <a:spcBef>
                <a:spcPts val="0"/>
              </a:spcBef>
              <a:spcAft>
                <a:spcPts val="0"/>
              </a:spcAft>
              <a:buClrTx/>
              <a:buSzTx/>
              <a:buFont typeface="Montserrat Light" panose="00000400000000000000" pitchFamily="50" charset="0"/>
              <a:buChar char="−"/>
              <a:tabLst/>
              <a:defRPr/>
            </a:pPr>
            <a:r>
              <a:rPr kumimoji="0" lang="en-US" sz="1600" b="0" i="0" u="none" strike="noStrike" kern="1200" cap="none" spc="0" normalizeH="0" baseline="0" noProof="0" dirty="0">
                <a:ln>
                  <a:noFill/>
                </a:ln>
                <a:solidFill>
                  <a:srgbClr val="231F20"/>
                </a:solidFill>
                <a:effectLst/>
                <a:uLnTx/>
                <a:uFillTx/>
                <a:latin typeface="Arial"/>
                <a:ea typeface="+mn-ea"/>
                <a:cs typeface="+mn-cs"/>
              </a:rPr>
              <a:t>Modernize the Force; Deliver Concepts and Capabilities</a:t>
            </a:r>
          </a:p>
          <a:p>
            <a:pPr marL="742950" marR="0" lvl="1" indent="-285750" algn="l" defTabSz="914400" rtl="0" eaLnBrk="1" fontAlgn="auto" latinLnBrk="0" hangingPunct="1">
              <a:lnSpc>
                <a:spcPct val="100000"/>
              </a:lnSpc>
              <a:spcBef>
                <a:spcPts val="0"/>
              </a:spcBef>
              <a:spcAft>
                <a:spcPts val="0"/>
              </a:spcAft>
              <a:buClrTx/>
              <a:buSzTx/>
              <a:buFont typeface="Montserrat Light" panose="00000400000000000000" pitchFamily="50" charset="0"/>
              <a:buChar char="−"/>
              <a:tabLst/>
              <a:defRPr/>
            </a:pPr>
            <a:r>
              <a:rPr kumimoji="0" lang="en-US" sz="1600" b="0" i="0" u="none" strike="noStrike" kern="1200" cap="none" spc="0" normalizeH="0" baseline="0" noProof="0" dirty="0">
                <a:ln>
                  <a:noFill/>
                </a:ln>
                <a:solidFill>
                  <a:srgbClr val="231F20"/>
                </a:solidFill>
                <a:effectLst/>
                <a:uLnTx/>
                <a:uFillTx/>
                <a:latin typeface="Arial"/>
                <a:ea typeface="+mn-ea"/>
                <a:cs typeface="+mn-cs"/>
              </a:rPr>
              <a:t>Maintain Tactical Readiness and Build Strategic Readiness</a:t>
            </a:r>
          </a:p>
        </p:txBody>
      </p:sp>
      <p:sp>
        <p:nvSpPr>
          <p:cNvPr id="5" name="Title 4">
            <a:extLst>
              <a:ext uri="{FF2B5EF4-FFF2-40B4-BE49-F238E27FC236}">
                <a16:creationId xmlns:a16="http://schemas.microsoft.com/office/drawing/2014/main" id="{AF0CFF25-9100-4610-A6CB-8670AF1ACCA8}"/>
              </a:ext>
            </a:extLst>
          </p:cNvPr>
          <p:cNvSpPr>
            <a:spLocks noGrp="1"/>
          </p:cNvSpPr>
          <p:nvPr>
            <p:ph type="title"/>
          </p:nvPr>
        </p:nvSpPr>
        <p:spPr/>
        <p:txBody>
          <a:bodyPr/>
          <a:lstStyle/>
          <a:p>
            <a:r>
              <a:rPr lang="en-US" sz="3600" dirty="0">
                <a:latin typeface="Bebas Neue Bold" panose="020B0606020202050201" pitchFamily="34" charset="0"/>
              </a:rPr>
              <a:t>FY24 Army Budget Request: President’s Budget Proposal</a:t>
            </a:r>
          </a:p>
        </p:txBody>
      </p:sp>
      <p:sp>
        <p:nvSpPr>
          <p:cNvPr id="8" name="TextBox 7"/>
          <p:cNvSpPr txBox="1"/>
          <p:nvPr/>
        </p:nvSpPr>
        <p:spPr>
          <a:xfrm>
            <a:off x="651277" y="6642555"/>
            <a:ext cx="1016625" cy="21544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solidFill>
                  <a:srgbClr val="231F20"/>
                </a:solidFill>
                <a:effectLst/>
                <a:uLnTx/>
                <a:uFillTx/>
                <a:latin typeface="Arial"/>
                <a:ea typeface="+mn-ea"/>
                <a:cs typeface="+mn-cs"/>
              </a:rPr>
              <a:t>*AS OF 9 may 23</a:t>
            </a:r>
          </a:p>
        </p:txBody>
      </p:sp>
      <p:graphicFrame>
        <p:nvGraphicFramePr>
          <p:cNvPr id="6" name="Chart 5">
            <a:extLst>
              <a:ext uri="{FF2B5EF4-FFF2-40B4-BE49-F238E27FC236}">
                <a16:creationId xmlns:a16="http://schemas.microsoft.com/office/drawing/2014/main" id="{B3029B4A-0333-43D2-8BAC-7E3C1D708849}"/>
              </a:ext>
            </a:extLst>
          </p:cNvPr>
          <p:cNvGraphicFramePr>
            <a:graphicFrameLocks/>
          </p:cNvGraphicFramePr>
          <p:nvPr/>
        </p:nvGraphicFramePr>
        <p:xfrm>
          <a:off x="6510420" y="1222622"/>
          <a:ext cx="4023360" cy="3395355"/>
        </p:xfrm>
        <a:graphic>
          <a:graphicData uri="http://schemas.openxmlformats.org/drawingml/2006/chart">
            <c:chart xmlns:c="http://schemas.openxmlformats.org/drawingml/2006/chart" xmlns:r="http://schemas.openxmlformats.org/officeDocument/2006/relationships" r:id="rId3"/>
          </a:graphicData>
        </a:graphic>
      </p:graphicFrame>
      <p:sp>
        <p:nvSpPr>
          <p:cNvPr id="4" name="Right Arrow 3"/>
          <p:cNvSpPr/>
          <p:nvPr/>
        </p:nvSpPr>
        <p:spPr>
          <a:xfrm>
            <a:off x="5333267" y="2558058"/>
            <a:ext cx="1631510" cy="1122402"/>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roxima Nova Rg" panose="02000506030000020004" pitchFamily="50" charset="0"/>
              <a:ea typeface="+mn-ea"/>
              <a:cs typeface="+mn-cs"/>
            </a:endParaRPr>
          </a:p>
        </p:txBody>
      </p:sp>
      <p:graphicFrame>
        <p:nvGraphicFramePr>
          <p:cNvPr id="11" name="Table 10"/>
          <p:cNvGraphicFramePr>
            <a:graphicFrameLocks noGrp="1"/>
          </p:cNvGraphicFramePr>
          <p:nvPr/>
        </p:nvGraphicFramePr>
        <p:xfrm>
          <a:off x="528619" y="1420143"/>
          <a:ext cx="5099540" cy="2790351"/>
        </p:xfrm>
        <a:graphic>
          <a:graphicData uri="http://schemas.openxmlformats.org/drawingml/2006/table">
            <a:tbl>
              <a:tblPr firstRow="1" bandRow="1"/>
              <a:tblGrid>
                <a:gridCol w="2932538">
                  <a:extLst>
                    <a:ext uri="{9D8B030D-6E8A-4147-A177-3AD203B41FA5}">
                      <a16:colId xmlns:a16="http://schemas.microsoft.com/office/drawing/2014/main" val="2109781914"/>
                    </a:ext>
                  </a:extLst>
                </a:gridCol>
                <a:gridCol w="722334">
                  <a:extLst>
                    <a:ext uri="{9D8B030D-6E8A-4147-A177-3AD203B41FA5}">
                      <a16:colId xmlns:a16="http://schemas.microsoft.com/office/drawing/2014/main" val="544220095"/>
                    </a:ext>
                  </a:extLst>
                </a:gridCol>
                <a:gridCol w="722334">
                  <a:extLst>
                    <a:ext uri="{9D8B030D-6E8A-4147-A177-3AD203B41FA5}">
                      <a16:colId xmlns:a16="http://schemas.microsoft.com/office/drawing/2014/main" val="1087212279"/>
                    </a:ext>
                  </a:extLst>
                </a:gridCol>
                <a:gridCol w="722334">
                  <a:extLst>
                    <a:ext uri="{9D8B030D-6E8A-4147-A177-3AD203B41FA5}">
                      <a16:colId xmlns:a16="http://schemas.microsoft.com/office/drawing/2014/main" val="3581899440"/>
                    </a:ext>
                  </a:extLst>
                </a:gridCol>
              </a:tblGrid>
              <a:tr h="472934">
                <a:tc>
                  <a:txBody>
                    <a:bodyPr/>
                    <a:lstStyle/>
                    <a:p>
                      <a:pPr algn="ctr" rtl="0" fontAlgn="ctr"/>
                      <a:r>
                        <a:rPr lang="en-US" sz="1300" b="1" i="0" u="none" strike="noStrike" cap="all" baseline="0" dirty="0">
                          <a:solidFill>
                            <a:srgbClr val="000000"/>
                          </a:solidFill>
                          <a:effectLst/>
                          <a:latin typeface="+mn-lt"/>
                        </a:rPr>
                        <a:t>Request ($B)</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rtl="0" fontAlgn="ctr"/>
                      <a:r>
                        <a:rPr lang="en-US" sz="1300" b="0" i="0" u="none" strike="noStrike" dirty="0">
                          <a:solidFill>
                            <a:srgbClr val="000000"/>
                          </a:solidFill>
                          <a:effectLst/>
                          <a:latin typeface="+mn-lt"/>
                        </a:rPr>
                        <a:t>FY22</a:t>
                      </a:r>
                    </a:p>
                    <a:p>
                      <a:pPr algn="ctr" rtl="0" fontAlgn="ctr"/>
                      <a:r>
                        <a:rPr lang="en-US" sz="1300" b="0" i="0" u="none" strike="noStrike" baseline="-25000" dirty="0">
                          <a:solidFill>
                            <a:srgbClr val="000000"/>
                          </a:solidFill>
                          <a:effectLst/>
                          <a:latin typeface="+mn-lt"/>
                        </a:rPr>
                        <a:t>Actuals</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rtl="0" fontAlgn="ctr"/>
                      <a:endParaRPr lang="en-US" sz="1300" b="0" i="0" u="none" strike="noStrike" dirty="0">
                        <a:solidFill>
                          <a:srgbClr val="000000"/>
                        </a:solidFill>
                        <a:effectLst/>
                        <a:latin typeface="+mn-lt"/>
                      </a:endParaRPr>
                    </a:p>
                    <a:p>
                      <a:pPr algn="ctr" rtl="0" fontAlgn="ctr"/>
                      <a:r>
                        <a:rPr lang="en-US" sz="1300" b="0" i="0" u="none" strike="noStrike" dirty="0">
                          <a:solidFill>
                            <a:srgbClr val="000000"/>
                          </a:solidFill>
                          <a:effectLst/>
                          <a:latin typeface="+mn-lt"/>
                        </a:rPr>
                        <a:t>FY23</a:t>
                      </a:r>
                    </a:p>
                    <a:p>
                      <a:pPr algn="ctr" rtl="0" fontAlgn="ctr"/>
                      <a:r>
                        <a:rPr lang="en-US" sz="1200" b="0" i="0" u="none" strike="noStrike" baseline="-25000" dirty="0">
                          <a:solidFill>
                            <a:srgbClr val="000000"/>
                          </a:solidFill>
                          <a:effectLst/>
                          <a:latin typeface="+mn-lt"/>
                        </a:rPr>
                        <a:t>Enacted</a:t>
                      </a:r>
                    </a:p>
                    <a:p>
                      <a:pPr algn="ctr" rtl="0" fontAlgn="ctr"/>
                      <a:endParaRPr lang="en-US" sz="1300" b="0" i="0" u="none" strike="noStrike" dirty="0">
                        <a:solidFill>
                          <a:srgbClr val="000000"/>
                        </a:solidFill>
                        <a:effectLst/>
                        <a:latin typeface="+mn-lt"/>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rtl="0" fontAlgn="ctr"/>
                      <a:r>
                        <a:rPr lang="en-US" sz="1300" b="0" i="0" u="none" strike="noStrike" dirty="0">
                          <a:solidFill>
                            <a:srgbClr val="000000"/>
                          </a:solidFill>
                          <a:effectLst/>
                          <a:latin typeface="+mn-lt"/>
                        </a:rPr>
                        <a:t>FY24*</a:t>
                      </a:r>
                    </a:p>
                    <a:p>
                      <a:pPr algn="ctr" rtl="0" fontAlgn="ctr"/>
                      <a:r>
                        <a:rPr lang="en-US" sz="800" b="1" i="0" u="none" strike="noStrike" dirty="0">
                          <a:solidFill>
                            <a:srgbClr val="000000"/>
                          </a:solidFill>
                          <a:effectLst/>
                          <a:latin typeface="+mn-lt"/>
                        </a:rPr>
                        <a:t>(requested)</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459579144"/>
                  </a:ext>
                </a:extLst>
              </a:tr>
              <a:tr h="344091">
                <a:tc>
                  <a:txBody>
                    <a:bodyPr/>
                    <a:lstStyle/>
                    <a:p>
                      <a:pPr algn="l" rtl="0" fontAlgn="ctr"/>
                      <a:r>
                        <a:rPr lang="en-US" sz="1300" b="1" i="0" u="none" strike="noStrike" cap="all" baseline="0" dirty="0">
                          <a:solidFill>
                            <a:srgbClr val="000000"/>
                          </a:solidFill>
                          <a:effectLst/>
                          <a:latin typeface="+mn-lt"/>
                        </a:rPr>
                        <a:t>Military Personnel</a:t>
                      </a:r>
                      <a:r>
                        <a:rPr lang="en-US" sz="1300" b="1" i="0" u="none" strike="noStrike" cap="all" baseline="30000" dirty="0">
                          <a:solidFill>
                            <a:srgbClr val="000000"/>
                          </a:solidFill>
                          <a:effectLst/>
                          <a:latin typeface="+mn-lt"/>
                        </a:rPr>
                        <a:t>1</a:t>
                      </a:r>
                    </a:p>
                  </a:txBody>
                  <a:tcPr marL="857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0" i="0" u="none" strike="noStrike" dirty="0">
                          <a:solidFill>
                            <a:srgbClr val="000000"/>
                          </a:solidFill>
                          <a:effectLst/>
                          <a:latin typeface="+mn-lt"/>
                        </a:rPr>
                        <a:t>66.5</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0" i="0" u="none" strike="noStrike" dirty="0">
                          <a:solidFill>
                            <a:srgbClr val="000000"/>
                          </a:solidFill>
                          <a:effectLst/>
                          <a:latin typeface="+mn-lt"/>
                        </a:rPr>
                        <a:t>68.0</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mn-lt"/>
                        </a:rPr>
                        <a:t>69.8</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11035166"/>
                  </a:ext>
                </a:extLst>
              </a:tr>
              <a:tr h="344091">
                <a:tc>
                  <a:txBody>
                    <a:bodyPr/>
                    <a:lstStyle/>
                    <a:p>
                      <a:pPr algn="l" rtl="0" fontAlgn="ctr"/>
                      <a:r>
                        <a:rPr lang="en-US" sz="1300" b="1" i="0" u="none" strike="noStrike" cap="all" baseline="0" dirty="0">
                          <a:solidFill>
                            <a:srgbClr val="000000"/>
                          </a:solidFill>
                          <a:effectLst/>
                          <a:latin typeface="+mn-lt"/>
                        </a:rPr>
                        <a:t>Operation and Maintenance</a:t>
                      </a:r>
                      <a:r>
                        <a:rPr lang="en-US" sz="1300" b="1" i="0" u="none" strike="noStrike" cap="all" baseline="30000" dirty="0">
                          <a:solidFill>
                            <a:srgbClr val="000000"/>
                          </a:solidFill>
                          <a:effectLst/>
                          <a:latin typeface="+mn-lt"/>
                        </a:rPr>
                        <a:t>2</a:t>
                      </a:r>
                    </a:p>
                  </a:txBody>
                  <a:tcPr marL="857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2F7FC"/>
                    </a:solidFill>
                  </a:tcPr>
                </a:tc>
                <a:tc>
                  <a:txBody>
                    <a:bodyPr/>
                    <a:lstStyle/>
                    <a:p>
                      <a:pPr algn="ctr" rtl="0" fontAlgn="ctr"/>
                      <a:r>
                        <a:rPr lang="en-US" sz="1300" b="0" i="0" u="none" strike="noStrike" dirty="0">
                          <a:solidFill>
                            <a:srgbClr val="000000"/>
                          </a:solidFill>
                          <a:effectLst/>
                          <a:latin typeface="+mn-lt"/>
                        </a:rPr>
                        <a:t>66.3</a:t>
                      </a:r>
                      <a:endParaRPr lang="en-US" sz="1300" b="0" i="0" u="none" strike="noStrike" baseline="30000" dirty="0">
                        <a:solidFill>
                          <a:srgbClr val="000000"/>
                        </a:solidFill>
                        <a:effectLst/>
                        <a:latin typeface="+mn-lt"/>
                      </a:endParaRP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2F7FC"/>
                    </a:solidFill>
                  </a:tcPr>
                </a:tc>
                <a:tc>
                  <a:txBody>
                    <a:bodyPr/>
                    <a:lstStyle/>
                    <a:p>
                      <a:pPr algn="ctr" rtl="0" fontAlgn="ctr"/>
                      <a:r>
                        <a:rPr lang="en-US" sz="1300" b="0" i="0" u="none" strike="noStrike" dirty="0">
                          <a:solidFill>
                            <a:srgbClr val="000000"/>
                          </a:solidFill>
                          <a:effectLst/>
                          <a:latin typeface="+mn-lt"/>
                        </a:rPr>
                        <a:t>70.6</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2F7FC"/>
                    </a:solidFill>
                  </a:tcPr>
                </a:tc>
                <a:tc>
                  <a:txBody>
                    <a:bodyPr/>
                    <a:lstStyle/>
                    <a:p>
                      <a:pPr algn="ctr" rtl="0" fontAlgn="ctr"/>
                      <a:r>
                        <a:rPr lang="en-US" sz="1300" b="1" i="0" u="none" strike="noStrike" dirty="0">
                          <a:solidFill>
                            <a:srgbClr val="000000"/>
                          </a:solidFill>
                          <a:effectLst/>
                          <a:latin typeface="+mn-lt"/>
                        </a:rPr>
                        <a:t>72.1</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800677680"/>
                  </a:ext>
                </a:extLst>
              </a:tr>
              <a:tr h="344091">
                <a:tc>
                  <a:txBody>
                    <a:bodyPr/>
                    <a:lstStyle/>
                    <a:p>
                      <a:pPr algn="l" rtl="0" fontAlgn="ctr"/>
                      <a:r>
                        <a:rPr lang="en-US" sz="1300" b="1" i="0" u="none" strike="noStrike" cap="all" baseline="0" dirty="0">
                          <a:solidFill>
                            <a:srgbClr val="000000"/>
                          </a:solidFill>
                          <a:effectLst/>
                          <a:latin typeface="+mn-lt"/>
                        </a:rPr>
                        <a:t>Procurement/RDTE</a:t>
                      </a:r>
                    </a:p>
                  </a:txBody>
                  <a:tcPr marL="857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0" i="0" u="none" strike="noStrike" dirty="0">
                          <a:solidFill>
                            <a:srgbClr val="000000"/>
                          </a:solidFill>
                          <a:effectLst/>
                          <a:latin typeface="+mn-lt"/>
                        </a:rPr>
                        <a:t>37.5</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0" i="0" u="none" strike="noStrike" dirty="0">
                          <a:solidFill>
                            <a:srgbClr val="000000"/>
                          </a:solidFill>
                          <a:effectLst/>
                          <a:latin typeface="+mn-lt"/>
                        </a:rPr>
                        <a:t>40.8</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mn-lt"/>
                        </a:rPr>
                        <a:t>39.2</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597459991"/>
                  </a:ext>
                </a:extLst>
              </a:tr>
              <a:tr h="344091">
                <a:tc>
                  <a:txBody>
                    <a:bodyPr/>
                    <a:lstStyle/>
                    <a:p>
                      <a:pPr algn="l" rtl="0" fontAlgn="ctr"/>
                      <a:r>
                        <a:rPr lang="en-US" sz="1300" b="1" i="0" u="none" strike="noStrike" cap="all" baseline="0" dirty="0">
                          <a:solidFill>
                            <a:srgbClr val="000000"/>
                          </a:solidFill>
                          <a:effectLst/>
                          <a:latin typeface="+mn-lt"/>
                        </a:rPr>
                        <a:t>MILCON/Family Housing/BRAC</a:t>
                      </a:r>
                    </a:p>
                  </a:txBody>
                  <a:tcPr marL="857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2F7FC"/>
                    </a:solidFill>
                  </a:tcPr>
                </a:tc>
                <a:tc>
                  <a:txBody>
                    <a:bodyPr/>
                    <a:lstStyle/>
                    <a:p>
                      <a:pPr algn="ctr" rtl="0" fontAlgn="ctr"/>
                      <a:r>
                        <a:rPr lang="en-US" sz="1300" b="0" i="0" u="none" strike="noStrike" dirty="0">
                          <a:solidFill>
                            <a:srgbClr val="000000"/>
                          </a:solidFill>
                          <a:effectLst/>
                          <a:latin typeface="+mn-lt"/>
                        </a:rPr>
                        <a:t>3.2</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2F7FC"/>
                    </a:solidFill>
                  </a:tcPr>
                </a:tc>
                <a:tc>
                  <a:txBody>
                    <a:bodyPr/>
                    <a:lstStyle/>
                    <a:p>
                      <a:pPr algn="ctr" rtl="0" fontAlgn="ctr"/>
                      <a:r>
                        <a:rPr lang="en-US" sz="1300" b="0" i="0" u="none" strike="noStrike" dirty="0">
                          <a:solidFill>
                            <a:srgbClr val="000000"/>
                          </a:solidFill>
                          <a:effectLst/>
                          <a:latin typeface="+mn-lt"/>
                        </a:rPr>
                        <a:t>3.9</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F2F7FC"/>
                    </a:solidFill>
                  </a:tcPr>
                </a:tc>
                <a:tc>
                  <a:txBody>
                    <a:bodyPr/>
                    <a:lstStyle/>
                    <a:p>
                      <a:pPr algn="ctr" rtl="0" fontAlgn="ctr"/>
                      <a:r>
                        <a:rPr lang="en-US" sz="1300" b="1" i="0" u="none" strike="noStrike" dirty="0">
                          <a:solidFill>
                            <a:srgbClr val="000000"/>
                          </a:solidFill>
                          <a:effectLst/>
                          <a:latin typeface="+mn-lt"/>
                        </a:rPr>
                        <a:t>2.8</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262774301"/>
                  </a:ext>
                </a:extLst>
              </a:tr>
              <a:tr h="344091">
                <a:tc>
                  <a:txBody>
                    <a:bodyPr/>
                    <a:lstStyle/>
                    <a:p>
                      <a:pPr algn="l" rtl="0" fontAlgn="ctr"/>
                      <a:r>
                        <a:rPr lang="en-US" sz="1300" b="1" i="0" u="none" strike="noStrike" cap="all" baseline="0" dirty="0">
                          <a:solidFill>
                            <a:srgbClr val="000000"/>
                          </a:solidFill>
                          <a:effectLst/>
                          <a:latin typeface="+mn-lt"/>
                        </a:rPr>
                        <a:t>Other Base</a:t>
                      </a:r>
                      <a:r>
                        <a:rPr lang="en-US" sz="1300" b="1" i="0" u="none" strike="noStrike" cap="all" baseline="30000" dirty="0">
                          <a:solidFill>
                            <a:srgbClr val="000000"/>
                          </a:solidFill>
                          <a:effectLst/>
                          <a:latin typeface="+mn-lt"/>
                        </a:rPr>
                        <a:t>3</a:t>
                      </a:r>
                    </a:p>
                  </a:txBody>
                  <a:tcPr marL="857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0" i="0" u="none" strike="noStrike" dirty="0">
                          <a:solidFill>
                            <a:srgbClr val="000000"/>
                          </a:solidFill>
                          <a:effectLst/>
                          <a:latin typeface="+mn-lt"/>
                        </a:rPr>
                        <a:t>2.0</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0" i="0" u="none" strike="noStrike" dirty="0">
                          <a:solidFill>
                            <a:srgbClr val="000000"/>
                          </a:solidFill>
                          <a:effectLst/>
                          <a:latin typeface="+mn-lt"/>
                        </a:rPr>
                        <a:t>1.8</a:t>
                      </a:r>
                    </a:p>
                  </a:txBody>
                  <a:tcPr marL="18288" marR="36576" marT="27432" marB="0" anchor="ctr">
                    <a:lnL w="6350" cap="flat" cmpd="sng" algn="ctr">
                      <a:solidFill>
                        <a:schemeClr val="bg1">
                          <a:lumMod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tc>
                  <a:txBody>
                    <a:bodyPr/>
                    <a:lstStyle/>
                    <a:p>
                      <a:pPr algn="ctr" rtl="0" fontAlgn="ctr"/>
                      <a:r>
                        <a:rPr lang="en-US" sz="1300" b="1" i="0" u="none" strike="noStrike" dirty="0">
                          <a:solidFill>
                            <a:srgbClr val="000000"/>
                          </a:solidFill>
                          <a:effectLst/>
                          <a:latin typeface="+mn-lt"/>
                        </a:rPr>
                        <a:t>1.7</a:t>
                      </a:r>
                    </a:p>
                  </a:txBody>
                  <a:tcPr marL="18288" marR="36576" marT="27432"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496123104"/>
                  </a:ext>
                </a:extLst>
              </a:tr>
              <a:tr h="344091">
                <a:tc>
                  <a:txBody>
                    <a:bodyPr/>
                    <a:lstStyle/>
                    <a:p>
                      <a:pPr algn="ctr" rtl="0" fontAlgn="ctr"/>
                      <a:r>
                        <a:rPr lang="en-US" sz="1300" b="1" i="0" u="none" strike="noStrike" cap="all" baseline="0" dirty="0">
                          <a:solidFill>
                            <a:srgbClr val="000000"/>
                          </a:solidFill>
                          <a:effectLst/>
                          <a:latin typeface="+mn-lt"/>
                        </a:rPr>
                        <a:t>Totals</a:t>
                      </a:r>
                      <a:endParaRPr lang="en-US" sz="1300" b="1" i="0" u="none" strike="noStrike" cap="all" baseline="30000" dirty="0">
                        <a:solidFill>
                          <a:srgbClr val="000000"/>
                        </a:solidFill>
                        <a:effectLst/>
                        <a:latin typeface="+mn-lt"/>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rtl="0" fontAlgn="ctr"/>
                      <a:r>
                        <a:rPr lang="en-US" sz="1300" b="0" i="0" u="none" strike="noStrike" dirty="0">
                          <a:solidFill>
                            <a:srgbClr val="000000"/>
                          </a:solidFill>
                          <a:effectLst/>
                          <a:latin typeface="+mn-lt"/>
                        </a:rPr>
                        <a:t>175.5</a:t>
                      </a:r>
                    </a:p>
                  </a:txBody>
                  <a:tcPr marL="18288" marR="36576" marT="27432"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rtl="0" fontAlgn="ctr"/>
                      <a:r>
                        <a:rPr lang="en-US" sz="1300" b="0" i="0" u="none" strike="noStrike" dirty="0">
                          <a:solidFill>
                            <a:srgbClr val="000000"/>
                          </a:solidFill>
                          <a:effectLst/>
                          <a:latin typeface="+mn-lt"/>
                        </a:rPr>
                        <a:t>185.2</a:t>
                      </a:r>
                    </a:p>
                  </a:txBody>
                  <a:tcPr marL="18288" marR="36576" marT="27432" marB="0" anchor="ctr">
                    <a:lnL w="6350" cap="flat" cmpd="sng" algn="ctr">
                      <a:solidFill>
                        <a:schemeClr val="bg1"/>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rtl="0" fontAlgn="ctr"/>
                      <a:r>
                        <a:rPr lang="en-US" sz="1300" b="1" i="0" u="none" strike="noStrike" dirty="0">
                          <a:solidFill>
                            <a:srgbClr val="000000"/>
                          </a:solidFill>
                          <a:effectLst/>
                          <a:latin typeface="+mn-lt"/>
                        </a:rPr>
                        <a:t>185.5</a:t>
                      </a:r>
                    </a:p>
                  </a:txBody>
                  <a:tcPr marL="18288" marR="36576" marT="27432"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38196894"/>
                  </a:ext>
                </a:extLst>
              </a:tr>
            </a:tbl>
          </a:graphicData>
        </a:graphic>
      </p:graphicFrame>
      <p:sp>
        <p:nvSpPr>
          <p:cNvPr id="12" name="TextBox 1">
            <a:extLst>
              <a:ext uri="{FF2B5EF4-FFF2-40B4-BE49-F238E27FC236}">
                <a16:creationId xmlns:a16="http://schemas.microsoft.com/office/drawing/2014/main" id="{802DB057-9C00-470A-819C-FB6FC9FE2941}"/>
              </a:ext>
            </a:extLst>
          </p:cNvPr>
          <p:cNvSpPr txBox="1"/>
          <p:nvPr/>
        </p:nvSpPr>
        <p:spPr>
          <a:xfrm>
            <a:off x="8091286" y="2921150"/>
            <a:ext cx="1155553" cy="507850"/>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7D3BC">
                    <a:lumMod val="25000"/>
                  </a:srgbClr>
                </a:solidFill>
                <a:effectLst/>
                <a:uLnTx/>
                <a:uFillTx/>
                <a:latin typeface="Proxima Nova Rg" panose="02000506030000020004" pitchFamily="50" charset="0"/>
                <a:ea typeface="+mn-ea"/>
                <a:cs typeface="+mn-cs"/>
              </a:rPr>
              <a:t>$185B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7D3BC">
                    <a:lumMod val="25000"/>
                  </a:srgbClr>
                </a:solidFill>
                <a:effectLst/>
                <a:uLnTx/>
                <a:uFillTx/>
                <a:latin typeface="Proxima Nova Rg" panose="02000506030000020004" pitchFamily="50" charset="0"/>
                <a:ea typeface="+mn-ea"/>
                <a:cs typeface="+mn-cs"/>
              </a:rPr>
              <a:t>(REQUEST)</a:t>
            </a:r>
          </a:p>
        </p:txBody>
      </p:sp>
      <p:sp>
        <p:nvSpPr>
          <p:cNvPr id="2" name="TextBox 1">
            <a:extLst>
              <a:ext uri="{FF2B5EF4-FFF2-40B4-BE49-F238E27FC236}">
                <a16:creationId xmlns:a16="http://schemas.microsoft.com/office/drawing/2014/main" id="{92885B72-0FC2-4F54-B6EA-F06F4A0CF4B7}"/>
              </a:ext>
            </a:extLst>
          </p:cNvPr>
          <p:cNvSpPr txBox="1"/>
          <p:nvPr/>
        </p:nvSpPr>
        <p:spPr>
          <a:xfrm>
            <a:off x="360484" y="4108790"/>
            <a:ext cx="5229575" cy="5693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231F20"/>
                </a:solidFill>
                <a:effectLst/>
                <a:uLnTx/>
                <a:uFillTx/>
                <a:latin typeface="Arial" pitchFamily="34" charset="0"/>
                <a:ea typeface="+mn-ea"/>
                <a:cs typeface="Arial" pitchFamily="34" charset="0"/>
              </a:rPr>
              <a:t>1</a:t>
            </a:r>
            <a:r>
              <a:rPr kumimoji="0" lang="en-US" sz="800" b="0" i="0" u="none" strike="noStrike" kern="1200" cap="none" spc="0" normalizeH="0" baseline="0" noProof="0" dirty="0">
                <a:ln>
                  <a:noFill/>
                </a:ln>
                <a:solidFill>
                  <a:srgbClr val="231F20"/>
                </a:solidFill>
                <a:effectLst/>
                <a:uLnTx/>
                <a:uFillTx/>
                <a:latin typeface="Arial" pitchFamily="34" charset="0"/>
                <a:ea typeface="+mn-ea"/>
                <a:cs typeface="Arial" pitchFamily="34" charset="0"/>
              </a:rPr>
              <a:t> </a:t>
            </a:r>
            <a:r>
              <a:rPr kumimoji="0" lang="en-US" sz="700" b="0" i="0" u="none" strike="noStrike" kern="1200" cap="none" spc="0" normalizeH="0" baseline="0" noProof="0" dirty="0">
                <a:ln>
                  <a:noFill/>
                </a:ln>
                <a:solidFill>
                  <a:srgbClr val="231F20"/>
                </a:solidFill>
                <a:effectLst/>
                <a:uLnTx/>
                <a:uFillTx/>
                <a:latin typeface="Arial" pitchFamily="34" charset="0"/>
                <a:ea typeface="+mn-ea"/>
                <a:cs typeface="Arial" pitchFamily="34" charset="0"/>
              </a:rPr>
              <a:t>Includes Medicare Eligible Retirement Healthcare Fund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aseline="30000" dirty="0">
                <a:solidFill>
                  <a:srgbClr val="231F20"/>
                </a:solidFill>
                <a:latin typeface="Arial" pitchFamily="34" charset="0"/>
                <a:cs typeface="Arial" pitchFamily="34" charset="0"/>
              </a:rPr>
              <a:t>2</a:t>
            </a:r>
            <a:r>
              <a:rPr lang="en-US" sz="800" dirty="0">
                <a:solidFill>
                  <a:srgbClr val="231F20"/>
                </a:solidFill>
                <a:latin typeface="Arial" pitchFamily="34" charset="0"/>
                <a:cs typeface="Arial" pitchFamily="34" charset="0"/>
              </a:rPr>
              <a:t> </a:t>
            </a:r>
            <a:r>
              <a:rPr lang="en-US" sz="700" dirty="0">
                <a:solidFill>
                  <a:srgbClr val="231F20"/>
                </a:solidFill>
                <a:latin typeface="Arial" pitchFamily="34" charset="0"/>
                <a:cs typeface="Arial" pitchFamily="34" charset="0"/>
              </a:rPr>
              <a:t>Includes Environmental Restoration Account (ERA) Funding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231F20"/>
                </a:solidFill>
                <a:effectLst/>
                <a:uLnTx/>
                <a:uFillTx/>
                <a:latin typeface="Arial" pitchFamily="34" charset="0"/>
                <a:ea typeface="+mn-ea"/>
                <a:cs typeface="Arial" pitchFamily="34" charset="0"/>
              </a:rPr>
              <a:t>3</a:t>
            </a:r>
            <a:r>
              <a:rPr kumimoji="0" lang="en-US" sz="800" b="0" i="0" u="none" strike="noStrike" kern="1200" cap="none" spc="0" normalizeH="0" baseline="0" noProof="0" dirty="0">
                <a:ln>
                  <a:noFill/>
                </a:ln>
                <a:solidFill>
                  <a:srgbClr val="231F20"/>
                </a:solidFill>
                <a:effectLst/>
                <a:uLnTx/>
                <a:uFillTx/>
                <a:latin typeface="Arial" pitchFamily="34" charset="0"/>
                <a:ea typeface="+mn-ea"/>
                <a:cs typeface="Arial" pitchFamily="34" charset="0"/>
              </a:rPr>
              <a:t> </a:t>
            </a:r>
            <a:r>
              <a:rPr kumimoji="0" lang="en-US" sz="700" b="0" i="0" u="none" strike="noStrike" kern="1200" cap="none" spc="0" normalizeH="0" baseline="0" noProof="0" dirty="0">
                <a:ln>
                  <a:noFill/>
                </a:ln>
                <a:solidFill>
                  <a:srgbClr val="231F20"/>
                </a:solidFill>
                <a:effectLst/>
                <a:uLnTx/>
                <a:uFillTx/>
                <a:latin typeface="Arial" pitchFamily="34" charset="0"/>
                <a:ea typeface="+mn-ea"/>
                <a:cs typeface="Arial" pitchFamily="34" charset="0"/>
              </a:rPr>
              <a:t>Other Base: Chemical Agent and Munitions Destruction; Army Working Capital Fund; Arlington National Cemetery; Counter-Islamic State of Iraq/ Syria Train and Equip Fund; Afghanistan Security Forces Fund (FY22 Only)</a:t>
            </a:r>
            <a:endParaRPr kumimoji="0" lang="en-US" sz="800" b="0" i="0" u="none" strike="noStrike" kern="1200" cap="none" spc="0" normalizeH="0" baseline="0" noProof="0" dirty="0">
              <a:ln>
                <a:noFill/>
              </a:ln>
              <a:solidFill>
                <a:srgbClr val="231F20"/>
              </a:solidFill>
              <a:effectLst/>
              <a:uLnTx/>
              <a:uFillTx/>
              <a:latin typeface="Arial" pitchFamily="34" charset="0"/>
              <a:ea typeface="+mn-ea"/>
              <a:cs typeface="Arial" pitchFamily="34" charset="0"/>
            </a:endParaRPr>
          </a:p>
        </p:txBody>
      </p:sp>
      <p:sp>
        <p:nvSpPr>
          <p:cNvPr id="9" name="TextBox 8"/>
          <p:cNvSpPr txBox="1"/>
          <p:nvPr/>
        </p:nvSpPr>
        <p:spPr>
          <a:xfrm>
            <a:off x="1418201" y="1186725"/>
            <a:ext cx="36205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US" sz="2000" b="1" i="0" u="none" strike="noStrike" kern="1200" cap="all" spc="0" normalizeH="0" baseline="0" noProof="0" dirty="0">
                <a:ln>
                  <a:noFill/>
                </a:ln>
                <a:solidFill>
                  <a:srgbClr val="231F20"/>
                </a:solidFill>
                <a:effectLst/>
                <a:uLnTx/>
                <a:uFillTx/>
                <a:latin typeface="Arial"/>
                <a:ea typeface="+mn-ea"/>
                <a:cs typeface="+mn-cs"/>
              </a:rPr>
              <a:t>Base funding program</a:t>
            </a:r>
          </a:p>
        </p:txBody>
      </p:sp>
    </p:spTree>
    <p:extLst>
      <p:ext uri="{BB962C8B-B14F-4D97-AF65-F5344CB8AC3E}">
        <p14:creationId xmlns:p14="http://schemas.microsoft.com/office/powerpoint/2010/main" val="107130352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526" y="0"/>
            <a:ext cx="12201525" cy="6858000"/>
          </a:xfrm>
          <a:prstGeom prst="rect">
            <a:avLst/>
          </a:prstGeom>
        </p:spPr>
      </p:pic>
      <p:grpSp>
        <p:nvGrpSpPr>
          <p:cNvPr id="24" name="Group 23"/>
          <p:cNvGrpSpPr/>
          <p:nvPr/>
        </p:nvGrpSpPr>
        <p:grpSpPr>
          <a:xfrm>
            <a:off x="0" y="0"/>
            <a:ext cx="12192000" cy="1959429"/>
            <a:chOff x="-609600" y="0"/>
            <a:chExt cx="12801600" cy="2057400"/>
          </a:xfrm>
          <a:effectLst>
            <a:outerShdw blurRad="50800" dist="38100" dir="5400000" algn="t" rotWithShape="0">
              <a:prstClr val="black">
                <a:alpha val="40000"/>
              </a:prstClr>
            </a:outerShdw>
          </a:effectLst>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0"/>
              <a:ext cx="3200400" cy="20574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0"/>
              <a:ext cx="3200400" cy="20574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200" y="0"/>
              <a:ext cx="3200400" cy="20574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1600" y="0"/>
              <a:ext cx="3200400" cy="2057400"/>
            </a:xfrm>
            <a:prstGeom prst="rect">
              <a:avLst/>
            </a:prstGeom>
          </p:spPr>
        </p:pic>
      </p:grpSp>
      <p:grpSp>
        <p:nvGrpSpPr>
          <p:cNvPr id="23" name="Group 22"/>
          <p:cNvGrpSpPr/>
          <p:nvPr/>
        </p:nvGrpSpPr>
        <p:grpSpPr>
          <a:xfrm>
            <a:off x="0" y="4898570"/>
            <a:ext cx="12192000" cy="1959429"/>
            <a:chOff x="-609600" y="4800600"/>
            <a:chExt cx="12801600" cy="2057400"/>
          </a:xfrm>
          <a:effectLst>
            <a:outerShdw blurRad="50800" dist="38100" dir="16200000" rotWithShape="0">
              <a:prstClr val="black">
                <a:alpha val="40000"/>
              </a:prstClr>
            </a:outerShdw>
          </a:effectLst>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 y="4800600"/>
              <a:ext cx="3200400" cy="205740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0800" y="4800600"/>
              <a:ext cx="3200400" cy="2057400"/>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1200" y="4800600"/>
              <a:ext cx="3200400" cy="2057400"/>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91600" y="4800600"/>
              <a:ext cx="3200400" cy="2057400"/>
            </a:xfrm>
            <a:prstGeom prst="rect">
              <a:avLst/>
            </a:prstGeom>
          </p:spPr>
        </p:pic>
      </p:grpSp>
      <p:sp>
        <p:nvSpPr>
          <p:cNvPr id="26" name="TextBox 25"/>
          <p:cNvSpPr txBox="1"/>
          <p:nvPr/>
        </p:nvSpPr>
        <p:spPr>
          <a:xfrm>
            <a:off x="3175809" y="3824636"/>
            <a:ext cx="5840380" cy="369332"/>
          </a:xfrm>
          <a:prstGeom prst="rect">
            <a:avLst/>
          </a:prstGeom>
          <a:noFill/>
        </p:spPr>
        <p:txBody>
          <a:bodyPr wrap="none" rtlCol="0">
            <a:spAutoFit/>
          </a:bodyPr>
          <a:lstStyle/>
          <a:p>
            <a:pPr algn="ctr"/>
            <a:r>
              <a:rPr lang="en-US" spc="200" dirty="0">
                <a:solidFill>
                  <a:schemeClr val="bg1"/>
                </a:solidFill>
                <a:latin typeface="Proxima Nova Rg" panose="02000506030000020004" pitchFamily="50" charset="0"/>
              </a:rPr>
              <a:t>ASSOCIATION OF THE UNITED STATES ARMY</a:t>
            </a:r>
          </a:p>
        </p:txBody>
      </p:sp>
      <p:pic>
        <p:nvPicPr>
          <p:cNvPr id="3" name="Picture 2">
            <a:extLst>
              <a:ext uri="{FF2B5EF4-FFF2-40B4-BE49-F238E27FC236}">
                <a16:creationId xmlns:a16="http://schemas.microsoft.com/office/drawing/2014/main" id="{479D3E85-80B6-4C41-984B-5CF1103287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00070" y="2514598"/>
            <a:ext cx="1182331" cy="1182331"/>
          </a:xfrm>
          <a:prstGeom prst="rect">
            <a:avLst/>
          </a:prstGeom>
        </p:spPr>
      </p:pic>
    </p:spTree>
    <p:extLst>
      <p:ext uri="{BB962C8B-B14F-4D97-AF65-F5344CB8AC3E}">
        <p14:creationId xmlns:p14="http://schemas.microsoft.com/office/powerpoint/2010/main" val="3431693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C831E2E-3D53-4E37-82DB-8371E69C731F}"/>
              </a:ext>
            </a:extLst>
          </p:cNvPr>
          <p:cNvGrpSpPr/>
          <p:nvPr/>
        </p:nvGrpSpPr>
        <p:grpSpPr>
          <a:xfrm>
            <a:off x="1126160" y="1645768"/>
            <a:ext cx="3015617" cy="4540622"/>
            <a:chOff x="3169920" y="1814018"/>
            <a:chExt cx="3015617" cy="4540622"/>
          </a:xfrm>
        </p:grpSpPr>
        <p:sp>
          <p:nvSpPr>
            <p:cNvPr id="6" name="Rectangle 5"/>
            <p:cNvSpPr/>
            <p:nvPr/>
          </p:nvSpPr>
          <p:spPr>
            <a:xfrm>
              <a:off x="3169920" y="1814018"/>
              <a:ext cx="3015617" cy="746358"/>
            </a:xfrm>
            <a:prstGeom prst="rect">
              <a:avLst/>
            </a:prstGeom>
          </p:spPr>
          <p:txBody>
            <a:bodyPr wrap="square">
              <a:spAutoFit/>
            </a:bodyPr>
            <a:lstStyle/>
            <a:p>
              <a:pPr>
                <a:lnSpc>
                  <a:spcPts val="1700"/>
                </a:lnSpc>
              </a:pPr>
              <a:r>
                <a:rPr lang="en-US" sz="1600" b="1" dirty="0"/>
                <a:t>Soldiers serve and</a:t>
              </a:r>
              <a:br>
                <a:rPr lang="en-US" sz="1600" b="1" dirty="0"/>
              </a:br>
              <a:r>
                <a:rPr lang="en-US" sz="1600" b="1" dirty="0"/>
                <a:t>live by a set of seven common values:</a:t>
              </a:r>
            </a:p>
          </p:txBody>
        </p:sp>
        <p:sp>
          <p:nvSpPr>
            <p:cNvPr id="7" name="Rectangle: Rounded Corners 6"/>
            <p:cNvSpPr>
              <a:spLocks noChangeAspect="1"/>
            </p:cNvSpPr>
            <p:nvPr/>
          </p:nvSpPr>
          <p:spPr>
            <a:xfrm>
              <a:off x="3255336" y="2682102"/>
              <a:ext cx="2834949" cy="331709"/>
            </a:xfrm>
            <a:prstGeom prst="roundRect">
              <a:avLst>
                <a:gd name="adj" fmla="val 0"/>
              </a:avLst>
            </a:prstGeom>
            <a:solidFill>
              <a:schemeClr val="accent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b="1" cap="all" dirty="0">
                  <a:latin typeface="Arial Black" panose="020B0A04020102020204" pitchFamily="34" charset="0"/>
                </a:rPr>
                <a:t>Loyalty</a:t>
              </a:r>
            </a:p>
          </p:txBody>
        </p:sp>
        <p:sp>
          <p:nvSpPr>
            <p:cNvPr id="10" name="Rectangle: Rounded Corners 9"/>
            <p:cNvSpPr>
              <a:spLocks noChangeAspect="1"/>
            </p:cNvSpPr>
            <p:nvPr/>
          </p:nvSpPr>
          <p:spPr>
            <a:xfrm>
              <a:off x="3255338" y="3238907"/>
              <a:ext cx="2834949" cy="331709"/>
            </a:xfrm>
            <a:prstGeom prst="roundRect">
              <a:avLst>
                <a:gd name="adj" fmla="val 0"/>
              </a:avLst>
            </a:prstGeom>
            <a:solidFill>
              <a:schemeClr val="accent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b="1" cap="all" dirty="0">
                  <a:latin typeface="Arial Black" panose="020B0A04020102020204" pitchFamily="34" charset="0"/>
                </a:rPr>
                <a:t>Duty</a:t>
              </a:r>
            </a:p>
          </p:txBody>
        </p:sp>
        <p:sp>
          <p:nvSpPr>
            <p:cNvPr id="11" name="Rectangle: Rounded Corners 10"/>
            <p:cNvSpPr>
              <a:spLocks noChangeAspect="1"/>
            </p:cNvSpPr>
            <p:nvPr/>
          </p:nvSpPr>
          <p:spPr>
            <a:xfrm>
              <a:off x="3255335" y="3795712"/>
              <a:ext cx="2834949" cy="331709"/>
            </a:xfrm>
            <a:prstGeom prst="roundRect">
              <a:avLst>
                <a:gd name="adj" fmla="val 0"/>
              </a:avLst>
            </a:prstGeom>
            <a:solidFill>
              <a:schemeClr val="accent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b="1" cap="all" dirty="0">
                  <a:latin typeface="Arial Black" panose="020B0A04020102020204" pitchFamily="34" charset="0"/>
                </a:rPr>
                <a:t>Respect</a:t>
              </a:r>
            </a:p>
          </p:txBody>
        </p:sp>
        <p:sp>
          <p:nvSpPr>
            <p:cNvPr id="12" name="Rectangle: Rounded Corners 11"/>
            <p:cNvSpPr>
              <a:spLocks noChangeAspect="1"/>
            </p:cNvSpPr>
            <p:nvPr/>
          </p:nvSpPr>
          <p:spPr>
            <a:xfrm>
              <a:off x="3255335" y="4352517"/>
              <a:ext cx="2834949" cy="331709"/>
            </a:xfrm>
            <a:prstGeom prst="roundRect">
              <a:avLst>
                <a:gd name="adj" fmla="val 0"/>
              </a:avLst>
            </a:prstGeom>
            <a:solidFill>
              <a:schemeClr val="accent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b="1" cap="all" dirty="0">
                  <a:latin typeface="Arial Black" panose="020B0A04020102020204" pitchFamily="34" charset="0"/>
                </a:rPr>
                <a:t>Selfless Service</a:t>
              </a:r>
            </a:p>
          </p:txBody>
        </p:sp>
        <p:sp>
          <p:nvSpPr>
            <p:cNvPr id="13" name="Rectangle: Rounded Corners 12"/>
            <p:cNvSpPr>
              <a:spLocks noChangeAspect="1"/>
            </p:cNvSpPr>
            <p:nvPr/>
          </p:nvSpPr>
          <p:spPr>
            <a:xfrm>
              <a:off x="3255334" y="4909322"/>
              <a:ext cx="2834949" cy="331709"/>
            </a:xfrm>
            <a:prstGeom prst="roundRect">
              <a:avLst>
                <a:gd name="adj" fmla="val 0"/>
              </a:avLst>
            </a:prstGeom>
            <a:solidFill>
              <a:schemeClr val="accent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b="1" cap="all" dirty="0">
                  <a:latin typeface="Arial Black" panose="020B0A04020102020204" pitchFamily="34" charset="0"/>
                </a:rPr>
                <a:t>Honor</a:t>
              </a:r>
            </a:p>
          </p:txBody>
        </p:sp>
        <p:sp>
          <p:nvSpPr>
            <p:cNvPr id="14" name="Rectangle: Rounded Corners 13"/>
            <p:cNvSpPr>
              <a:spLocks noChangeAspect="1"/>
            </p:cNvSpPr>
            <p:nvPr/>
          </p:nvSpPr>
          <p:spPr>
            <a:xfrm>
              <a:off x="3255334" y="5466127"/>
              <a:ext cx="2834949" cy="331709"/>
            </a:xfrm>
            <a:prstGeom prst="roundRect">
              <a:avLst>
                <a:gd name="adj" fmla="val 0"/>
              </a:avLst>
            </a:prstGeom>
            <a:solidFill>
              <a:schemeClr val="accent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b="1" cap="all" dirty="0">
                  <a:latin typeface="Arial Black" panose="020B0A04020102020204" pitchFamily="34" charset="0"/>
                </a:rPr>
                <a:t>Integrity</a:t>
              </a:r>
            </a:p>
          </p:txBody>
        </p:sp>
        <p:sp>
          <p:nvSpPr>
            <p:cNvPr id="15" name="Rectangle: Rounded Corners 14"/>
            <p:cNvSpPr>
              <a:spLocks noChangeAspect="1"/>
            </p:cNvSpPr>
            <p:nvPr/>
          </p:nvSpPr>
          <p:spPr>
            <a:xfrm>
              <a:off x="3255334" y="6022931"/>
              <a:ext cx="2834949" cy="331709"/>
            </a:xfrm>
            <a:prstGeom prst="roundRect">
              <a:avLst>
                <a:gd name="adj" fmla="val 0"/>
              </a:avLst>
            </a:prstGeom>
            <a:solidFill>
              <a:schemeClr val="accent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b="1" cap="all" dirty="0">
                  <a:latin typeface="Arial Black" panose="020B0A04020102020204" pitchFamily="34" charset="0"/>
                </a:rPr>
                <a:t>Personal Courage</a:t>
              </a:r>
            </a:p>
          </p:txBody>
        </p:sp>
      </p:grpSp>
      <p:sp>
        <p:nvSpPr>
          <p:cNvPr id="16" name="Rectangle 15"/>
          <p:cNvSpPr/>
          <p:nvPr/>
        </p:nvSpPr>
        <p:spPr>
          <a:xfrm>
            <a:off x="6488481" y="5734047"/>
            <a:ext cx="4188939" cy="1123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457200" rtlCol="0" anchor="ctr"/>
          <a:lstStyle/>
          <a:p>
            <a:pPr algn="r"/>
            <a:r>
              <a:rPr lang="en-US" b="1" dirty="0">
                <a:solidFill>
                  <a:sysClr val="windowText" lastClr="000000"/>
                </a:solidFill>
              </a:rPr>
              <a:t>Soldiers are not </a:t>
            </a:r>
            <a:r>
              <a:rPr lang="en-US" b="1" i="1" dirty="0">
                <a:solidFill>
                  <a:sysClr val="windowText" lastClr="000000"/>
                </a:solidFill>
              </a:rPr>
              <a:t>in</a:t>
            </a:r>
            <a:r>
              <a:rPr lang="en-US" b="1" dirty="0">
                <a:solidFill>
                  <a:sysClr val="windowText" lastClr="000000"/>
                </a:solidFill>
              </a:rPr>
              <a:t> the Army—</a:t>
            </a:r>
            <a:br>
              <a:rPr lang="en-US" b="1" dirty="0">
                <a:solidFill>
                  <a:sysClr val="windowText" lastClr="000000"/>
                </a:solidFill>
              </a:rPr>
            </a:br>
            <a:r>
              <a:rPr lang="en-US" b="1" dirty="0">
                <a:solidFill>
                  <a:sysClr val="windowText" lastClr="000000"/>
                </a:solidFill>
              </a:rPr>
              <a:t>Soldiers </a:t>
            </a:r>
            <a:r>
              <a:rPr lang="en-US" b="1" i="1" dirty="0">
                <a:solidFill>
                  <a:sysClr val="windowText" lastClr="000000"/>
                </a:solidFill>
              </a:rPr>
              <a:t>are</a:t>
            </a:r>
            <a:r>
              <a:rPr lang="en-US" b="1" dirty="0">
                <a:solidFill>
                  <a:sysClr val="windowText" lastClr="000000"/>
                </a:solidFill>
              </a:rPr>
              <a:t> the army.</a:t>
            </a:r>
          </a:p>
          <a:p>
            <a:pPr algn="r">
              <a:spcBef>
                <a:spcPts val="600"/>
              </a:spcBef>
            </a:pPr>
            <a:r>
              <a:rPr lang="en-US" sz="1200" dirty="0">
                <a:solidFill>
                  <a:sysClr val="windowText" lastClr="000000"/>
                </a:solidFill>
              </a:rPr>
              <a:t>Gen. Creighton Abrams,</a:t>
            </a:r>
            <a:br>
              <a:rPr lang="en-US" sz="1200" dirty="0">
                <a:solidFill>
                  <a:sysClr val="windowText" lastClr="000000"/>
                </a:solidFill>
              </a:rPr>
            </a:br>
            <a:r>
              <a:rPr lang="en-US" sz="1200" dirty="0">
                <a:solidFill>
                  <a:sysClr val="windowText" lastClr="000000"/>
                </a:solidFill>
              </a:rPr>
              <a:t>26</a:t>
            </a:r>
            <a:r>
              <a:rPr lang="en-US" sz="1200" baseline="30000" dirty="0">
                <a:solidFill>
                  <a:sysClr val="windowText" lastClr="000000"/>
                </a:solidFill>
              </a:rPr>
              <a:t>th</a:t>
            </a:r>
            <a:r>
              <a:rPr lang="en-US" sz="1200" dirty="0">
                <a:solidFill>
                  <a:sysClr val="windowText" lastClr="000000"/>
                </a:solidFill>
              </a:rPr>
              <a:t> Chief of Staff of the Army</a:t>
            </a:r>
            <a:endParaRPr lang="en-US" sz="1100" dirty="0">
              <a:solidFill>
                <a:sysClr val="windowText" lastClr="000000"/>
              </a:solidFill>
            </a:endParaRPr>
          </a:p>
        </p:txBody>
      </p:sp>
      <p:grpSp>
        <p:nvGrpSpPr>
          <p:cNvPr id="4" name="Group 3"/>
          <p:cNvGrpSpPr/>
          <p:nvPr/>
        </p:nvGrpSpPr>
        <p:grpSpPr>
          <a:xfrm>
            <a:off x="3220351" y="1528369"/>
            <a:ext cx="7457070" cy="3817166"/>
            <a:chOff x="4922137" y="1916102"/>
            <a:chExt cx="6102096" cy="3123574"/>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19139" r="19139"/>
            <a:stretch/>
          </p:blipFill>
          <p:spPr>
            <a:xfrm>
              <a:off x="4922137" y="1916102"/>
              <a:ext cx="6102096" cy="3084576"/>
            </a:xfrm>
            <a:prstGeom prst="rect">
              <a:avLst/>
            </a:prstGeom>
          </p:spPr>
        </p:pic>
        <p:sp>
          <p:nvSpPr>
            <p:cNvPr id="20" name="Rectangle 19"/>
            <p:cNvSpPr/>
            <p:nvPr/>
          </p:nvSpPr>
          <p:spPr>
            <a:xfrm>
              <a:off x="6089901" y="4314603"/>
              <a:ext cx="3673224" cy="725073"/>
            </a:xfrm>
            <a:prstGeom prst="rect">
              <a:avLst/>
            </a:prstGeom>
          </p:spPr>
          <p:txBody>
            <a:bodyPr wrap="square">
              <a:spAutoFit/>
            </a:bodyPr>
            <a:lstStyle/>
            <a:p>
              <a:pPr>
                <a:lnSpc>
                  <a:spcPts val="3000"/>
                </a:lnSpc>
              </a:pPr>
              <a:r>
                <a:rPr lang="en-US" sz="3200" b="1" cap="all" dirty="0">
                  <a:solidFill>
                    <a:schemeClr val="bg1"/>
                  </a:solidFill>
                  <a:effectLst>
                    <a:outerShdw blurRad="38100" dist="38100" dir="2700000" algn="tl">
                      <a:srgbClr val="000000">
                        <a:alpha val="43137"/>
                      </a:srgbClr>
                    </a:outerShdw>
                  </a:effectLst>
                </a:rPr>
                <a:t>Every soldier </a:t>
              </a:r>
              <a:br>
                <a:rPr lang="en-US" sz="3200" b="1" cap="all" dirty="0">
                  <a:solidFill>
                    <a:schemeClr val="bg1"/>
                  </a:solidFill>
                  <a:effectLst>
                    <a:outerShdw blurRad="38100" dist="38100" dir="2700000" algn="tl">
                      <a:srgbClr val="000000">
                        <a:alpha val="43137"/>
                      </a:srgbClr>
                    </a:outerShdw>
                  </a:effectLst>
                </a:rPr>
              </a:br>
              <a:r>
                <a:rPr lang="en-US" sz="3200" b="1" cap="all" dirty="0">
                  <a:solidFill>
                    <a:schemeClr val="bg1"/>
                  </a:solidFill>
                  <a:effectLst>
                    <a:outerShdw blurRad="38100" dist="38100" dir="2700000" algn="tl">
                      <a:srgbClr val="000000">
                        <a:alpha val="43137"/>
                      </a:srgbClr>
                    </a:outerShdw>
                  </a:effectLst>
                </a:rPr>
                <a:t>is a volunteer</a:t>
              </a:r>
            </a:p>
          </p:txBody>
        </p:sp>
      </p:grpSp>
      <p:sp>
        <p:nvSpPr>
          <p:cNvPr id="5" name="Title 4">
            <a:extLst>
              <a:ext uri="{FF2B5EF4-FFF2-40B4-BE49-F238E27FC236}">
                <a16:creationId xmlns:a16="http://schemas.microsoft.com/office/drawing/2014/main" id="{3BCCF5BC-C9CC-487D-BCD2-BF35E013DD84}"/>
              </a:ext>
            </a:extLst>
          </p:cNvPr>
          <p:cNvSpPr>
            <a:spLocks noGrp="1"/>
          </p:cNvSpPr>
          <p:nvPr>
            <p:ph type="title"/>
          </p:nvPr>
        </p:nvSpPr>
        <p:spPr/>
        <p:txBody>
          <a:bodyPr/>
          <a:lstStyle/>
          <a:p>
            <a:r>
              <a:rPr lang="en-US" sz="3600" dirty="0">
                <a:latin typeface="Bebas Neue Bold" panose="020B0606020202050201" pitchFamily="34" charset="0"/>
              </a:rPr>
              <a:t>People Are Our Army</a:t>
            </a:r>
          </a:p>
        </p:txBody>
      </p:sp>
    </p:spTree>
    <p:extLst>
      <p:ext uri="{BB962C8B-B14F-4D97-AF65-F5344CB8AC3E}">
        <p14:creationId xmlns:p14="http://schemas.microsoft.com/office/powerpoint/2010/main" val="392743207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2651" y="1592184"/>
            <a:ext cx="184190" cy="479262"/>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4290" y="1592184"/>
            <a:ext cx="184190" cy="479262"/>
          </a:xfrm>
          <a:prstGeom prst="rect">
            <a:avLst/>
          </a:prstGeom>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930" y="1592184"/>
            <a:ext cx="184190" cy="479262"/>
          </a:xfrm>
          <a:prstGeom prst="rect">
            <a:avLst/>
          </a:prstGeom>
        </p:spPr>
      </p:pic>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9208" y="1592184"/>
            <a:ext cx="184190" cy="479262"/>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4127" y="1592184"/>
            <a:ext cx="184190" cy="479262"/>
          </a:xfrm>
          <a:prstGeom prst="rect">
            <a:avLst/>
          </a:prstGeom>
        </p:spPr>
      </p:pic>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7405" y="1592184"/>
            <a:ext cx="184190" cy="479262"/>
          </a:xfrm>
          <a:prstGeom prst="rect">
            <a:avLst/>
          </a:prstGeom>
        </p:spPr>
      </p:pic>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5766" y="1592184"/>
            <a:ext cx="184190" cy="479262"/>
          </a:xfrm>
          <a:prstGeom prst="rect">
            <a:avLst/>
          </a:prstGeom>
        </p:spPr>
      </p:pic>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2487" y="1592184"/>
            <a:ext cx="184190" cy="479262"/>
          </a:xfrm>
          <a:prstGeom prst="rect">
            <a:avLst/>
          </a:prstGeom>
        </p:spPr>
      </p:pic>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0848" y="1592184"/>
            <a:ext cx="184190" cy="479262"/>
          </a:xfrm>
          <a:prstGeom prst="rect">
            <a:avLst/>
          </a:prstGeom>
        </p:spPr>
      </p:pic>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7569" y="1592184"/>
            <a:ext cx="184190" cy="479262"/>
          </a:xfrm>
          <a:prstGeom prst="rect">
            <a:avLst/>
          </a:prstGeom>
        </p:spPr>
      </p:pic>
      <p:sp>
        <p:nvSpPr>
          <p:cNvPr id="25" name="TextBox 24"/>
          <p:cNvSpPr txBox="1"/>
          <p:nvPr/>
        </p:nvSpPr>
        <p:spPr>
          <a:xfrm>
            <a:off x="1975523" y="2094386"/>
            <a:ext cx="2253200" cy="1200329"/>
          </a:xfrm>
          <a:prstGeom prst="rect">
            <a:avLst/>
          </a:prstGeom>
          <a:noFill/>
        </p:spPr>
        <p:txBody>
          <a:bodyPr wrap="square" rtlCol="0">
            <a:spAutoFit/>
          </a:bodyPr>
          <a:lstStyle/>
          <a:p>
            <a:pPr algn="ctr"/>
            <a:r>
              <a:rPr lang="en-US" sz="2000" b="1" cap="all" dirty="0"/>
              <a:t>1.012 million*</a:t>
            </a:r>
            <a:br>
              <a:rPr lang="en-US" sz="2000" b="1" cap="all" dirty="0"/>
            </a:br>
            <a:r>
              <a:rPr lang="en-US" sz="1400" cap="all" dirty="0"/>
              <a:t>Soldiers</a:t>
            </a:r>
            <a:endParaRPr lang="en-US" sz="2000" cap="all" dirty="0"/>
          </a:p>
          <a:p>
            <a:pPr algn="ctr">
              <a:spcBef>
                <a:spcPts val="1200"/>
              </a:spcBef>
            </a:pPr>
            <a:r>
              <a:rPr lang="en-US" sz="1600" b="1" cap="all" dirty="0"/>
              <a:t>~187,000</a:t>
            </a:r>
            <a:br>
              <a:rPr lang="en-US" sz="1200" cap="all" dirty="0"/>
            </a:br>
            <a:r>
              <a:rPr lang="en-US" sz="1200" cap="all" dirty="0"/>
              <a:t>worldwide deployed</a:t>
            </a:r>
          </a:p>
        </p:txBody>
      </p:sp>
      <p:sp>
        <p:nvSpPr>
          <p:cNvPr id="35" name="TextBox 34"/>
          <p:cNvSpPr txBox="1"/>
          <p:nvPr/>
        </p:nvSpPr>
        <p:spPr>
          <a:xfrm>
            <a:off x="1996721" y="5121435"/>
            <a:ext cx="2210805" cy="1169551"/>
          </a:xfrm>
          <a:prstGeom prst="rect">
            <a:avLst/>
          </a:prstGeom>
          <a:noFill/>
        </p:spPr>
        <p:txBody>
          <a:bodyPr wrap="square" numCol="1" spcCol="0" rtlCol="0">
            <a:spAutoFit/>
          </a:bodyPr>
          <a:lstStyle/>
          <a:p>
            <a:pPr marL="137160" indent="-137160">
              <a:spcAft>
                <a:spcPts val="300"/>
              </a:spcAft>
              <a:buClr>
                <a:schemeClr val="accent1"/>
              </a:buClr>
              <a:buFont typeface="Arial" panose="020B0604020202020204" pitchFamily="34" charset="0"/>
              <a:buChar char="•"/>
            </a:pPr>
            <a:r>
              <a:rPr lang="en-US" sz="1200" dirty="0"/>
              <a:t>55% Caucasian</a:t>
            </a:r>
          </a:p>
          <a:p>
            <a:pPr marL="137160" indent="-137160">
              <a:spcAft>
                <a:spcPts val="300"/>
              </a:spcAft>
              <a:buClr>
                <a:schemeClr val="accent1"/>
              </a:buClr>
              <a:buFont typeface="Arial" panose="020B0604020202020204" pitchFamily="34" charset="0"/>
              <a:buChar char="•"/>
            </a:pPr>
            <a:r>
              <a:rPr lang="en-US" sz="1200" dirty="0"/>
              <a:t>21% African American</a:t>
            </a:r>
          </a:p>
          <a:p>
            <a:pPr marL="137160" indent="-137160">
              <a:spcAft>
                <a:spcPts val="300"/>
              </a:spcAft>
              <a:buClr>
                <a:schemeClr val="accent1"/>
              </a:buClr>
              <a:buFont typeface="Arial" panose="020B0604020202020204" pitchFamily="34" charset="0"/>
              <a:buChar char="•"/>
            </a:pPr>
            <a:r>
              <a:rPr lang="en-US" sz="1200" dirty="0"/>
              <a:t>16% Hispanic</a:t>
            </a:r>
          </a:p>
          <a:p>
            <a:pPr marL="137160" indent="-137160">
              <a:spcAft>
                <a:spcPts val="300"/>
              </a:spcAft>
              <a:buClr>
                <a:schemeClr val="accent1"/>
              </a:buClr>
              <a:buFont typeface="Arial" panose="020B0604020202020204" pitchFamily="34" charset="0"/>
              <a:buChar char="•"/>
            </a:pPr>
            <a:r>
              <a:rPr lang="en-US" sz="1200" dirty="0"/>
              <a:t>5% Asian/Pacific Islander</a:t>
            </a:r>
          </a:p>
          <a:p>
            <a:pPr marL="137160" indent="-137160">
              <a:spcAft>
                <a:spcPts val="300"/>
              </a:spcAft>
              <a:buClr>
                <a:schemeClr val="accent1"/>
              </a:buClr>
              <a:buFont typeface="Arial" panose="020B0604020202020204" pitchFamily="34" charset="0"/>
              <a:buChar char="•"/>
            </a:pPr>
            <a:r>
              <a:rPr lang="en-US" sz="1200" dirty="0"/>
              <a:t>3% Other/Unknown</a:t>
            </a:r>
            <a:endParaRPr lang="en-US" sz="1400" dirty="0"/>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1082" y="3672615"/>
            <a:ext cx="686945" cy="686945"/>
          </a:xfrm>
          <a:prstGeom prst="rect">
            <a:avLst/>
          </a:prstGeom>
        </p:spPr>
      </p:pic>
      <p:sp>
        <p:nvSpPr>
          <p:cNvPr id="42" name="TextBox 41"/>
          <p:cNvSpPr txBox="1"/>
          <p:nvPr/>
        </p:nvSpPr>
        <p:spPr>
          <a:xfrm>
            <a:off x="2265741" y="4380221"/>
            <a:ext cx="697628" cy="584775"/>
          </a:xfrm>
          <a:prstGeom prst="rect">
            <a:avLst/>
          </a:prstGeom>
          <a:noFill/>
        </p:spPr>
        <p:txBody>
          <a:bodyPr wrap="none" rtlCol="0">
            <a:spAutoFit/>
          </a:bodyPr>
          <a:lstStyle/>
          <a:p>
            <a:pPr algn="ctr"/>
            <a:r>
              <a:rPr lang="en-US" sz="2000" b="1" cap="all" dirty="0"/>
              <a:t>82%</a:t>
            </a:r>
            <a:br>
              <a:rPr lang="en-US" sz="1600" cap="all" dirty="0"/>
            </a:br>
            <a:r>
              <a:rPr lang="en-US" sz="1200" cap="all" dirty="0"/>
              <a:t>MALE</a:t>
            </a:r>
            <a:endParaRPr lang="en-US" sz="1600" cap="all" dirty="0"/>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2037" y="3672615"/>
            <a:ext cx="686945" cy="686945"/>
          </a:xfrm>
          <a:prstGeom prst="rect">
            <a:avLst/>
          </a:prstGeom>
        </p:spPr>
      </p:pic>
      <p:sp>
        <p:nvSpPr>
          <p:cNvPr id="40" name="TextBox 39"/>
          <p:cNvSpPr txBox="1"/>
          <p:nvPr/>
        </p:nvSpPr>
        <p:spPr>
          <a:xfrm>
            <a:off x="3195398" y="4380221"/>
            <a:ext cx="800220" cy="584775"/>
          </a:xfrm>
          <a:prstGeom prst="rect">
            <a:avLst/>
          </a:prstGeom>
          <a:noFill/>
        </p:spPr>
        <p:txBody>
          <a:bodyPr wrap="none" rtlCol="0">
            <a:spAutoFit/>
          </a:bodyPr>
          <a:lstStyle/>
          <a:p>
            <a:pPr algn="ctr"/>
            <a:r>
              <a:rPr lang="en-US" sz="2000" b="1" cap="all" dirty="0"/>
              <a:t>18%</a:t>
            </a:r>
            <a:br>
              <a:rPr lang="en-US" sz="1600" cap="all" dirty="0"/>
            </a:br>
            <a:r>
              <a:rPr lang="en-US" sz="1200" cap="all" dirty="0"/>
              <a:t>FEMALE</a:t>
            </a:r>
          </a:p>
        </p:txBody>
      </p:sp>
      <p:sp>
        <p:nvSpPr>
          <p:cNvPr id="28" name="TextBox 27"/>
          <p:cNvSpPr txBox="1"/>
          <p:nvPr/>
        </p:nvSpPr>
        <p:spPr>
          <a:xfrm>
            <a:off x="6382501" y="2099817"/>
            <a:ext cx="2621563" cy="615553"/>
          </a:xfrm>
          <a:prstGeom prst="rect">
            <a:avLst/>
          </a:prstGeom>
          <a:noFill/>
        </p:spPr>
        <p:txBody>
          <a:bodyPr wrap="square" rtlCol="0">
            <a:spAutoFit/>
          </a:bodyPr>
          <a:lstStyle/>
          <a:p>
            <a:pPr algn="ctr"/>
            <a:r>
              <a:rPr lang="en-US" sz="2000" b="1" cap="all" dirty="0"/>
              <a:t>340,216</a:t>
            </a:r>
            <a:br>
              <a:rPr lang="en-US" sz="2000" cap="all" dirty="0"/>
            </a:br>
            <a:r>
              <a:rPr lang="en-US" sz="1400" cap="all" dirty="0"/>
              <a:t>pieces of equipment</a:t>
            </a:r>
            <a:endParaRPr lang="en-US" sz="2000" cap="all" dirty="0"/>
          </a:p>
        </p:txBody>
      </p:sp>
      <p:grpSp>
        <p:nvGrpSpPr>
          <p:cNvPr id="43" name="Group 42"/>
          <p:cNvGrpSpPr/>
          <p:nvPr/>
        </p:nvGrpSpPr>
        <p:grpSpPr>
          <a:xfrm>
            <a:off x="6642530" y="3143891"/>
            <a:ext cx="830677" cy="987149"/>
            <a:chOff x="7802699" y="4552805"/>
            <a:chExt cx="830677" cy="987149"/>
          </a:xfrm>
        </p:grpSpPr>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2041" y="4552805"/>
              <a:ext cx="631995" cy="365045"/>
            </a:xfrm>
            <a:prstGeom prst="rect">
              <a:avLst/>
            </a:prstGeom>
          </p:spPr>
        </p:pic>
        <p:sp>
          <p:nvSpPr>
            <p:cNvPr id="45" name="Rectangle 44"/>
            <p:cNvSpPr/>
            <p:nvPr/>
          </p:nvSpPr>
          <p:spPr>
            <a:xfrm>
              <a:off x="7802699" y="4924401"/>
              <a:ext cx="830677" cy="615553"/>
            </a:xfrm>
            <a:prstGeom prst="rect">
              <a:avLst/>
            </a:prstGeom>
          </p:spPr>
          <p:txBody>
            <a:bodyPr wrap="none">
              <a:spAutoFit/>
            </a:bodyPr>
            <a:lstStyle/>
            <a:p>
              <a:pPr algn="ctr">
                <a:spcAft>
                  <a:spcPts val="300"/>
                </a:spcAft>
                <a:buClr>
                  <a:srgbClr val="00B0F0"/>
                </a:buClr>
              </a:pPr>
              <a:r>
                <a:rPr lang="en-US" sz="1400" b="1" cap="all" dirty="0"/>
                <a:t>284,344</a:t>
              </a:r>
              <a:br>
                <a:rPr lang="en-US" sz="1100" cap="all" dirty="0"/>
              </a:br>
              <a:r>
                <a:rPr lang="en-US" sz="1000" cap="all" dirty="0"/>
                <a:t>wheeled</a:t>
              </a:r>
              <a:br>
                <a:rPr lang="en-US" sz="1000" cap="all" dirty="0"/>
              </a:br>
              <a:r>
                <a:rPr lang="en-US" sz="1000" cap="all" dirty="0"/>
                <a:t>vehicles</a:t>
              </a:r>
              <a:endParaRPr lang="en-US" sz="1100" cap="all" dirty="0"/>
            </a:p>
          </p:txBody>
        </p:sp>
      </p:grpSp>
      <p:grpSp>
        <p:nvGrpSpPr>
          <p:cNvPr id="46" name="Group 45"/>
          <p:cNvGrpSpPr/>
          <p:nvPr/>
        </p:nvGrpSpPr>
        <p:grpSpPr>
          <a:xfrm>
            <a:off x="7882372" y="3229365"/>
            <a:ext cx="816250" cy="886960"/>
            <a:chOff x="9575434" y="4636368"/>
            <a:chExt cx="816250" cy="886960"/>
          </a:xfrm>
        </p:grpSpPr>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4114" y="4636368"/>
              <a:ext cx="538891" cy="260474"/>
            </a:xfrm>
            <a:prstGeom prst="rect">
              <a:avLst/>
            </a:prstGeom>
          </p:spPr>
        </p:pic>
        <p:sp>
          <p:nvSpPr>
            <p:cNvPr id="48" name="Rectangle 47"/>
            <p:cNvSpPr/>
            <p:nvPr/>
          </p:nvSpPr>
          <p:spPr>
            <a:xfrm>
              <a:off x="9575434" y="4907775"/>
              <a:ext cx="816250" cy="615553"/>
            </a:xfrm>
            <a:prstGeom prst="rect">
              <a:avLst/>
            </a:prstGeom>
          </p:spPr>
          <p:txBody>
            <a:bodyPr wrap="none">
              <a:spAutoFit/>
            </a:bodyPr>
            <a:lstStyle/>
            <a:p>
              <a:pPr algn="ctr">
                <a:spcAft>
                  <a:spcPts val="300"/>
                </a:spcAft>
                <a:buClr>
                  <a:srgbClr val="00B0F0"/>
                </a:buClr>
              </a:pPr>
              <a:r>
                <a:rPr lang="en-US" sz="1400" b="1" cap="all" dirty="0"/>
                <a:t>26,232</a:t>
              </a:r>
              <a:br>
                <a:rPr lang="en-US" sz="1100" cap="all" dirty="0"/>
              </a:br>
              <a:r>
                <a:rPr lang="en-US" sz="1000" cap="all" dirty="0"/>
                <a:t>combat</a:t>
              </a:r>
              <a:br>
                <a:rPr lang="en-US" sz="1000" cap="all" dirty="0"/>
              </a:br>
              <a:r>
                <a:rPr lang="en-US" sz="1000" cap="all" dirty="0"/>
                <a:t>vehicles</a:t>
              </a:r>
              <a:endParaRPr lang="en-US" sz="1100" cap="all" dirty="0"/>
            </a:p>
          </p:txBody>
        </p:sp>
      </p:grpSp>
      <p:grpSp>
        <p:nvGrpSpPr>
          <p:cNvPr id="49" name="Group 48"/>
          <p:cNvGrpSpPr/>
          <p:nvPr/>
        </p:nvGrpSpPr>
        <p:grpSpPr>
          <a:xfrm>
            <a:off x="6649744" y="4363727"/>
            <a:ext cx="816250" cy="931782"/>
            <a:chOff x="6901438" y="5512644"/>
            <a:chExt cx="816250" cy="931782"/>
          </a:xfrm>
        </p:grpSpPr>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0649" y="5512644"/>
              <a:ext cx="657827" cy="321082"/>
            </a:xfrm>
            <a:prstGeom prst="rect">
              <a:avLst/>
            </a:prstGeom>
          </p:spPr>
        </p:pic>
        <p:sp>
          <p:nvSpPr>
            <p:cNvPr id="51" name="Rectangle 50"/>
            <p:cNvSpPr/>
            <p:nvPr/>
          </p:nvSpPr>
          <p:spPr>
            <a:xfrm>
              <a:off x="6901438" y="5828873"/>
              <a:ext cx="816250" cy="615553"/>
            </a:xfrm>
            <a:prstGeom prst="rect">
              <a:avLst/>
            </a:prstGeom>
          </p:spPr>
          <p:txBody>
            <a:bodyPr wrap="none">
              <a:spAutoFit/>
            </a:bodyPr>
            <a:lstStyle/>
            <a:p>
              <a:pPr algn="ctr">
                <a:spcAft>
                  <a:spcPts val="300"/>
                </a:spcAft>
                <a:buClr>
                  <a:srgbClr val="00B0F0"/>
                </a:buClr>
              </a:pPr>
              <a:r>
                <a:rPr lang="en-US" sz="1400" b="1" cap="all" dirty="0"/>
                <a:t>20,742</a:t>
              </a:r>
              <a:br>
                <a:rPr lang="en-US" sz="1100" cap="all" dirty="0"/>
              </a:br>
              <a:r>
                <a:rPr lang="en-US" sz="1000" cap="all" dirty="0"/>
                <a:t>MRAP</a:t>
              </a:r>
              <a:br>
                <a:rPr lang="en-US" sz="1000" cap="all" dirty="0"/>
              </a:br>
              <a:r>
                <a:rPr lang="en-US" sz="1000" cap="all" dirty="0"/>
                <a:t>vehicles</a:t>
              </a:r>
              <a:endParaRPr lang="en-US" sz="1100" cap="all" dirty="0"/>
            </a:p>
          </p:txBody>
        </p:sp>
      </p:grpSp>
      <p:grpSp>
        <p:nvGrpSpPr>
          <p:cNvPr id="52" name="Group 51"/>
          <p:cNvGrpSpPr/>
          <p:nvPr/>
        </p:nvGrpSpPr>
        <p:grpSpPr>
          <a:xfrm>
            <a:off x="7877563" y="4465404"/>
            <a:ext cx="825867" cy="661895"/>
            <a:chOff x="8718847" y="5612017"/>
            <a:chExt cx="825867" cy="661895"/>
          </a:xfrm>
        </p:grpSpPr>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98911" y="5612017"/>
              <a:ext cx="665737" cy="201405"/>
            </a:xfrm>
            <a:prstGeom prst="rect">
              <a:avLst/>
            </a:prstGeom>
          </p:spPr>
        </p:pic>
        <p:sp>
          <p:nvSpPr>
            <p:cNvPr id="54" name="Rectangle 53"/>
            <p:cNvSpPr/>
            <p:nvPr/>
          </p:nvSpPr>
          <p:spPr>
            <a:xfrm>
              <a:off x="8718847" y="5812247"/>
              <a:ext cx="825867" cy="461665"/>
            </a:xfrm>
            <a:prstGeom prst="rect">
              <a:avLst/>
            </a:prstGeom>
          </p:spPr>
          <p:txBody>
            <a:bodyPr wrap="none">
              <a:spAutoFit/>
            </a:bodyPr>
            <a:lstStyle/>
            <a:p>
              <a:pPr algn="ctr">
                <a:spcAft>
                  <a:spcPts val="300"/>
                </a:spcAft>
                <a:buClr>
                  <a:srgbClr val="00B0F0"/>
                </a:buClr>
              </a:pPr>
              <a:r>
                <a:rPr lang="en-US" sz="1400" b="1" cap="all" dirty="0"/>
                <a:t>4,300</a:t>
              </a:r>
              <a:br>
                <a:rPr lang="en-US" sz="1100" cap="all" dirty="0"/>
              </a:br>
              <a:r>
                <a:rPr lang="en-US" sz="1000" cap="all" dirty="0"/>
                <a:t>Aircraft</a:t>
              </a:r>
              <a:endParaRPr lang="en-US" sz="1100" cap="all" dirty="0"/>
            </a:p>
          </p:txBody>
        </p:sp>
      </p:grpSp>
      <p:grpSp>
        <p:nvGrpSpPr>
          <p:cNvPr id="55" name="Group 54"/>
          <p:cNvGrpSpPr/>
          <p:nvPr/>
        </p:nvGrpSpPr>
        <p:grpSpPr>
          <a:xfrm>
            <a:off x="7753171" y="5493612"/>
            <a:ext cx="1075937" cy="627386"/>
            <a:chOff x="11022683" y="5646526"/>
            <a:chExt cx="1075937" cy="627386"/>
          </a:xfrm>
        </p:grpSpPr>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20031" y="5646526"/>
              <a:ext cx="881243" cy="159738"/>
            </a:xfrm>
            <a:prstGeom prst="rect">
              <a:avLst/>
            </a:prstGeom>
          </p:spPr>
        </p:pic>
        <p:sp>
          <p:nvSpPr>
            <p:cNvPr id="57" name="Rectangle 56"/>
            <p:cNvSpPr/>
            <p:nvPr/>
          </p:nvSpPr>
          <p:spPr>
            <a:xfrm>
              <a:off x="11022683" y="5812247"/>
              <a:ext cx="1075937" cy="461665"/>
            </a:xfrm>
            <a:prstGeom prst="rect">
              <a:avLst/>
            </a:prstGeom>
          </p:spPr>
          <p:txBody>
            <a:bodyPr wrap="none">
              <a:spAutoFit/>
            </a:bodyPr>
            <a:lstStyle/>
            <a:p>
              <a:pPr algn="ctr">
                <a:spcAft>
                  <a:spcPts val="300"/>
                </a:spcAft>
                <a:buClr>
                  <a:srgbClr val="00B0F0"/>
                </a:buClr>
              </a:pPr>
              <a:r>
                <a:rPr lang="en-US" sz="1400" b="1" cap="all" dirty="0"/>
                <a:t>132</a:t>
              </a:r>
              <a:br>
                <a:rPr lang="en-US" sz="1100" cap="all" dirty="0"/>
              </a:br>
              <a:r>
                <a:rPr lang="en-US" sz="1000" cap="all" dirty="0"/>
                <a:t>Watercraft</a:t>
              </a:r>
              <a:endParaRPr lang="en-US" sz="1100" cap="all" dirty="0"/>
            </a:p>
          </p:txBody>
        </p:sp>
      </p:grpSp>
      <p:cxnSp>
        <p:nvCxnSpPr>
          <p:cNvPr id="66" name="Straight Connector 65"/>
          <p:cNvCxnSpPr>
            <a:cxnSpLocks/>
          </p:cNvCxnSpPr>
          <p:nvPr/>
        </p:nvCxnSpPr>
        <p:spPr>
          <a:xfrm flipH="1">
            <a:off x="4808114" y="1501942"/>
            <a:ext cx="1047143" cy="49570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674976" y="5661907"/>
            <a:ext cx="816250" cy="615553"/>
          </a:xfrm>
          <a:prstGeom prst="rect">
            <a:avLst/>
          </a:prstGeom>
        </p:spPr>
        <p:txBody>
          <a:bodyPr wrap="none">
            <a:spAutoFit/>
          </a:bodyPr>
          <a:lstStyle/>
          <a:p>
            <a:pPr algn="ctr">
              <a:buClr>
                <a:srgbClr val="00B0F0"/>
              </a:buClr>
            </a:pPr>
            <a:r>
              <a:rPr lang="en-US" sz="1400" b="1" cap="all" dirty="0"/>
              <a:t>4,466</a:t>
            </a:r>
            <a:br>
              <a:rPr lang="en-US" sz="1100" cap="all" dirty="0"/>
            </a:br>
            <a:r>
              <a:rPr lang="en-US" sz="1000" cap="all" dirty="0"/>
              <a:t>STRYKER</a:t>
            </a:r>
          </a:p>
          <a:p>
            <a:pPr algn="ctr">
              <a:buClr>
                <a:srgbClr val="00B0F0"/>
              </a:buClr>
            </a:pPr>
            <a:r>
              <a:rPr lang="en-US" sz="1000" cap="all" dirty="0"/>
              <a:t>VEHICLES</a:t>
            </a:r>
          </a:p>
        </p:txBody>
      </p:sp>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80144" y="1827525"/>
            <a:ext cx="537434" cy="234396"/>
          </a:xfrm>
          <a:prstGeom prst="rect">
            <a:avLst/>
          </a:prstGeom>
          <a:noFill/>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09758" y="1827525"/>
            <a:ext cx="537434" cy="234396"/>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9372" y="1827525"/>
            <a:ext cx="537434" cy="234396"/>
          </a:xfrm>
          <a:prstGeom prst="rect">
            <a:avLst/>
          </a:prstGeom>
        </p:spPr>
      </p:pic>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68987" y="1830291"/>
            <a:ext cx="537434" cy="234396"/>
          </a:xfrm>
          <a:prstGeom prst="rect">
            <a:avLst/>
          </a:prstGeom>
        </p:spPr>
      </p:pic>
      <p:grpSp>
        <p:nvGrpSpPr>
          <p:cNvPr id="60" name="Group 59"/>
          <p:cNvGrpSpPr/>
          <p:nvPr/>
        </p:nvGrpSpPr>
        <p:grpSpPr>
          <a:xfrm>
            <a:off x="6713026" y="5354652"/>
            <a:ext cx="724920" cy="300528"/>
            <a:chOff x="3770888" y="2403335"/>
            <a:chExt cx="3754705" cy="1540977"/>
          </a:xfrm>
          <a:solidFill>
            <a:schemeClr val="accent4">
              <a:lumMod val="75000"/>
            </a:schemeClr>
          </a:solidFill>
        </p:grpSpPr>
        <p:sp>
          <p:nvSpPr>
            <p:cNvPr id="61" name="Oval 60"/>
            <p:cNvSpPr/>
            <p:nvPr/>
          </p:nvSpPr>
          <p:spPr>
            <a:xfrm>
              <a:off x="4443324" y="3413019"/>
              <a:ext cx="525981" cy="5295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77706" y="3413019"/>
              <a:ext cx="525981" cy="5295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744076" y="3413019"/>
              <a:ext cx="525981" cy="5295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6378458" y="3414788"/>
              <a:ext cx="525981" cy="5295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3770888" y="2403335"/>
              <a:ext cx="3754705" cy="1343278"/>
            </a:xfrm>
            <a:custGeom>
              <a:avLst/>
              <a:gdLst>
                <a:gd name="connsiteX0" fmla="*/ 0 w 3754705"/>
                <a:gd name="connsiteY0" fmla="*/ 995320 h 1343277"/>
                <a:gd name="connsiteX1" fmla="*/ 517891 w 3754705"/>
                <a:gd name="connsiteY1" fmla="*/ 1343277 h 1343277"/>
                <a:gd name="connsiteX2" fmla="*/ 679731 w 3754705"/>
                <a:gd name="connsiteY2" fmla="*/ 962952 h 1343277"/>
                <a:gd name="connsiteX3" fmla="*/ 3244907 w 3754705"/>
                <a:gd name="connsiteY3" fmla="*/ 987228 h 1343277"/>
                <a:gd name="connsiteX4" fmla="*/ 3252999 w 3754705"/>
                <a:gd name="connsiteY4" fmla="*/ 1319001 h 1343277"/>
                <a:gd name="connsiteX5" fmla="*/ 3414839 w 3754705"/>
                <a:gd name="connsiteY5" fmla="*/ 1319001 h 1343277"/>
                <a:gd name="connsiteX6" fmla="*/ 3592864 w 3754705"/>
                <a:gd name="connsiteY6" fmla="*/ 1132884 h 1343277"/>
                <a:gd name="connsiteX7" fmla="*/ 3584772 w 3754705"/>
                <a:gd name="connsiteY7" fmla="*/ 987228 h 1343277"/>
                <a:gd name="connsiteX8" fmla="*/ 3576680 w 3754705"/>
                <a:gd name="connsiteY8" fmla="*/ 882031 h 1343277"/>
                <a:gd name="connsiteX9" fmla="*/ 3714245 w 3754705"/>
                <a:gd name="connsiteY9" fmla="*/ 898215 h 1343277"/>
                <a:gd name="connsiteX10" fmla="*/ 3754705 w 3754705"/>
                <a:gd name="connsiteY10" fmla="*/ 566442 h 1343277"/>
                <a:gd name="connsiteX11" fmla="*/ 3584772 w 3754705"/>
                <a:gd name="connsiteY11" fmla="*/ 542166 h 1343277"/>
                <a:gd name="connsiteX12" fmla="*/ 3544312 w 3754705"/>
                <a:gd name="connsiteY12" fmla="*/ 501706 h 1343277"/>
                <a:gd name="connsiteX13" fmla="*/ 3560496 w 3754705"/>
                <a:gd name="connsiteY13" fmla="*/ 364141 h 1343277"/>
                <a:gd name="connsiteX14" fmla="*/ 3455300 w 3754705"/>
                <a:gd name="connsiteY14" fmla="*/ 347957 h 1343277"/>
                <a:gd name="connsiteX15" fmla="*/ 3439116 w 3754705"/>
                <a:gd name="connsiteY15" fmla="*/ 493614 h 1343277"/>
                <a:gd name="connsiteX16" fmla="*/ 2921225 w 3754705"/>
                <a:gd name="connsiteY16" fmla="*/ 477430 h 1343277"/>
                <a:gd name="connsiteX17" fmla="*/ 2913133 w 3754705"/>
                <a:gd name="connsiteY17" fmla="*/ 331773 h 1343277"/>
                <a:gd name="connsiteX18" fmla="*/ 2888857 w 3754705"/>
                <a:gd name="connsiteY18" fmla="*/ 331773 h 1343277"/>
                <a:gd name="connsiteX19" fmla="*/ 2880765 w 3754705"/>
                <a:gd name="connsiteY19" fmla="*/ 501706 h 1343277"/>
                <a:gd name="connsiteX20" fmla="*/ 2799845 w 3754705"/>
                <a:gd name="connsiteY20" fmla="*/ 485522 h 1343277"/>
                <a:gd name="connsiteX21" fmla="*/ 2791753 w 3754705"/>
                <a:gd name="connsiteY21" fmla="*/ 412693 h 1343277"/>
                <a:gd name="connsiteX22" fmla="*/ 2492347 w 3754705"/>
                <a:gd name="connsiteY22" fmla="*/ 404601 h 1343277"/>
                <a:gd name="connsiteX23" fmla="*/ 2500439 w 3754705"/>
                <a:gd name="connsiteY23" fmla="*/ 501706 h 1343277"/>
                <a:gd name="connsiteX24" fmla="*/ 2354783 w 3754705"/>
                <a:gd name="connsiteY24" fmla="*/ 493614 h 1343277"/>
                <a:gd name="connsiteX25" fmla="*/ 2370967 w 3754705"/>
                <a:gd name="connsiteY25" fmla="*/ 356049 h 1343277"/>
                <a:gd name="connsiteX26" fmla="*/ 1844985 w 3754705"/>
                <a:gd name="connsiteY26" fmla="*/ 339865 h 1343277"/>
                <a:gd name="connsiteX27" fmla="*/ 1844985 w 3754705"/>
                <a:gd name="connsiteY27" fmla="*/ 129472 h 1343277"/>
                <a:gd name="connsiteX28" fmla="*/ 2095838 w 3754705"/>
                <a:gd name="connsiteY28" fmla="*/ 121380 h 1343277"/>
                <a:gd name="connsiteX29" fmla="*/ 2095838 w 3754705"/>
                <a:gd name="connsiteY29" fmla="*/ 0 h 1343277"/>
                <a:gd name="connsiteX30" fmla="*/ 1513211 w 3754705"/>
                <a:gd name="connsiteY30" fmla="*/ 16184 h 1343277"/>
                <a:gd name="connsiteX31" fmla="*/ 1521303 w 3754705"/>
                <a:gd name="connsiteY31" fmla="*/ 97104 h 1343277"/>
                <a:gd name="connsiteX32" fmla="*/ 1691236 w 3754705"/>
                <a:gd name="connsiteY32" fmla="*/ 80920 h 1343277"/>
                <a:gd name="connsiteX33" fmla="*/ 1699328 w 3754705"/>
                <a:gd name="connsiteY33" fmla="*/ 186116 h 1343277"/>
                <a:gd name="connsiteX34" fmla="*/ 1602224 w 3754705"/>
                <a:gd name="connsiteY34" fmla="*/ 178024 h 1343277"/>
                <a:gd name="connsiteX35" fmla="*/ 1610316 w 3754705"/>
                <a:gd name="connsiteY35" fmla="*/ 234669 h 1343277"/>
                <a:gd name="connsiteX36" fmla="*/ 1675052 w 3754705"/>
                <a:gd name="connsiteY36" fmla="*/ 226577 h 1343277"/>
                <a:gd name="connsiteX37" fmla="*/ 1691236 w 3754705"/>
                <a:gd name="connsiteY37" fmla="*/ 339865 h 1343277"/>
                <a:gd name="connsiteX38" fmla="*/ 1602224 w 3754705"/>
                <a:gd name="connsiteY38" fmla="*/ 331773 h 1343277"/>
                <a:gd name="connsiteX39" fmla="*/ 1602224 w 3754705"/>
                <a:gd name="connsiteY39" fmla="*/ 420785 h 1343277"/>
                <a:gd name="connsiteX40" fmla="*/ 1675052 w 3754705"/>
                <a:gd name="connsiteY40" fmla="*/ 485522 h 1343277"/>
                <a:gd name="connsiteX41" fmla="*/ 971045 w 3754705"/>
                <a:gd name="connsiteY41" fmla="*/ 493614 h 1343277"/>
                <a:gd name="connsiteX42" fmla="*/ 639271 w 3754705"/>
                <a:gd name="connsiteY42" fmla="*/ 614994 h 1343277"/>
                <a:gd name="connsiteX43" fmla="*/ 639271 w 3754705"/>
                <a:gd name="connsiteY43" fmla="*/ 679730 h 1343277"/>
                <a:gd name="connsiteX44" fmla="*/ 501707 w 3754705"/>
                <a:gd name="connsiteY44" fmla="*/ 695915 h 1343277"/>
                <a:gd name="connsiteX45" fmla="*/ 477431 w 3754705"/>
                <a:gd name="connsiteY45" fmla="*/ 695915 h 1343277"/>
                <a:gd name="connsiteX46" fmla="*/ 485523 w 3754705"/>
                <a:gd name="connsiteY46" fmla="*/ 477430 h 1343277"/>
                <a:gd name="connsiteX47" fmla="*/ 436970 w 3754705"/>
                <a:gd name="connsiteY47" fmla="*/ 477430 h 1343277"/>
                <a:gd name="connsiteX48" fmla="*/ 412694 w 3754705"/>
                <a:gd name="connsiteY48" fmla="*/ 590718 h 1343277"/>
                <a:gd name="connsiteX49" fmla="*/ 356050 w 3754705"/>
                <a:gd name="connsiteY49" fmla="*/ 736375 h 1343277"/>
                <a:gd name="connsiteX50" fmla="*/ 24277 w 3754705"/>
                <a:gd name="connsiteY50" fmla="*/ 720191 h 1343277"/>
                <a:gd name="connsiteX51" fmla="*/ 0 w 3754705"/>
                <a:gd name="connsiteY51" fmla="*/ 995320 h 13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754705" h="1343277">
                  <a:moveTo>
                    <a:pt x="0" y="995320"/>
                  </a:moveTo>
                  <a:lnTo>
                    <a:pt x="517891" y="1343277"/>
                  </a:lnTo>
                  <a:lnTo>
                    <a:pt x="679731" y="962952"/>
                  </a:lnTo>
                  <a:lnTo>
                    <a:pt x="3244907" y="987228"/>
                  </a:lnTo>
                  <a:lnTo>
                    <a:pt x="3252999" y="1319001"/>
                  </a:lnTo>
                  <a:lnTo>
                    <a:pt x="3414839" y="1319001"/>
                  </a:lnTo>
                  <a:lnTo>
                    <a:pt x="3592864" y="1132884"/>
                  </a:lnTo>
                  <a:lnTo>
                    <a:pt x="3584772" y="987228"/>
                  </a:lnTo>
                  <a:lnTo>
                    <a:pt x="3576680" y="882031"/>
                  </a:lnTo>
                  <a:lnTo>
                    <a:pt x="3714245" y="898215"/>
                  </a:lnTo>
                  <a:lnTo>
                    <a:pt x="3754705" y="566442"/>
                  </a:lnTo>
                  <a:lnTo>
                    <a:pt x="3584772" y="542166"/>
                  </a:lnTo>
                  <a:lnTo>
                    <a:pt x="3544312" y="501706"/>
                  </a:lnTo>
                  <a:lnTo>
                    <a:pt x="3560496" y="364141"/>
                  </a:lnTo>
                  <a:lnTo>
                    <a:pt x="3455300" y="347957"/>
                  </a:lnTo>
                  <a:lnTo>
                    <a:pt x="3439116" y="493614"/>
                  </a:lnTo>
                  <a:lnTo>
                    <a:pt x="2921225" y="477430"/>
                  </a:lnTo>
                  <a:lnTo>
                    <a:pt x="2913133" y="331773"/>
                  </a:lnTo>
                  <a:lnTo>
                    <a:pt x="2888857" y="331773"/>
                  </a:lnTo>
                  <a:lnTo>
                    <a:pt x="2880765" y="501706"/>
                  </a:lnTo>
                  <a:lnTo>
                    <a:pt x="2799845" y="485522"/>
                  </a:lnTo>
                  <a:lnTo>
                    <a:pt x="2791753" y="412693"/>
                  </a:lnTo>
                  <a:lnTo>
                    <a:pt x="2492347" y="404601"/>
                  </a:lnTo>
                  <a:lnTo>
                    <a:pt x="2500439" y="501706"/>
                  </a:lnTo>
                  <a:lnTo>
                    <a:pt x="2354783" y="493614"/>
                  </a:lnTo>
                  <a:lnTo>
                    <a:pt x="2370967" y="356049"/>
                  </a:lnTo>
                  <a:lnTo>
                    <a:pt x="1844985" y="339865"/>
                  </a:lnTo>
                  <a:lnTo>
                    <a:pt x="1844985" y="129472"/>
                  </a:lnTo>
                  <a:lnTo>
                    <a:pt x="2095838" y="121380"/>
                  </a:lnTo>
                  <a:lnTo>
                    <a:pt x="2095838" y="0"/>
                  </a:lnTo>
                  <a:lnTo>
                    <a:pt x="1513211" y="16184"/>
                  </a:lnTo>
                  <a:lnTo>
                    <a:pt x="1521303" y="97104"/>
                  </a:lnTo>
                  <a:lnTo>
                    <a:pt x="1691236" y="80920"/>
                  </a:lnTo>
                  <a:lnTo>
                    <a:pt x="1699328" y="186116"/>
                  </a:lnTo>
                  <a:lnTo>
                    <a:pt x="1602224" y="178024"/>
                  </a:lnTo>
                  <a:lnTo>
                    <a:pt x="1610316" y="234669"/>
                  </a:lnTo>
                  <a:lnTo>
                    <a:pt x="1675052" y="226577"/>
                  </a:lnTo>
                  <a:lnTo>
                    <a:pt x="1691236" y="339865"/>
                  </a:lnTo>
                  <a:lnTo>
                    <a:pt x="1602224" y="331773"/>
                  </a:lnTo>
                  <a:lnTo>
                    <a:pt x="1602224" y="420785"/>
                  </a:lnTo>
                  <a:lnTo>
                    <a:pt x="1675052" y="485522"/>
                  </a:lnTo>
                  <a:lnTo>
                    <a:pt x="971045" y="493614"/>
                  </a:lnTo>
                  <a:lnTo>
                    <a:pt x="639271" y="614994"/>
                  </a:lnTo>
                  <a:lnTo>
                    <a:pt x="639271" y="679730"/>
                  </a:lnTo>
                  <a:lnTo>
                    <a:pt x="501707" y="695915"/>
                  </a:lnTo>
                  <a:lnTo>
                    <a:pt x="477431" y="695915"/>
                  </a:lnTo>
                  <a:lnTo>
                    <a:pt x="485523" y="477430"/>
                  </a:lnTo>
                  <a:lnTo>
                    <a:pt x="436970" y="477430"/>
                  </a:lnTo>
                  <a:lnTo>
                    <a:pt x="412694" y="590718"/>
                  </a:lnTo>
                  <a:lnTo>
                    <a:pt x="356050" y="736375"/>
                  </a:lnTo>
                  <a:lnTo>
                    <a:pt x="24277" y="720191"/>
                  </a:lnTo>
                  <a:lnTo>
                    <a:pt x="0" y="9953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flipH="1">
              <a:off x="4927391" y="2461218"/>
              <a:ext cx="356708" cy="7981"/>
            </a:xfrm>
            <a:prstGeom prst="line">
              <a:avLst/>
            </a:prstGeom>
            <a:grpFill/>
            <a:ln w="25400">
              <a:noFill/>
            </a:ln>
          </p:spPr>
          <p:style>
            <a:lnRef idx="1">
              <a:schemeClr val="accent1"/>
            </a:lnRef>
            <a:fillRef idx="0">
              <a:schemeClr val="accent1"/>
            </a:fillRef>
            <a:effectRef idx="0">
              <a:schemeClr val="accent1"/>
            </a:effectRef>
            <a:fontRef idx="minor">
              <a:schemeClr val="tx1"/>
            </a:fontRef>
          </p:style>
        </p:cxnSp>
      </p:grpSp>
      <p:sp>
        <p:nvSpPr>
          <p:cNvPr id="68" name="TextBox 67"/>
          <p:cNvSpPr txBox="1"/>
          <p:nvPr/>
        </p:nvSpPr>
        <p:spPr>
          <a:xfrm>
            <a:off x="754252" y="6642556"/>
            <a:ext cx="930063" cy="215444"/>
          </a:xfrm>
          <a:prstGeom prst="rect">
            <a:avLst/>
          </a:prstGeom>
          <a:noFill/>
        </p:spPr>
        <p:txBody>
          <a:bodyPr wrap="none" rtlCol="0">
            <a:spAutoFit/>
          </a:bodyPr>
          <a:lstStyle/>
          <a:p>
            <a:pPr algn="r"/>
            <a:r>
              <a:rPr lang="en-US" sz="800" cap="all" dirty="0"/>
              <a:t>*AS OF May 21</a:t>
            </a:r>
          </a:p>
        </p:txBody>
      </p:sp>
      <p:sp>
        <p:nvSpPr>
          <p:cNvPr id="4" name="Title 3">
            <a:extLst>
              <a:ext uri="{FF2B5EF4-FFF2-40B4-BE49-F238E27FC236}">
                <a16:creationId xmlns:a16="http://schemas.microsoft.com/office/drawing/2014/main" id="{C472F161-198F-47C0-87FD-04E3B6CF4353}"/>
              </a:ext>
            </a:extLst>
          </p:cNvPr>
          <p:cNvSpPr>
            <a:spLocks noGrp="1"/>
          </p:cNvSpPr>
          <p:nvPr>
            <p:ph type="title"/>
          </p:nvPr>
        </p:nvSpPr>
        <p:spPr/>
        <p:txBody>
          <a:bodyPr/>
          <a:lstStyle/>
          <a:p>
            <a:r>
              <a:rPr lang="en-US" sz="3600" dirty="0">
                <a:latin typeface="Bebas Neue Bold" panose="020B0606020202050201" pitchFamily="34" charset="0"/>
              </a:rPr>
              <a:t>America’s Army</a:t>
            </a:r>
          </a:p>
        </p:txBody>
      </p:sp>
    </p:spTree>
    <p:extLst>
      <p:ext uri="{BB962C8B-B14F-4D97-AF65-F5344CB8AC3E}">
        <p14:creationId xmlns:p14="http://schemas.microsoft.com/office/powerpoint/2010/main" val="33794735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8373" y="1900422"/>
            <a:ext cx="1375377" cy="35366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88" y="1900422"/>
            <a:ext cx="1927694" cy="3474761"/>
          </a:xfrm>
          <a:prstGeom prst="rect">
            <a:avLst/>
          </a:prstGeom>
        </p:spPr>
      </p:pic>
      <p:sp>
        <p:nvSpPr>
          <p:cNvPr id="10" name="TextBox 9"/>
          <p:cNvSpPr txBox="1"/>
          <p:nvPr/>
        </p:nvSpPr>
        <p:spPr>
          <a:xfrm>
            <a:off x="2614121" y="1836120"/>
            <a:ext cx="2628903" cy="4124206"/>
          </a:xfrm>
          <a:prstGeom prst="rect">
            <a:avLst/>
          </a:prstGeom>
          <a:noFill/>
        </p:spPr>
        <p:txBody>
          <a:bodyPr wrap="square" rtlCol="0">
            <a:spAutoFit/>
          </a:bodyPr>
          <a:lstStyle/>
          <a:p>
            <a:pPr algn="ctr"/>
            <a:r>
              <a:rPr lang="en-US" sz="2000" b="1" cap="all" dirty="0"/>
              <a:t>1968</a:t>
            </a:r>
            <a:br>
              <a:rPr lang="en-US" sz="2000" cap="all" dirty="0"/>
            </a:br>
            <a:r>
              <a:rPr lang="en-US" sz="1400" cap="all" dirty="0"/>
              <a:t>(enlisted)</a:t>
            </a:r>
          </a:p>
          <a:p>
            <a:pPr marL="171450" indent="-171450">
              <a:spcBef>
                <a:spcPts val="1200"/>
              </a:spcBef>
              <a:buClr>
                <a:schemeClr val="accent1"/>
              </a:buClr>
              <a:buFont typeface="Arial" panose="020B0604020202020204" pitchFamily="34" charset="0"/>
              <a:buChar char="•"/>
            </a:pPr>
            <a:r>
              <a:rPr lang="en-US" sz="1400" dirty="0"/>
              <a:t>22 years old</a:t>
            </a:r>
          </a:p>
          <a:p>
            <a:pPr marL="171450" indent="-171450">
              <a:spcBef>
                <a:spcPts val="600"/>
              </a:spcBef>
              <a:buClr>
                <a:schemeClr val="accent1"/>
              </a:buClr>
              <a:buFont typeface="Arial" panose="020B0604020202020204" pitchFamily="34" charset="0"/>
              <a:buChar char="•"/>
            </a:pPr>
            <a:r>
              <a:rPr lang="en-US" sz="1400" dirty="0"/>
              <a:t>79% high school graduates</a:t>
            </a:r>
          </a:p>
          <a:p>
            <a:pPr marL="171450" indent="-171450">
              <a:spcBef>
                <a:spcPts val="600"/>
              </a:spcBef>
              <a:buClr>
                <a:schemeClr val="accent1"/>
              </a:buClr>
              <a:buFont typeface="Arial" panose="020B0604020202020204" pitchFamily="34" charset="0"/>
              <a:buChar char="•"/>
            </a:pPr>
            <a:r>
              <a:rPr lang="en-US" sz="1400" dirty="0"/>
              <a:t>&lt; 1% female</a:t>
            </a:r>
          </a:p>
          <a:p>
            <a:pPr marL="171450" indent="-171450">
              <a:spcBef>
                <a:spcPts val="600"/>
              </a:spcBef>
              <a:buClr>
                <a:schemeClr val="accent1"/>
              </a:buClr>
              <a:buFont typeface="Arial" panose="020B0604020202020204" pitchFamily="34" charset="0"/>
              <a:buChar char="•"/>
            </a:pPr>
            <a:r>
              <a:rPr lang="en-US" sz="1400" dirty="0"/>
              <a:t>21% minority</a:t>
            </a:r>
          </a:p>
          <a:p>
            <a:pPr marL="171450" indent="-171450">
              <a:spcBef>
                <a:spcPts val="600"/>
              </a:spcBef>
              <a:buClr>
                <a:schemeClr val="accent1"/>
              </a:buClr>
              <a:buFont typeface="Arial" panose="020B0604020202020204" pitchFamily="34" charset="0"/>
              <a:buChar char="•"/>
            </a:pPr>
            <a:r>
              <a:rPr lang="en-US" sz="1400" dirty="0"/>
              <a:t>60% draftees</a:t>
            </a:r>
          </a:p>
          <a:p>
            <a:pPr marL="171450" indent="-171450">
              <a:spcBef>
                <a:spcPts val="600"/>
              </a:spcBef>
              <a:buClr>
                <a:schemeClr val="accent1"/>
              </a:buClr>
              <a:buFont typeface="Arial" panose="020B0604020202020204" pitchFamily="34" charset="0"/>
              <a:buChar char="•"/>
            </a:pPr>
            <a:r>
              <a:rPr lang="en-US" sz="1400" dirty="0"/>
              <a:t>36% married</a:t>
            </a:r>
          </a:p>
          <a:p>
            <a:pPr marL="171450" indent="-171450">
              <a:spcBef>
                <a:spcPts val="600"/>
              </a:spcBef>
              <a:buClr>
                <a:schemeClr val="accent1"/>
              </a:buClr>
              <a:buFont typeface="Arial" panose="020B0604020202020204" pitchFamily="34" charset="0"/>
              <a:buChar char="•"/>
            </a:pPr>
            <a:r>
              <a:rPr lang="en-US" sz="1400" dirty="0"/>
              <a:t>SGT base pay = $279/</a:t>
            </a:r>
            <a:r>
              <a:rPr lang="en-US" sz="1400" dirty="0" err="1"/>
              <a:t>mo</a:t>
            </a:r>
            <a:r>
              <a:rPr lang="en-US" sz="1400" dirty="0"/>
              <a:t>*</a:t>
            </a:r>
          </a:p>
          <a:p>
            <a:pPr marL="171450" indent="-171450">
              <a:spcBef>
                <a:spcPts val="600"/>
              </a:spcBef>
              <a:buClr>
                <a:schemeClr val="accent1"/>
              </a:buClr>
              <a:buFont typeface="Arial" panose="020B0604020202020204" pitchFamily="34" charset="0"/>
              <a:buChar char="•"/>
            </a:pPr>
            <a:r>
              <a:rPr lang="en-US" sz="1400" dirty="0"/>
              <a:t>SGLI coverage = $10,000*</a:t>
            </a:r>
          </a:p>
          <a:p>
            <a:pPr marL="171450" indent="-171450">
              <a:spcBef>
                <a:spcPts val="600"/>
              </a:spcBef>
              <a:buClr>
                <a:schemeClr val="accent1"/>
              </a:buClr>
              <a:buFont typeface="Arial" panose="020B0604020202020204" pitchFamily="34" charset="0"/>
              <a:buChar char="•"/>
            </a:pPr>
            <a:r>
              <a:rPr lang="en-US" sz="1400" dirty="0"/>
              <a:t>35 </a:t>
            </a:r>
            <a:r>
              <a:rPr lang="en-US" sz="1400" dirty="0" err="1"/>
              <a:t>lbs</a:t>
            </a:r>
            <a:r>
              <a:rPr lang="en-US" sz="1400" dirty="0"/>
              <a:t> of equipment ($1,856)*</a:t>
            </a:r>
          </a:p>
          <a:p>
            <a:pPr marL="171450" indent="-171450">
              <a:spcBef>
                <a:spcPts val="600"/>
              </a:spcBef>
              <a:buClr>
                <a:schemeClr val="accent1"/>
              </a:buClr>
              <a:buFont typeface="Arial" panose="020B0604020202020204" pitchFamily="34" charset="0"/>
              <a:buChar char="•"/>
            </a:pPr>
            <a:r>
              <a:rPr lang="en-US" sz="1400" dirty="0"/>
              <a:t>Individual replacements</a:t>
            </a:r>
          </a:p>
          <a:p>
            <a:pPr marL="171450" indent="-171450">
              <a:spcBef>
                <a:spcPts val="600"/>
              </a:spcBef>
              <a:buClr>
                <a:schemeClr val="accent1"/>
              </a:buClr>
              <a:buFont typeface="Arial" panose="020B0604020202020204" pitchFamily="34" charset="0"/>
              <a:buChar char="•"/>
            </a:pPr>
            <a:r>
              <a:rPr lang="en-US" sz="1400" dirty="0"/>
              <a:t>62% survival rate if wounded</a:t>
            </a:r>
            <a:endParaRPr lang="en-US" sz="1200" dirty="0"/>
          </a:p>
        </p:txBody>
      </p:sp>
      <p:sp>
        <p:nvSpPr>
          <p:cNvPr id="11" name="TextBox 10"/>
          <p:cNvSpPr txBox="1"/>
          <p:nvPr/>
        </p:nvSpPr>
        <p:spPr>
          <a:xfrm>
            <a:off x="5964014" y="1836120"/>
            <a:ext cx="2755466" cy="4124206"/>
          </a:xfrm>
          <a:prstGeom prst="rect">
            <a:avLst/>
          </a:prstGeom>
          <a:noFill/>
        </p:spPr>
        <p:txBody>
          <a:bodyPr wrap="square" rtlCol="0">
            <a:spAutoFit/>
          </a:bodyPr>
          <a:lstStyle/>
          <a:p>
            <a:pPr algn="ctr"/>
            <a:r>
              <a:rPr lang="en-US" sz="2000" b="1" cap="all" dirty="0"/>
              <a:t>2020</a:t>
            </a:r>
            <a:br>
              <a:rPr lang="en-US" sz="2000" cap="all" dirty="0"/>
            </a:br>
            <a:r>
              <a:rPr lang="en-US" sz="1400" cap="all" dirty="0"/>
              <a:t>(enlisted)</a:t>
            </a:r>
          </a:p>
          <a:p>
            <a:pPr marL="171450" indent="-171450">
              <a:spcBef>
                <a:spcPts val="1200"/>
              </a:spcBef>
              <a:buClr>
                <a:schemeClr val="accent1"/>
              </a:buClr>
              <a:buFont typeface="Arial" panose="020B0604020202020204" pitchFamily="34" charset="0"/>
              <a:buChar char="•"/>
            </a:pPr>
            <a:r>
              <a:rPr lang="en-US" sz="1400" dirty="0"/>
              <a:t>28 years old</a:t>
            </a:r>
          </a:p>
          <a:p>
            <a:pPr marL="171450" indent="-171450">
              <a:spcBef>
                <a:spcPts val="600"/>
              </a:spcBef>
              <a:buClr>
                <a:schemeClr val="accent1"/>
              </a:buClr>
              <a:buFont typeface="Arial" panose="020B0604020202020204" pitchFamily="34" charset="0"/>
              <a:buChar char="•"/>
            </a:pPr>
            <a:r>
              <a:rPr lang="en-US" sz="1400" dirty="0"/>
              <a:t>96% high school graduates</a:t>
            </a:r>
          </a:p>
          <a:p>
            <a:pPr marL="171450" indent="-171450">
              <a:spcBef>
                <a:spcPts val="600"/>
              </a:spcBef>
              <a:buClr>
                <a:schemeClr val="accent1"/>
              </a:buClr>
              <a:buFont typeface="Arial" panose="020B0604020202020204" pitchFamily="34" charset="0"/>
              <a:buChar char="•"/>
            </a:pPr>
            <a:r>
              <a:rPr lang="en-US" sz="1400" dirty="0"/>
              <a:t>18% female</a:t>
            </a:r>
          </a:p>
          <a:p>
            <a:pPr marL="171450" indent="-171450">
              <a:spcBef>
                <a:spcPts val="600"/>
              </a:spcBef>
              <a:buClr>
                <a:schemeClr val="accent1"/>
              </a:buClr>
              <a:buFont typeface="Arial" panose="020B0604020202020204" pitchFamily="34" charset="0"/>
              <a:buChar char="•"/>
            </a:pPr>
            <a:r>
              <a:rPr lang="en-US" sz="1400" dirty="0"/>
              <a:t>42% minority</a:t>
            </a:r>
          </a:p>
          <a:p>
            <a:pPr marL="171450" indent="-171450">
              <a:spcBef>
                <a:spcPts val="600"/>
              </a:spcBef>
              <a:buClr>
                <a:schemeClr val="accent1"/>
              </a:buClr>
              <a:buFont typeface="Arial" panose="020B0604020202020204" pitchFamily="34" charset="0"/>
              <a:buChar char="•"/>
            </a:pPr>
            <a:r>
              <a:rPr lang="en-US" sz="1400" dirty="0"/>
              <a:t>100% volunteers</a:t>
            </a:r>
          </a:p>
          <a:p>
            <a:pPr marL="171450" indent="-171450">
              <a:spcBef>
                <a:spcPts val="600"/>
              </a:spcBef>
              <a:buClr>
                <a:schemeClr val="accent1"/>
              </a:buClr>
              <a:buFont typeface="Arial" panose="020B0604020202020204" pitchFamily="34" charset="0"/>
              <a:buChar char="•"/>
            </a:pPr>
            <a:r>
              <a:rPr lang="en-US" sz="1400" dirty="0"/>
              <a:t>52% married</a:t>
            </a:r>
          </a:p>
          <a:p>
            <a:pPr marL="171450" indent="-171450">
              <a:spcBef>
                <a:spcPts val="600"/>
              </a:spcBef>
              <a:buClr>
                <a:schemeClr val="accent1"/>
              </a:buClr>
              <a:buFont typeface="Arial" panose="020B0604020202020204" pitchFamily="34" charset="0"/>
              <a:buChar char="•"/>
            </a:pPr>
            <a:r>
              <a:rPr lang="en-US" sz="1400" dirty="0"/>
              <a:t>SGT base pay = $3,001/</a:t>
            </a:r>
            <a:r>
              <a:rPr lang="en-US" sz="1400" dirty="0" err="1"/>
              <a:t>mo</a:t>
            </a:r>
            <a:endParaRPr lang="en-US" sz="1400" dirty="0"/>
          </a:p>
          <a:p>
            <a:pPr marL="171450" indent="-171450">
              <a:spcBef>
                <a:spcPts val="600"/>
              </a:spcBef>
              <a:buClr>
                <a:schemeClr val="accent1"/>
              </a:buClr>
              <a:buFont typeface="Arial" panose="020B0604020202020204" pitchFamily="34" charset="0"/>
              <a:buChar char="•"/>
            </a:pPr>
            <a:r>
              <a:rPr lang="en-US" sz="1400" dirty="0"/>
              <a:t>SGLI coverage = $400,000</a:t>
            </a:r>
          </a:p>
          <a:p>
            <a:pPr marL="171450" indent="-171450">
              <a:spcBef>
                <a:spcPts val="600"/>
              </a:spcBef>
              <a:buClr>
                <a:schemeClr val="accent1"/>
              </a:buClr>
              <a:buFont typeface="Arial" panose="020B0604020202020204" pitchFamily="34" charset="0"/>
              <a:buChar char="•"/>
            </a:pPr>
            <a:r>
              <a:rPr lang="en-US" sz="1400" dirty="0"/>
              <a:t>75+ </a:t>
            </a:r>
            <a:r>
              <a:rPr lang="en-US" sz="1400" dirty="0" err="1"/>
              <a:t>lbs</a:t>
            </a:r>
            <a:r>
              <a:rPr lang="en-US" sz="1400" dirty="0"/>
              <a:t> of equipment ($19,454)</a:t>
            </a:r>
          </a:p>
          <a:p>
            <a:pPr marL="171450" indent="-171450">
              <a:spcBef>
                <a:spcPts val="600"/>
              </a:spcBef>
              <a:buClr>
                <a:schemeClr val="accent1"/>
              </a:buClr>
              <a:buFont typeface="Arial" panose="020B0604020202020204" pitchFamily="34" charset="0"/>
              <a:buChar char="•"/>
            </a:pPr>
            <a:r>
              <a:rPr lang="en-US" sz="1400" dirty="0"/>
              <a:t>Unit rotations</a:t>
            </a:r>
          </a:p>
          <a:p>
            <a:pPr marL="171450" indent="-171450">
              <a:spcBef>
                <a:spcPts val="600"/>
              </a:spcBef>
              <a:buClr>
                <a:schemeClr val="accent1"/>
              </a:buClr>
              <a:buFont typeface="Arial" panose="020B0604020202020204" pitchFamily="34" charset="0"/>
              <a:buChar char="•"/>
            </a:pPr>
            <a:r>
              <a:rPr lang="en-US" sz="1400" dirty="0"/>
              <a:t>88% survival rate if wounded</a:t>
            </a:r>
            <a:endParaRPr lang="en-US" sz="1200" dirty="0"/>
          </a:p>
        </p:txBody>
      </p:sp>
      <p:sp>
        <p:nvSpPr>
          <p:cNvPr id="12" name="TextBox 11"/>
          <p:cNvSpPr txBox="1"/>
          <p:nvPr/>
        </p:nvSpPr>
        <p:spPr>
          <a:xfrm>
            <a:off x="314130" y="6642556"/>
            <a:ext cx="1851789" cy="215444"/>
          </a:xfrm>
          <a:prstGeom prst="rect">
            <a:avLst/>
          </a:prstGeom>
          <a:noFill/>
        </p:spPr>
        <p:txBody>
          <a:bodyPr wrap="none" rtlCol="0">
            <a:spAutoFit/>
          </a:bodyPr>
          <a:lstStyle/>
          <a:p>
            <a:r>
              <a:rPr lang="en-US" sz="800" cap="all" dirty="0"/>
              <a:t>* Not adjusted for inflation</a:t>
            </a:r>
          </a:p>
        </p:txBody>
      </p:sp>
      <p:sp>
        <p:nvSpPr>
          <p:cNvPr id="2" name="Title 1">
            <a:extLst>
              <a:ext uri="{FF2B5EF4-FFF2-40B4-BE49-F238E27FC236}">
                <a16:creationId xmlns:a16="http://schemas.microsoft.com/office/drawing/2014/main" id="{941B3807-6485-4829-A9D1-3EAF8CC2FBD4}"/>
              </a:ext>
            </a:extLst>
          </p:cNvPr>
          <p:cNvSpPr>
            <a:spLocks noGrp="1"/>
          </p:cNvSpPr>
          <p:nvPr>
            <p:ph type="title"/>
          </p:nvPr>
        </p:nvSpPr>
        <p:spPr/>
        <p:txBody>
          <a:bodyPr/>
          <a:lstStyle/>
          <a:p>
            <a:r>
              <a:rPr lang="en-US" sz="3600" dirty="0">
                <a:latin typeface="Bebas Neue Bold" panose="020B0606020202050201" pitchFamily="34" charset="0"/>
              </a:rPr>
              <a:t>The American Soldier: Then &amp; Now</a:t>
            </a:r>
          </a:p>
        </p:txBody>
      </p:sp>
    </p:spTree>
    <p:extLst>
      <p:ext uri="{BB962C8B-B14F-4D97-AF65-F5344CB8AC3E}">
        <p14:creationId xmlns:p14="http://schemas.microsoft.com/office/powerpoint/2010/main" val="10029782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600" y="1501942"/>
            <a:ext cx="8972550" cy="4493538"/>
          </a:xfrm>
          <a:prstGeom prst="rect">
            <a:avLst/>
          </a:prstGeom>
          <a:noFill/>
        </p:spPr>
        <p:txBody>
          <a:bodyPr wrap="square" rtlCol="0">
            <a:spAutoFit/>
          </a:bodyPr>
          <a:lstStyle/>
          <a:p>
            <a:r>
              <a:rPr lang="en-US" dirty="0"/>
              <a:t>The U.S. Army is globally engaged with approximately </a:t>
            </a:r>
            <a:r>
              <a:rPr lang="en-US" b="1" dirty="0"/>
              <a:t>187,000 Soldiers </a:t>
            </a:r>
            <a:r>
              <a:rPr lang="en-US" dirty="0"/>
              <a:t>supporting Combatant Commanders in </a:t>
            </a:r>
            <a:r>
              <a:rPr lang="en-US" b="1" dirty="0"/>
              <a:t>140 countries</a:t>
            </a:r>
            <a:r>
              <a:rPr lang="en-US" dirty="0"/>
              <a:t>. These Soldiers conduct combat operations, deter aggression and assure our allies and partners.</a:t>
            </a:r>
          </a:p>
          <a:p>
            <a:pPr>
              <a:spcBef>
                <a:spcPts val="2400"/>
              </a:spcBef>
            </a:pPr>
            <a:r>
              <a:rPr lang="en-US" b="1" cap="all" dirty="0"/>
              <a:t>Critical enabling capabilities</a:t>
            </a:r>
          </a:p>
          <a:p>
            <a:pPr marL="285750" indent="-285750">
              <a:spcBef>
                <a:spcPts val="400"/>
              </a:spcBef>
              <a:spcAft>
                <a:spcPts val="400"/>
              </a:spcAft>
              <a:buFont typeface="Arial" panose="020B0604020202020204" pitchFamily="34" charset="0"/>
              <a:buChar char="•"/>
            </a:pPr>
            <a:r>
              <a:rPr lang="en-US" dirty="0"/>
              <a:t>Joint and Theater logistics, including support to allies</a:t>
            </a:r>
          </a:p>
          <a:p>
            <a:pPr marL="285750" indent="-285750">
              <a:spcBef>
                <a:spcPts val="400"/>
              </a:spcBef>
              <a:spcAft>
                <a:spcPts val="400"/>
              </a:spcAft>
              <a:buFont typeface="Arial" panose="020B0604020202020204" pitchFamily="34" charset="0"/>
              <a:buChar char="•"/>
            </a:pPr>
            <a:r>
              <a:rPr lang="en-US" dirty="0"/>
              <a:t>Military training and education centers</a:t>
            </a:r>
          </a:p>
          <a:p>
            <a:pPr marL="285750" indent="-285750">
              <a:spcBef>
                <a:spcPts val="400"/>
              </a:spcBef>
              <a:spcAft>
                <a:spcPts val="400"/>
              </a:spcAft>
              <a:buFont typeface="Arial" panose="020B0604020202020204" pitchFamily="34" charset="0"/>
              <a:buChar char="•"/>
            </a:pPr>
            <a:r>
              <a:rPr lang="en-US" dirty="0"/>
              <a:t>Military healthcare – Operating the majority of military hospitals</a:t>
            </a:r>
          </a:p>
          <a:p>
            <a:pPr marL="285750" indent="-285750">
              <a:spcBef>
                <a:spcPts val="400"/>
              </a:spcBef>
              <a:spcAft>
                <a:spcPts val="400"/>
              </a:spcAft>
              <a:buFont typeface="Arial" panose="020B0604020202020204" pitchFamily="34" charset="0"/>
              <a:buChar char="•"/>
            </a:pPr>
            <a:r>
              <a:rPr lang="en-US" dirty="0"/>
              <a:t>Civil Engineering (Army Corps of Engineers)</a:t>
            </a:r>
          </a:p>
          <a:p>
            <a:pPr marL="285750" indent="-285750">
              <a:spcBef>
                <a:spcPts val="400"/>
              </a:spcBef>
              <a:spcAft>
                <a:spcPts val="400"/>
              </a:spcAft>
              <a:buFont typeface="Arial" panose="020B0604020202020204" pitchFamily="34" charset="0"/>
              <a:buChar char="•"/>
            </a:pPr>
            <a:r>
              <a:rPr lang="en-US" dirty="0"/>
              <a:t>Domestic natural disaster response</a:t>
            </a:r>
          </a:p>
          <a:p>
            <a:pPr marL="285750" indent="-285750">
              <a:spcBef>
                <a:spcPts val="400"/>
              </a:spcBef>
              <a:spcAft>
                <a:spcPts val="400"/>
              </a:spcAft>
              <a:buFont typeface="Arial" panose="020B0604020202020204" pitchFamily="34" charset="0"/>
              <a:buChar char="•"/>
            </a:pPr>
            <a:r>
              <a:rPr lang="en-US" dirty="0"/>
              <a:t>Administering Arlington National Cemetery</a:t>
            </a:r>
          </a:p>
          <a:p>
            <a:pPr marL="285750" indent="-285750">
              <a:spcBef>
                <a:spcPts val="400"/>
              </a:spcBef>
              <a:spcAft>
                <a:spcPts val="400"/>
              </a:spcAft>
              <a:buFont typeface="Arial" panose="020B0604020202020204" pitchFamily="34" charset="0"/>
              <a:buChar char="•"/>
            </a:pPr>
            <a:r>
              <a:rPr lang="en-US" dirty="0"/>
              <a:t>Infectious disease research</a:t>
            </a:r>
          </a:p>
          <a:p>
            <a:pPr marL="285750" indent="-285750">
              <a:spcBef>
                <a:spcPts val="400"/>
              </a:spcBef>
              <a:spcAft>
                <a:spcPts val="400"/>
              </a:spcAft>
              <a:buFont typeface="Arial" panose="020B0604020202020204" pitchFamily="34" charset="0"/>
              <a:buChar char="•"/>
            </a:pPr>
            <a:r>
              <a:rPr lang="en-US" dirty="0"/>
              <a:t>State Partnership Program (ARNG: 79 International Partnerships)</a:t>
            </a:r>
          </a:p>
        </p:txBody>
      </p:sp>
      <p:sp>
        <p:nvSpPr>
          <p:cNvPr id="4" name="Title 3">
            <a:extLst>
              <a:ext uri="{FF2B5EF4-FFF2-40B4-BE49-F238E27FC236}">
                <a16:creationId xmlns:a16="http://schemas.microsoft.com/office/drawing/2014/main" id="{08FBDAB7-A3F5-4463-84EC-C22CCFE8C3FC}"/>
              </a:ext>
            </a:extLst>
          </p:cNvPr>
          <p:cNvSpPr>
            <a:spLocks noGrp="1"/>
          </p:cNvSpPr>
          <p:nvPr>
            <p:ph type="title"/>
          </p:nvPr>
        </p:nvSpPr>
        <p:spPr/>
        <p:txBody>
          <a:bodyPr/>
          <a:lstStyle/>
          <a:p>
            <a:r>
              <a:rPr lang="en-US" sz="3600" dirty="0">
                <a:latin typeface="Bebas Neue Bold" panose="020B0606020202050201" pitchFamily="34" charset="0"/>
              </a:rPr>
              <a:t>What Your Army Does</a:t>
            </a:r>
          </a:p>
        </p:txBody>
      </p:sp>
    </p:spTree>
    <p:extLst>
      <p:ext uri="{BB962C8B-B14F-4D97-AF65-F5344CB8AC3E}">
        <p14:creationId xmlns:p14="http://schemas.microsoft.com/office/powerpoint/2010/main" val="7856627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31919" y="5734048"/>
            <a:ext cx="5645736" cy="1123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457200" rtlCol="0" anchor="ctr"/>
          <a:lstStyle/>
          <a:p>
            <a:pPr algn="r"/>
            <a:r>
              <a:rPr lang="en-US" b="1" dirty="0">
                <a:solidFill>
                  <a:schemeClr val="tx1"/>
                </a:solidFill>
              </a:rPr>
              <a:t>The Army depends on the support of </a:t>
            </a:r>
            <a:r>
              <a:rPr lang="en-US" b="1" dirty="0">
                <a:solidFill>
                  <a:schemeClr val="tx1"/>
                </a:solidFill>
                <a:latin typeface="Proxima Nova Rg" panose="02000506030000020004" pitchFamily="50" charset="0"/>
              </a:rPr>
              <a:t>196,710</a:t>
            </a:r>
            <a:r>
              <a:rPr lang="en-US" b="1" dirty="0">
                <a:solidFill>
                  <a:schemeClr val="tx1"/>
                </a:solidFill>
              </a:rPr>
              <a:t> Department of the Army civilian employees.</a:t>
            </a:r>
          </a:p>
        </p:txBody>
      </p:sp>
      <p:grpSp>
        <p:nvGrpSpPr>
          <p:cNvPr id="18" name="Group 17">
            <a:extLst>
              <a:ext uri="{FF2B5EF4-FFF2-40B4-BE49-F238E27FC236}">
                <a16:creationId xmlns:a16="http://schemas.microsoft.com/office/drawing/2014/main" id="{1483A87D-0786-46BB-93D8-2A1AABBA154D}"/>
              </a:ext>
            </a:extLst>
          </p:cNvPr>
          <p:cNvGrpSpPr/>
          <p:nvPr/>
        </p:nvGrpSpPr>
        <p:grpSpPr>
          <a:xfrm>
            <a:off x="331051" y="1501942"/>
            <a:ext cx="9405611" cy="3753761"/>
            <a:chOff x="2001644" y="1501942"/>
            <a:chExt cx="9256906" cy="3753761"/>
          </a:xfrm>
        </p:grpSpPr>
        <p:sp>
          <p:nvSpPr>
            <p:cNvPr id="9" name="TextBox 8"/>
            <p:cNvSpPr txBox="1"/>
            <p:nvPr/>
          </p:nvSpPr>
          <p:spPr>
            <a:xfrm>
              <a:off x="2924175" y="1501942"/>
              <a:ext cx="8334375" cy="646331"/>
            </a:xfrm>
            <a:prstGeom prst="rect">
              <a:avLst/>
            </a:prstGeom>
            <a:noFill/>
          </p:spPr>
          <p:txBody>
            <a:bodyPr wrap="square" rtlCol="0">
              <a:spAutoFit/>
            </a:bodyPr>
            <a:lstStyle/>
            <a:p>
              <a:r>
                <a:rPr lang="en-US" dirty="0"/>
                <a:t>The U.S. Army is a total army—one Army—comprised of three components: Regular Army, Army National Guard and Army Reserve.</a:t>
              </a:r>
            </a:p>
          </p:txBody>
        </p:sp>
        <p:sp>
          <p:nvSpPr>
            <p:cNvPr id="4" name="Rectangle 3"/>
            <p:cNvSpPr/>
            <p:nvPr/>
          </p:nvSpPr>
          <p:spPr>
            <a:xfrm>
              <a:off x="5196703" y="2493003"/>
              <a:ext cx="1910861" cy="784830"/>
            </a:xfrm>
            <a:prstGeom prst="rect">
              <a:avLst/>
            </a:prstGeom>
          </p:spPr>
          <p:txBody>
            <a:bodyPr wrap="none">
              <a:spAutoFit/>
            </a:bodyPr>
            <a:lstStyle/>
            <a:p>
              <a:pPr algn="ctr"/>
              <a:r>
                <a:rPr lang="en-US" b="1" cap="all" dirty="0"/>
                <a:t>2020</a:t>
              </a:r>
              <a:br>
                <a:rPr lang="en-US" b="1" cap="all" dirty="0"/>
              </a:br>
              <a:r>
                <a:rPr lang="en-US" b="1" cap="all" dirty="0" err="1"/>
                <a:t>endstrength</a:t>
              </a:r>
              <a:endParaRPr lang="en-US" b="1" cap="all" dirty="0"/>
            </a:p>
            <a:p>
              <a:pPr algn="ctr"/>
              <a:r>
                <a:rPr lang="en-US" sz="900" b="1" cap="all" dirty="0"/>
                <a:t>(as of </a:t>
              </a:r>
              <a:r>
                <a:rPr lang="en-US" sz="900" b="1" cap="all" dirty="0" err="1"/>
                <a:t>sep</a:t>
              </a:r>
              <a:r>
                <a:rPr lang="en-US" sz="900" b="1" cap="all" dirty="0"/>
                <a:t> 20)</a:t>
              </a:r>
              <a:endParaRPr lang="en-US" sz="900" b="1" dirty="0"/>
            </a:p>
          </p:txBody>
        </p:sp>
        <p:sp>
          <p:nvSpPr>
            <p:cNvPr id="10" name="Rectangle 9"/>
            <p:cNvSpPr/>
            <p:nvPr/>
          </p:nvSpPr>
          <p:spPr>
            <a:xfrm>
              <a:off x="7619063" y="2493003"/>
              <a:ext cx="1910861" cy="923330"/>
            </a:xfrm>
            <a:prstGeom prst="rect">
              <a:avLst/>
            </a:prstGeom>
          </p:spPr>
          <p:txBody>
            <a:bodyPr wrap="none">
              <a:spAutoFit/>
            </a:bodyPr>
            <a:lstStyle/>
            <a:p>
              <a:pPr algn="ctr"/>
              <a:r>
                <a:rPr lang="en-US" b="1" cap="all" dirty="0"/>
                <a:t>2021 NDAA</a:t>
              </a:r>
              <a:br>
                <a:rPr lang="en-US" b="1" cap="all" dirty="0"/>
              </a:br>
              <a:r>
                <a:rPr lang="en-US" b="1" cap="all" dirty="0" err="1"/>
                <a:t>endstrength</a:t>
              </a:r>
              <a:endParaRPr lang="en-US" b="1" cap="all" dirty="0"/>
            </a:p>
            <a:p>
              <a:pPr algn="ctr"/>
              <a:r>
                <a:rPr lang="en-US" sz="900" b="1" cap="all" dirty="0"/>
                <a:t>(enacted)</a:t>
              </a:r>
            </a:p>
            <a:p>
              <a:pPr algn="ctr"/>
              <a:endParaRPr lang="en-US" sz="900" b="1" dirty="0"/>
            </a:p>
          </p:txBody>
        </p:sp>
        <p:sp>
          <p:nvSpPr>
            <p:cNvPr id="5" name="TextBox 4"/>
            <p:cNvSpPr txBox="1"/>
            <p:nvPr/>
          </p:nvSpPr>
          <p:spPr>
            <a:xfrm>
              <a:off x="2948499" y="3277834"/>
              <a:ext cx="2087496" cy="369332"/>
            </a:xfrm>
            <a:prstGeom prst="rect">
              <a:avLst/>
            </a:prstGeom>
            <a:noFill/>
          </p:spPr>
          <p:txBody>
            <a:bodyPr wrap="none" rtlCol="0">
              <a:spAutoFit/>
            </a:bodyPr>
            <a:lstStyle/>
            <a:p>
              <a:pPr algn="r"/>
              <a:r>
                <a:rPr lang="en-US" b="1" cap="all" dirty="0"/>
                <a:t>Regular Army:</a:t>
              </a:r>
            </a:p>
          </p:txBody>
        </p:sp>
        <p:sp>
          <p:nvSpPr>
            <p:cNvPr id="11" name="TextBox 10"/>
            <p:cNvSpPr txBox="1"/>
            <p:nvPr/>
          </p:nvSpPr>
          <p:spPr>
            <a:xfrm>
              <a:off x="2001644" y="3814013"/>
              <a:ext cx="3034344" cy="369332"/>
            </a:xfrm>
            <a:prstGeom prst="rect">
              <a:avLst/>
            </a:prstGeom>
            <a:noFill/>
          </p:spPr>
          <p:txBody>
            <a:bodyPr wrap="none" rtlCol="0">
              <a:spAutoFit/>
            </a:bodyPr>
            <a:lstStyle/>
            <a:p>
              <a:pPr algn="r"/>
              <a:r>
                <a:rPr lang="en-US" b="1" cap="all" dirty="0"/>
                <a:t>Army National Guard:</a:t>
              </a:r>
            </a:p>
          </p:txBody>
        </p:sp>
        <p:sp>
          <p:nvSpPr>
            <p:cNvPr id="12" name="TextBox 11"/>
            <p:cNvSpPr txBox="1"/>
            <p:nvPr/>
          </p:nvSpPr>
          <p:spPr>
            <a:xfrm>
              <a:off x="2969225" y="4350192"/>
              <a:ext cx="2066734" cy="369332"/>
            </a:xfrm>
            <a:prstGeom prst="rect">
              <a:avLst/>
            </a:prstGeom>
            <a:noFill/>
          </p:spPr>
          <p:txBody>
            <a:bodyPr wrap="none" rtlCol="0">
              <a:spAutoFit/>
            </a:bodyPr>
            <a:lstStyle/>
            <a:p>
              <a:pPr algn="r"/>
              <a:r>
                <a:rPr lang="en-US" b="1" cap="all" dirty="0"/>
                <a:t>Army Reserve:</a:t>
              </a:r>
            </a:p>
          </p:txBody>
        </p:sp>
        <p:sp>
          <p:nvSpPr>
            <p:cNvPr id="13" name="TextBox 12"/>
            <p:cNvSpPr txBox="1"/>
            <p:nvPr/>
          </p:nvSpPr>
          <p:spPr>
            <a:xfrm>
              <a:off x="3339537" y="4886371"/>
              <a:ext cx="1696426" cy="369332"/>
            </a:xfrm>
            <a:prstGeom prst="rect">
              <a:avLst/>
            </a:prstGeom>
            <a:noFill/>
          </p:spPr>
          <p:txBody>
            <a:bodyPr wrap="none" rtlCol="0">
              <a:spAutoFit/>
            </a:bodyPr>
            <a:lstStyle/>
            <a:p>
              <a:pPr algn="r"/>
              <a:r>
                <a:rPr lang="en-US" b="1" cap="all" dirty="0"/>
                <a:t>Total Army:</a:t>
              </a:r>
            </a:p>
          </p:txBody>
        </p:sp>
        <p:sp>
          <p:nvSpPr>
            <p:cNvPr id="14" name="TextBox 13"/>
            <p:cNvSpPr txBox="1"/>
            <p:nvPr/>
          </p:nvSpPr>
          <p:spPr>
            <a:xfrm>
              <a:off x="5621335" y="3277834"/>
              <a:ext cx="1011595" cy="369332"/>
            </a:xfrm>
            <a:prstGeom prst="rect">
              <a:avLst/>
            </a:prstGeom>
            <a:noFill/>
          </p:spPr>
          <p:txBody>
            <a:bodyPr wrap="none" rtlCol="0">
              <a:spAutoFit/>
            </a:bodyPr>
            <a:lstStyle/>
            <a:p>
              <a:pPr algn="ctr"/>
              <a:r>
                <a:rPr lang="en-US" dirty="0"/>
                <a:t>485,383</a:t>
              </a:r>
            </a:p>
          </p:txBody>
        </p:sp>
        <p:sp>
          <p:nvSpPr>
            <p:cNvPr id="15" name="TextBox 14"/>
            <p:cNvSpPr txBox="1"/>
            <p:nvPr/>
          </p:nvSpPr>
          <p:spPr>
            <a:xfrm>
              <a:off x="5626061" y="3814013"/>
              <a:ext cx="1002130" cy="369332"/>
            </a:xfrm>
            <a:prstGeom prst="rect">
              <a:avLst/>
            </a:prstGeom>
            <a:noFill/>
          </p:spPr>
          <p:txBody>
            <a:bodyPr wrap="none" rtlCol="0">
              <a:spAutoFit/>
            </a:bodyPr>
            <a:lstStyle/>
            <a:p>
              <a:pPr algn="ctr"/>
              <a:r>
                <a:rPr lang="en-US" dirty="0"/>
                <a:t>336,131</a:t>
              </a:r>
            </a:p>
          </p:txBody>
        </p:sp>
        <p:sp>
          <p:nvSpPr>
            <p:cNvPr id="16" name="TextBox 15"/>
            <p:cNvSpPr txBox="1"/>
            <p:nvPr/>
          </p:nvSpPr>
          <p:spPr>
            <a:xfrm>
              <a:off x="5626067" y="4350192"/>
              <a:ext cx="1002129" cy="369332"/>
            </a:xfrm>
            <a:prstGeom prst="rect">
              <a:avLst/>
            </a:prstGeom>
            <a:noFill/>
          </p:spPr>
          <p:txBody>
            <a:bodyPr wrap="none" rtlCol="0">
              <a:spAutoFit/>
            </a:bodyPr>
            <a:lstStyle/>
            <a:p>
              <a:pPr algn="ctr"/>
              <a:r>
                <a:rPr lang="en-US" dirty="0"/>
                <a:t>188,703</a:t>
              </a:r>
            </a:p>
          </p:txBody>
        </p:sp>
        <p:sp>
          <p:nvSpPr>
            <p:cNvPr id="17" name="TextBox 16"/>
            <p:cNvSpPr txBox="1"/>
            <p:nvPr/>
          </p:nvSpPr>
          <p:spPr>
            <a:xfrm>
              <a:off x="5531403" y="4886371"/>
              <a:ext cx="1191449" cy="369332"/>
            </a:xfrm>
            <a:prstGeom prst="rect">
              <a:avLst/>
            </a:prstGeom>
            <a:noFill/>
          </p:spPr>
          <p:txBody>
            <a:bodyPr wrap="none" rtlCol="0">
              <a:spAutoFit/>
            </a:bodyPr>
            <a:lstStyle/>
            <a:p>
              <a:pPr algn="ctr"/>
              <a:r>
                <a:rPr lang="en-US" dirty="0"/>
                <a:t>1,010,217</a:t>
              </a:r>
            </a:p>
          </p:txBody>
        </p:sp>
        <p:sp>
          <p:nvSpPr>
            <p:cNvPr id="19" name="TextBox 18"/>
            <p:cNvSpPr txBox="1"/>
            <p:nvPr/>
          </p:nvSpPr>
          <p:spPr>
            <a:xfrm>
              <a:off x="8084701" y="3277834"/>
              <a:ext cx="1002130" cy="369332"/>
            </a:xfrm>
            <a:prstGeom prst="rect">
              <a:avLst/>
            </a:prstGeom>
            <a:noFill/>
          </p:spPr>
          <p:txBody>
            <a:bodyPr wrap="none" rtlCol="0">
              <a:spAutoFit/>
            </a:bodyPr>
            <a:lstStyle/>
            <a:p>
              <a:pPr algn="ctr"/>
              <a:r>
                <a:rPr lang="en-US" dirty="0"/>
                <a:t>485,900</a:t>
              </a:r>
            </a:p>
          </p:txBody>
        </p:sp>
        <p:sp>
          <p:nvSpPr>
            <p:cNvPr id="20" name="TextBox 19"/>
            <p:cNvSpPr txBox="1"/>
            <p:nvPr/>
          </p:nvSpPr>
          <p:spPr>
            <a:xfrm>
              <a:off x="8084703" y="3814013"/>
              <a:ext cx="1002130" cy="369332"/>
            </a:xfrm>
            <a:prstGeom prst="rect">
              <a:avLst/>
            </a:prstGeom>
            <a:noFill/>
          </p:spPr>
          <p:txBody>
            <a:bodyPr wrap="none" rtlCol="0">
              <a:spAutoFit/>
            </a:bodyPr>
            <a:lstStyle/>
            <a:p>
              <a:pPr algn="ctr"/>
              <a:r>
                <a:rPr lang="en-US" dirty="0"/>
                <a:t>336,500</a:t>
              </a:r>
            </a:p>
          </p:txBody>
        </p:sp>
        <p:sp>
          <p:nvSpPr>
            <p:cNvPr id="21" name="TextBox 20"/>
            <p:cNvSpPr txBox="1"/>
            <p:nvPr/>
          </p:nvSpPr>
          <p:spPr>
            <a:xfrm>
              <a:off x="8084702" y="4350192"/>
              <a:ext cx="1002130" cy="369332"/>
            </a:xfrm>
            <a:prstGeom prst="rect">
              <a:avLst/>
            </a:prstGeom>
            <a:noFill/>
          </p:spPr>
          <p:txBody>
            <a:bodyPr wrap="none" rtlCol="0">
              <a:spAutoFit/>
            </a:bodyPr>
            <a:lstStyle/>
            <a:p>
              <a:pPr algn="ctr"/>
              <a:r>
                <a:rPr lang="en-US" dirty="0"/>
                <a:t>189,800</a:t>
              </a:r>
            </a:p>
          </p:txBody>
        </p:sp>
        <p:sp>
          <p:nvSpPr>
            <p:cNvPr id="22" name="TextBox 21"/>
            <p:cNvSpPr txBox="1"/>
            <p:nvPr/>
          </p:nvSpPr>
          <p:spPr>
            <a:xfrm>
              <a:off x="7990042" y="4886371"/>
              <a:ext cx="1191448" cy="369332"/>
            </a:xfrm>
            <a:prstGeom prst="rect">
              <a:avLst/>
            </a:prstGeom>
            <a:noFill/>
          </p:spPr>
          <p:txBody>
            <a:bodyPr wrap="none" rtlCol="0">
              <a:spAutoFit/>
            </a:bodyPr>
            <a:lstStyle/>
            <a:p>
              <a:pPr algn="ctr"/>
              <a:r>
                <a:rPr lang="en-US" dirty="0"/>
                <a:t>1,012,200</a:t>
              </a:r>
            </a:p>
          </p:txBody>
        </p:sp>
      </p:grpSp>
      <p:sp>
        <p:nvSpPr>
          <p:cNvPr id="7" name="Title 6">
            <a:extLst>
              <a:ext uri="{FF2B5EF4-FFF2-40B4-BE49-F238E27FC236}">
                <a16:creationId xmlns:a16="http://schemas.microsoft.com/office/drawing/2014/main" id="{1F7A43B9-7A5B-4188-9E7C-1AD8A8F2B64F}"/>
              </a:ext>
            </a:extLst>
          </p:cNvPr>
          <p:cNvSpPr>
            <a:spLocks noGrp="1"/>
          </p:cNvSpPr>
          <p:nvPr>
            <p:ph type="title"/>
          </p:nvPr>
        </p:nvSpPr>
        <p:spPr/>
        <p:txBody>
          <a:bodyPr/>
          <a:lstStyle/>
          <a:p>
            <a:r>
              <a:rPr lang="en-US" sz="3600" dirty="0">
                <a:latin typeface="Bebas Neue Bold" panose="020B0606020202050201" pitchFamily="34" charset="0"/>
              </a:rPr>
              <a:t>The United States Army</a:t>
            </a:r>
          </a:p>
        </p:txBody>
      </p:sp>
      <p:sp>
        <p:nvSpPr>
          <p:cNvPr id="23" name="TextBox 22"/>
          <p:cNvSpPr txBox="1"/>
          <p:nvPr/>
        </p:nvSpPr>
        <p:spPr>
          <a:xfrm>
            <a:off x="609982" y="6642556"/>
            <a:ext cx="1074333" cy="215444"/>
          </a:xfrm>
          <a:prstGeom prst="rect">
            <a:avLst/>
          </a:prstGeom>
          <a:noFill/>
        </p:spPr>
        <p:txBody>
          <a:bodyPr wrap="none" rtlCol="0">
            <a:spAutoFit/>
          </a:bodyPr>
          <a:lstStyle/>
          <a:p>
            <a:pPr algn="r"/>
            <a:r>
              <a:rPr lang="en-US" sz="800" cap="all" dirty="0"/>
              <a:t>*AS OF 28 may 21</a:t>
            </a:r>
          </a:p>
        </p:txBody>
      </p:sp>
      <p:sp>
        <p:nvSpPr>
          <p:cNvPr id="25" name="Rectangle 24"/>
          <p:cNvSpPr/>
          <p:nvPr/>
        </p:nvSpPr>
        <p:spPr>
          <a:xfrm>
            <a:off x="8389897" y="2484536"/>
            <a:ext cx="2031325" cy="784830"/>
          </a:xfrm>
          <a:prstGeom prst="rect">
            <a:avLst/>
          </a:prstGeom>
        </p:spPr>
        <p:txBody>
          <a:bodyPr wrap="none">
            <a:spAutoFit/>
          </a:bodyPr>
          <a:lstStyle/>
          <a:p>
            <a:pPr algn="ctr"/>
            <a:r>
              <a:rPr lang="en-US" b="1" cap="all" dirty="0"/>
              <a:t>2022 NDAA</a:t>
            </a:r>
          </a:p>
          <a:p>
            <a:pPr algn="ctr"/>
            <a:r>
              <a:rPr lang="en-US" b="1" cap="all" dirty="0" err="1"/>
              <a:t>endstrength</a:t>
            </a:r>
            <a:r>
              <a:rPr lang="en-US" b="1" cap="all" dirty="0"/>
              <a:t>*</a:t>
            </a:r>
          </a:p>
          <a:p>
            <a:pPr algn="ctr"/>
            <a:r>
              <a:rPr lang="en-US" sz="900" b="1" cap="all" dirty="0"/>
              <a:t>(request)</a:t>
            </a:r>
            <a:endParaRPr lang="en-US" sz="900" b="1" dirty="0"/>
          </a:p>
        </p:txBody>
      </p:sp>
      <p:sp>
        <p:nvSpPr>
          <p:cNvPr id="26" name="TextBox 25"/>
          <p:cNvSpPr txBox="1"/>
          <p:nvPr/>
        </p:nvSpPr>
        <p:spPr>
          <a:xfrm>
            <a:off x="8874038" y="3286295"/>
            <a:ext cx="1018228" cy="369332"/>
          </a:xfrm>
          <a:prstGeom prst="rect">
            <a:avLst/>
          </a:prstGeom>
          <a:noFill/>
        </p:spPr>
        <p:txBody>
          <a:bodyPr wrap="none" rtlCol="0">
            <a:spAutoFit/>
          </a:bodyPr>
          <a:lstStyle/>
          <a:p>
            <a:pPr algn="ctr"/>
            <a:r>
              <a:rPr lang="en-US" dirty="0"/>
              <a:t>485,000</a:t>
            </a:r>
          </a:p>
        </p:txBody>
      </p:sp>
      <p:sp>
        <p:nvSpPr>
          <p:cNvPr id="27" name="TextBox 26"/>
          <p:cNvSpPr txBox="1"/>
          <p:nvPr/>
        </p:nvSpPr>
        <p:spPr>
          <a:xfrm>
            <a:off x="8874039" y="3822474"/>
            <a:ext cx="1018228" cy="369332"/>
          </a:xfrm>
          <a:prstGeom prst="rect">
            <a:avLst/>
          </a:prstGeom>
          <a:noFill/>
        </p:spPr>
        <p:txBody>
          <a:bodyPr wrap="none" rtlCol="0">
            <a:spAutoFit/>
          </a:bodyPr>
          <a:lstStyle/>
          <a:p>
            <a:pPr algn="ctr"/>
            <a:r>
              <a:rPr lang="en-US" dirty="0"/>
              <a:t>336,000</a:t>
            </a:r>
          </a:p>
        </p:txBody>
      </p:sp>
      <p:sp>
        <p:nvSpPr>
          <p:cNvPr id="28" name="TextBox 27"/>
          <p:cNvSpPr txBox="1"/>
          <p:nvPr/>
        </p:nvSpPr>
        <p:spPr>
          <a:xfrm>
            <a:off x="8874039" y="4358653"/>
            <a:ext cx="1018228" cy="369332"/>
          </a:xfrm>
          <a:prstGeom prst="rect">
            <a:avLst/>
          </a:prstGeom>
          <a:noFill/>
        </p:spPr>
        <p:txBody>
          <a:bodyPr wrap="none" rtlCol="0">
            <a:spAutoFit/>
          </a:bodyPr>
          <a:lstStyle/>
          <a:p>
            <a:pPr algn="ctr"/>
            <a:r>
              <a:rPr lang="en-US" dirty="0"/>
              <a:t>189,500</a:t>
            </a:r>
          </a:p>
        </p:txBody>
      </p:sp>
      <p:sp>
        <p:nvSpPr>
          <p:cNvPr id="29" name="TextBox 28"/>
          <p:cNvSpPr txBox="1"/>
          <p:nvPr/>
        </p:nvSpPr>
        <p:spPr>
          <a:xfrm>
            <a:off x="8777857" y="4894832"/>
            <a:ext cx="1210589" cy="369332"/>
          </a:xfrm>
          <a:prstGeom prst="rect">
            <a:avLst/>
          </a:prstGeom>
          <a:noFill/>
        </p:spPr>
        <p:txBody>
          <a:bodyPr wrap="none" rtlCol="0">
            <a:spAutoFit/>
          </a:bodyPr>
          <a:lstStyle/>
          <a:p>
            <a:pPr algn="ctr"/>
            <a:r>
              <a:rPr lang="en-US" dirty="0"/>
              <a:t>1,010,500</a:t>
            </a:r>
          </a:p>
        </p:txBody>
      </p:sp>
    </p:spTree>
    <p:extLst>
      <p:ext uri="{BB962C8B-B14F-4D97-AF65-F5344CB8AC3E}">
        <p14:creationId xmlns:p14="http://schemas.microsoft.com/office/powerpoint/2010/main" val="205050966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404451" y="2333642"/>
            <a:ext cx="5645635" cy="2908489"/>
          </a:xfrm>
          <a:prstGeom prst="rect">
            <a:avLst/>
          </a:prstGeom>
          <a:noFill/>
        </p:spPr>
        <p:txBody>
          <a:bodyPr wrap="square" rtlCol="0">
            <a:spAutoFit/>
          </a:bodyPr>
          <a:lstStyle/>
          <a:p>
            <a:pPr>
              <a:lnSpc>
                <a:spcPts val="2400"/>
              </a:lnSpc>
            </a:pPr>
            <a:r>
              <a:rPr lang="en-US" b="1" dirty="0"/>
              <a:t>The Congress shall have the power</a:t>
            </a:r>
            <a:r>
              <a:rPr lang="en-US" dirty="0"/>
              <a:t>: “To provide for the common defense...To raise and support Armies...</a:t>
            </a:r>
            <a:br>
              <a:rPr lang="en-US" dirty="0"/>
            </a:br>
            <a:r>
              <a:rPr lang="en-US" dirty="0"/>
              <a:t>To provide and maintain a Navy...To make rules for the Government and Regulation of the land and naval forces...To declare war...And to make laws which shall be necessary and proper for carrying out the foregoing powers.”</a:t>
            </a:r>
          </a:p>
          <a:p>
            <a:pPr lvl="4">
              <a:spcBef>
                <a:spcPts val="1800"/>
              </a:spcBef>
            </a:pPr>
            <a:r>
              <a:rPr lang="en-US" sz="1400" dirty="0"/>
              <a:t>   —Article I, Section 8,</a:t>
            </a:r>
            <a:br>
              <a:rPr lang="en-US" sz="1400" dirty="0"/>
            </a:br>
            <a:r>
              <a:rPr lang="en-US" sz="1400" dirty="0"/>
              <a:t>   </a:t>
            </a:r>
            <a:r>
              <a:rPr lang="en-US" sz="1400" dirty="0">
                <a:solidFill>
                  <a:schemeClr val="bg1"/>
                </a:solidFill>
              </a:rPr>
              <a:t>—</a:t>
            </a:r>
            <a:r>
              <a:rPr lang="en-US" sz="1400" dirty="0"/>
              <a:t>The Constitution of the United States</a:t>
            </a:r>
          </a:p>
        </p:txBody>
      </p:sp>
      <p:pic>
        <p:nvPicPr>
          <p:cNvPr id="27" name="Picture 2" descr="http://www.united-states-flag.com/media/catalog/product/cache/1/image/9df78eab33525d08d6e5fb8d27136e95/f/l/flgdecl1000004811_-00_us-army-flag-deca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83" t="18732" r="3131" b="20504"/>
          <a:stretch/>
        </p:blipFill>
        <p:spPr bwMode="auto">
          <a:xfrm>
            <a:off x="1010652" y="2461575"/>
            <a:ext cx="3068948" cy="2014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4CDB74A-FBA3-4A2A-A3F7-A265A8B7DA73}"/>
              </a:ext>
            </a:extLst>
          </p:cNvPr>
          <p:cNvSpPr>
            <a:spLocks noGrp="1"/>
          </p:cNvSpPr>
          <p:nvPr>
            <p:ph type="title"/>
          </p:nvPr>
        </p:nvSpPr>
        <p:spPr/>
        <p:txBody>
          <a:bodyPr/>
          <a:lstStyle/>
          <a:p>
            <a:r>
              <a:rPr lang="en-US" sz="3600" dirty="0">
                <a:latin typeface="Bebas Neue Bold" panose="020B0606020202050201" pitchFamily="34" charset="0"/>
              </a:rPr>
              <a:t>Constitutionally Authorized</a:t>
            </a:r>
          </a:p>
        </p:txBody>
      </p:sp>
    </p:spTree>
    <p:extLst>
      <p:ext uri="{BB962C8B-B14F-4D97-AF65-F5344CB8AC3E}">
        <p14:creationId xmlns:p14="http://schemas.microsoft.com/office/powerpoint/2010/main" val="421583261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38440" y="1501942"/>
            <a:ext cx="7911373" cy="923330"/>
          </a:xfrm>
          <a:prstGeom prst="rect">
            <a:avLst/>
          </a:prstGeom>
          <a:noFill/>
        </p:spPr>
        <p:txBody>
          <a:bodyPr wrap="square" rtlCol="0">
            <a:spAutoFit/>
          </a:bodyPr>
          <a:lstStyle/>
          <a:p>
            <a:r>
              <a:rPr lang="en-US" dirty="0"/>
              <a:t>Federal law, under Title 10 of the United States Code, states that the Army “shall be organized, trained and equipped primarily for prompt and sustained combat incident to operations on land.”</a:t>
            </a:r>
          </a:p>
        </p:txBody>
      </p:sp>
      <p:sp>
        <p:nvSpPr>
          <p:cNvPr id="7" name="TextBox 6"/>
          <p:cNvSpPr txBox="1"/>
          <p:nvPr/>
        </p:nvSpPr>
        <p:spPr>
          <a:xfrm>
            <a:off x="1330865" y="2587792"/>
            <a:ext cx="7911373" cy="923330"/>
          </a:xfrm>
          <a:prstGeom prst="rect">
            <a:avLst/>
          </a:prstGeom>
          <a:noFill/>
        </p:spPr>
        <p:txBody>
          <a:bodyPr wrap="square" rtlCol="0">
            <a:spAutoFit/>
          </a:bodyPr>
          <a:lstStyle/>
          <a:p>
            <a:r>
              <a:rPr lang="en-US" b="1" dirty="0"/>
              <a:t>The purpose of the U.S. Army </a:t>
            </a:r>
            <a:r>
              <a:rPr lang="en-US" dirty="0"/>
              <a:t>is to deploy, fight and win our nation’s wars by providing ready, prompt and sustained land dominance by Army forces across the full spectrum of conflict as part of the joint force.</a:t>
            </a:r>
          </a:p>
        </p:txBody>
      </p:sp>
      <p:pic>
        <p:nvPicPr>
          <p:cNvPr id="10" name="Picture 2" descr="Army Seal.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9026" y="4027308"/>
            <a:ext cx="1994215" cy="1992904"/>
          </a:xfrm>
          <a:prstGeom prst="rect">
            <a:avLst/>
          </a:prstGeom>
          <a:noFill/>
          <a:ln w="9525">
            <a:noFill/>
            <a:miter lim="800000"/>
            <a:headEnd/>
            <a:tailEnd/>
          </a:ln>
        </p:spPr>
      </p:pic>
      <p:sp>
        <p:nvSpPr>
          <p:cNvPr id="11" name="TextBox 10"/>
          <p:cNvSpPr txBox="1"/>
          <p:nvPr/>
        </p:nvSpPr>
        <p:spPr>
          <a:xfrm>
            <a:off x="3020464" y="3915765"/>
            <a:ext cx="6810375" cy="2215991"/>
          </a:xfrm>
          <a:prstGeom prst="rect">
            <a:avLst/>
          </a:prstGeom>
          <a:noFill/>
        </p:spPr>
        <p:txBody>
          <a:bodyPr wrap="square" rtlCol="0">
            <a:spAutoFit/>
          </a:bodyPr>
          <a:lstStyle/>
          <a:p>
            <a:pPr>
              <a:spcBef>
                <a:spcPts val="1200"/>
              </a:spcBef>
            </a:pPr>
            <a:r>
              <a:rPr lang="en-US" b="1" cap="all" dirty="0"/>
              <a:t>Prevent</a:t>
            </a:r>
            <a:r>
              <a:rPr lang="en-US" cap="all" dirty="0"/>
              <a:t>:</a:t>
            </a:r>
            <a:r>
              <a:rPr lang="en-US" sz="1600" dirty="0"/>
              <a:t> The Army deters conflict by maintaining credibility based on capacity, readiness and modernization.</a:t>
            </a:r>
          </a:p>
          <a:p>
            <a:pPr>
              <a:spcBef>
                <a:spcPts val="1200"/>
              </a:spcBef>
            </a:pPr>
            <a:r>
              <a:rPr lang="en-US" b="1" cap="all" dirty="0"/>
              <a:t>Shape</a:t>
            </a:r>
            <a:r>
              <a:rPr lang="en-US" cap="all" dirty="0"/>
              <a:t>:</a:t>
            </a:r>
            <a:r>
              <a:rPr lang="en-US" sz="1600" dirty="0"/>
              <a:t> The Army shapes the environment by sustaining strong relationships with other armies, building their capacity and facilitating strategic success.</a:t>
            </a:r>
          </a:p>
          <a:p>
            <a:pPr>
              <a:spcBef>
                <a:spcPts val="1200"/>
              </a:spcBef>
            </a:pPr>
            <a:r>
              <a:rPr lang="en-US" b="1" cap="all" dirty="0"/>
              <a:t>Win</a:t>
            </a:r>
            <a:r>
              <a:rPr lang="en-US" cap="all" dirty="0"/>
              <a:t>:</a:t>
            </a:r>
            <a:r>
              <a:rPr lang="en-US" sz="1600" dirty="0"/>
              <a:t> If prevention fails, the Army rapidly applies its combined arms capabilities to dominate the environment and win decisively.</a:t>
            </a:r>
          </a:p>
        </p:txBody>
      </p:sp>
      <p:sp>
        <p:nvSpPr>
          <p:cNvPr id="4" name="Title 3">
            <a:extLst>
              <a:ext uri="{FF2B5EF4-FFF2-40B4-BE49-F238E27FC236}">
                <a16:creationId xmlns:a16="http://schemas.microsoft.com/office/drawing/2014/main" id="{4E87185C-858B-4FCE-9648-A1F287B90E1A}"/>
              </a:ext>
            </a:extLst>
          </p:cNvPr>
          <p:cNvSpPr>
            <a:spLocks noGrp="1"/>
          </p:cNvSpPr>
          <p:nvPr>
            <p:ph type="title"/>
          </p:nvPr>
        </p:nvSpPr>
        <p:spPr/>
        <p:txBody>
          <a:bodyPr/>
          <a:lstStyle/>
          <a:p>
            <a:r>
              <a:rPr lang="en-US" sz="3600" dirty="0">
                <a:latin typeface="Bebas Neue Bold" panose="020B0606020202050201" pitchFamily="34" charset="0"/>
              </a:rPr>
              <a:t>Role of the Army</a:t>
            </a:r>
          </a:p>
        </p:txBody>
      </p:sp>
    </p:spTree>
    <p:extLst>
      <p:ext uri="{BB962C8B-B14F-4D97-AF65-F5344CB8AC3E}">
        <p14:creationId xmlns:p14="http://schemas.microsoft.com/office/powerpoint/2010/main" val="1439095654"/>
      </p:ext>
    </p:extLst>
  </p:cSld>
  <p:clrMapOvr>
    <a:masterClrMapping/>
  </p:clrMapOvr>
  <p:transition>
    <p:fade/>
  </p:transition>
</p:sld>
</file>

<file path=ppt/theme/theme1.xml><?xml version="1.0" encoding="utf-8"?>
<a:theme xmlns:a="http://schemas.openxmlformats.org/drawingml/2006/main" name="Corp_Template_External">
  <a:themeElements>
    <a:clrScheme name="Custom 1">
      <a:dk1>
        <a:srgbClr val="231F20"/>
      </a:dk1>
      <a:lt1>
        <a:srgbClr val="FFFFFF"/>
      </a:lt1>
      <a:dk2>
        <a:srgbClr val="3A4729"/>
      </a:dk2>
      <a:lt2>
        <a:srgbClr val="D7D3BC"/>
      </a:lt2>
      <a:accent1>
        <a:srgbClr val="F3B82E"/>
      </a:accent1>
      <a:accent2>
        <a:srgbClr val="586644"/>
      </a:accent2>
      <a:accent3>
        <a:srgbClr val="C2531A"/>
      </a:accent3>
      <a:accent4>
        <a:srgbClr val="A2AE71"/>
      </a:accent4>
      <a:accent5>
        <a:srgbClr val="D7D3BC"/>
      </a:accent5>
      <a:accent6>
        <a:srgbClr val="231F20"/>
      </a:accent6>
      <a:hlink>
        <a:srgbClr val="DF5400"/>
      </a:hlink>
      <a:folHlink>
        <a:srgbClr val="DF5400"/>
      </a:folHlink>
    </a:clrScheme>
    <a:fontScheme name="Raytheo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B5B5B5"/>
        </a:solidFill>
        <a:ln w="12700" algn="ctr">
          <a:noFill/>
          <a:miter lim="800000"/>
          <a:headEnd/>
          <a:tailEnd/>
        </a:ln>
      </a:spPr>
      <a:bodyPr wrap="none" anchor="ctr"/>
      <a:lstStyle>
        <a:defPPr>
          <a:defRPr dirty="0" err="1" smtClean="0"/>
        </a:defPPr>
      </a:lstStyle>
    </a:spDef>
    <a:lnDef>
      <a:spPr>
        <a:ln w="12700">
          <a:solidFill>
            <a:srgbClr val="B5B5B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Corp_External_Template2017_4x3.potx" id="{F94DB03F-7AF7-44EF-8CC6-E3AC15522100}" vid="{B517A4D3-60DF-4426-992E-FE1B8487F4D6}"/>
    </a:ext>
  </a:extLst>
</a:theme>
</file>

<file path=ppt/theme/theme2.xml><?xml version="1.0" encoding="utf-8"?>
<a:theme xmlns:a="http://schemas.openxmlformats.org/drawingml/2006/main" name="1_Corp_Template_External">
  <a:themeElements>
    <a:clrScheme name="Custom 1">
      <a:dk1>
        <a:srgbClr val="231F20"/>
      </a:dk1>
      <a:lt1>
        <a:srgbClr val="FFFFFF"/>
      </a:lt1>
      <a:dk2>
        <a:srgbClr val="3A4729"/>
      </a:dk2>
      <a:lt2>
        <a:srgbClr val="D7D3BC"/>
      </a:lt2>
      <a:accent1>
        <a:srgbClr val="F3B82E"/>
      </a:accent1>
      <a:accent2>
        <a:srgbClr val="586644"/>
      </a:accent2>
      <a:accent3>
        <a:srgbClr val="C2531A"/>
      </a:accent3>
      <a:accent4>
        <a:srgbClr val="A2AE71"/>
      </a:accent4>
      <a:accent5>
        <a:srgbClr val="D7D3BC"/>
      </a:accent5>
      <a:accent6>
        <a:srgbClr val="231F20"/>
      </a:accent6>
      <a:hlink>
        <a:srgbClr val="DF5400"/>
      </a:hlink>
      <a:folHlink>
        <a:srgbClr val="DF5400"/>
      </a:folHlink>
    </a:clrScheme>
    <a:fontScheme name="Raytheo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B5B5B5"/>
        </a:solidFill>
        <a:ln w="12700" algn="ctr">
          <a:noFill/>
          <a:miter lim="800000"/>
          <a:headEnd/>
          <a:tailEnd/>
        </a:ln>
      </a:spPr>
      <a:bodyPr wrap="none" anchor="ctr"/>
      <a:lstStyle>
        <a:defPPr>
          <a:defRPr dirty="0" err="1" smtClean="0"/>
        </a:defPPr>
      </a:lstStyle>
    </a:spDef>
    <a:lnDef>
      <a:spPr>
        <a:ln w="12700">
          <a:solidFill>
            <a:srgbClr val="B5B5B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Corp_External_Template2017_4x3.potx" id="{F94DB03F-7AF7-44EF-8CC6-E3AC15522100}" vid="{B517A4D3-60DF-4426-992E-FE1B8487F4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17930</TotalTime>
  <Words>2517</Words>
  <Application>Microsoft Office PowerPoint</Application>
  <PresentationFormat>Widescreen</PresentationFormat>
  <Paragraphs>468</Paragraphs>
  <Slides>22</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Bebas Neue</vt:lpstr>
      <vt:lpstr>Bebas Neue Bold</vt:lpstr>
      <vt:lpstr>Arial</vt:lpstr>
      <vt:lpstr>Montserrat Light</vt:lpstr>
      <vt:lpstr>Arial Narrow</vt:lpstr>
      <vt:lpstr>Calibri</vt:lpstr>
      <vt:lpstr>Wingdings</vt:lpstr>
      <vt:lpstr>Proxima Nova Rg</vt:lpstr>
      <vt:lpstr>Arial Black</vt:lpstr>
      <vt:lpstr>Corp_Template_External</vt:lpstr>
      <vt:lpstr>1_Corp_Template_External</vt:lpstr>
      <vt:lpstr>Introduction to the U.S. Army</vt:lpstr>
      <vt:lpstr>Overview</vt:lpstr>
      <vt:lpstr>People Are Our Army</vt:lpstr>
      <vt:lpstr>America’s Army</vt:lpstr>
      <vt:lpstr>The American Soldier: Then &amp; Now</vt:lpstr>
      <vt:lpstr>What Your Army Does</vt:lpstr>
      <vt:lpstr>The United States Army</vt:lpstr>
      <vt:lpstr>Constitutionally Authorized</vt:lpstr>
      <vt:lpstr>Role of the Army</vt:lpstr>
      <vt:lpstr>Army Leadership</vt:lpstr>
      <vt:lpstr>Army Priorities</vt:lpstr>
      <vt:lpstr>The Soldier Profession: Enlisted</vt:lpstr>
      <vt:lpstr>The Soldier Profession: Officer</vt:lpstr>
      <vt:lpstr>Army Rank Insignia</vt:lpstr>
      <vt:lpstr>Combat Force Structure</vt:lpstr>
      <vt:lpstr>Regular Army: CONUS-based Units</vt:lpstr>
      <vt:lpstr>Army Reserve: Divisions &amp; Functional Commands</vt:lpstr>
      <vt:lpstr>Regular &amp; Reserve Army: OCONUS-based Units</vt:lpstr>
      <vt:lpstr>Army National Guard: Divisions &amp; Brigade Combat Teams</vt:lpstr>
      <vt:lpstr>Regular Army: Centers of Excellence</vt:lpstr>
      <vt:lpstr>FY24 Army Budget Request: President’s Budget Proposal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Army 101</dc:title>
  <dc:creator>AUSA National</dc:creator>
  <cp:lastModifiedBy>Kevin Irwin</cp:lastModifiedBy>
  <cp:revision>365</cp:revision>
  <cp:lastPrinted>2019-03-21T18:09:29Z</cp:lastPrinted>
  <dcterms:created xsi:type="dcterms:W3CDTF">2017-08-02T18:10:11Z</dcterms:created>
  <dcterms:modified xsi:type="dcterms:W3CDTF">2023-05-11T15:16:46Z</dcterms:modified>
</cp:coreProperties>
</file>