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5"/>
  </p:sldMasterIdLst>
  <p:notesMasterIdLst>
    <p:notesMasterId r:id="rId17"/>
  </p:notesMasterIdLst>
  <p:handoutMasterIdLst>
    <p:handoutMasterId r:id="rId18"/>
  </p:handoutMasterIdLst>
  <p:sldIdLst>
    <p:sldId id="350" r:id="rId6"/>
    <p:sldId id="354" r:id="rId7"/>
    <p:sldId id="351" r:id="rId8"/>
    <p:sldId id="362" r:id="rId9"/>
    <p:sldId id="363" r:id="rId10"/>
    <p:sldId id="358" r:id="rId11"/>
    <p:sldId id="352" r:id="rId12"/>
    <p:sldId id="364" r:id="rId13"/>
    <p:sldId id="357" r:id="rId14"/>
    <p:sldId id="361" r:id="rId15"/>
    <p:sldId id="353" r:id="rId16"/>
  </p:sldIdLst>
  <p:sldSz cx="9144000" cy="6858000" type="screen4x3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3543"/>
    <a:srgbClr val="C4D146"/>
    <a:srgbClr val="336699"/>
    <a:srgbClr val="0000FF"/>
    <a:srgbClr val="A8B52D"/>
    <a:srgbClr val="37E966"/>
    <a:srgbClr val="3A2F7D"/>
    <a:srgbClr val="97C620"/>
    <a:srgbClr val="119CF4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93112" autoAdjust="0"/>
  </p:normalViewPr>
  <p:slideViewPr>
    <p:cSldViewPr snapToGrid="0">
      <p:cViewPr varScale="1">
        <p:scale>
          <a:sx n="66" d="100"/>
          <a:sy n="66" d="100"/>
        </p:scale>
        <p:origin x="123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90" y="1676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-2388"/>
    </p:cViewPr>
  </p:sorterViewPr>
  <p:notesViewPr>
    <p:cSldViewPr snapToGrid="0">
      <p:cViewPr varScale="1">
        <p:scale>
          <a:sx n="87" d="100"/>
          <a:sy n="87" d="100"/>
        </p:scale>
        <p:origin x="2952" y="7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43979" cy="467362"/>
          </a:xfrm>
          <a:prstGeom prst="rect">
            <a:avLst/>
          </a:prstGeom>
        </p:spPr>
        <p:txBody>
          <a:bodyPr vert="horz" lIns="91915" tIns="45958" rIns="91915" bIns="4595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532" y="1"/>
            <a:ext cx="3043979" cy="467362"/>
          </a:xfrm>
          <a:prstGeom prst="rect">
            <a:avLst/>
          </a:prstGeom>
        </p:spPr>
        <p:txBody>
          <a:bodyPr vert="horz" lIns="91915" tIns="45958" rIns="91915" bIns="45958" rtlCol="0"/>
          <a:lstStyle>
            <a:lvl1pPr algn="r">
              <a:defRPr sz="1200"/>
            </a:lvl1pPr>
          </a:lstStyle>
          <a:p>
            <a:fld id="{C43CC91D-516A-4589-8EB2-A5E393BA42CD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41738"/>
            <a:ext cx="3043979" cy="467362"/>
          </a:xfrm>
          <a:prstGeom prst="rect">
            <a:avLst/>
          </a:prstGeom>
        </p:spPr>
        <p:txBody>
          <a:bodyPr vert="horz" lIns="91915" tIns="45958" rIns="91915" bIns="4595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532" y="8841738"/>
            <a:ext cx="3043979" cy="467362"/>
          </a:xfrm>
          <a:prstGeom prst="rect">
            <a:avLst/>
          </a:prstGeom>
        </p:spPr>
        <p:txBody>
          <a:bodyPr vert="horz" lIns="91915" tIns="45958" rIns="91915" bIns="45958" rtlCol="0" anchor="b"/>
          <a:lstStyle>
            <a:lvl1pPr algn="r">
              <a:defRPr sz="1200"/>
            </a:lvl1pPr>
          </a:lstStyle>
          <a:p>
            <a:fld id="{E6659100-26A4-4B0C-AAAC-647752F03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70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44725" cy="46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68" tIns="46384" rIns="92768" bIns="46384" numCol="1" anchor="t" anchorCtr="0" compatLnSpc="1">
            <a:prstTxWarp prst="textNoShape">
              <a:avLst/>
            </a:prstTxWarp>
          </a:bodyPr>
          <a:lstStyle>
            <a:lvl1pPr defTabSz="92749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6785" y="1"/>
            <a:ext cx="3044725" cy="46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68" tIns="46384" rIns="92768" bIns="46384" numCol="1" anchor="t" anchorCtr="0" compatLnSpc="1">
            <a:prstTxWarp prst="textNoShape">
              <a:avLst/>
            </a:prstTxWarp>
          </a:bodyPr>
          <a:lstStyle>
            <a:lvl1pPr algn="r" defTabSz="92749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4550" cy="3492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2630" y="4421823"/>
            <a:ext cx="5617843" cy="4187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68" tIns="46384" rIns="92768" bIns="463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4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43646"/>
            <a:ext cx="3044725" cy="46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68" tIns="46384" rIns="92768" bIns="46384" numCol="1" anchor="b" anchorCtr="0" compatLnSpc="1">
            <a:prstTxWarp prst="textNoShape">
              <a:avLst/>
            </a:prstTxWarp>
          </a:bodyPr>
          <a:lstStyle>
            <a:lvl1pPr defTabSz="92749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6785" y="8843646"/>
            <a:ext cx="3044725" cy="46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68" tIns="46384" rIns="92768" bIns="46384" numCol="1" anchor="b" anchorCtr="0" compatLnSpc="1">
            <a:prstTxWarp prst="textNoShape">
              <a:avLst/>
            </a:prstTxWarp>
          </a:bodyPr>
          <a:lstStyle>
            <a:lvl1pPr algn="r" defTabSz="927493">
              <a:defRPr sz="1200"/>
            </a:lvl1pPr>
          </a:lstStyle>
          <a:p>
            <a:pPr>
              <a:defRPr/>
            </a:pPr>
            <a:fld id="{339394BF-03D7-4268-BA82-B84B5558D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453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8884">
              <a:defRPr/>
            </a:pPr>
            <a:fld id="{339394BF-03D7-4268-BA82-B84B5558D1E4}" type="slidenum">
              <a:rPr lang="en-US">
                <a:solidFill>
                  <a:srgbClr val="000000"/>
                </a:solidFill>
              </a:rPr>
              <a:pPr defTabSz="928884">
                <a:defRPr/>
              </a:pPr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621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8400" y="703263"/>
            <a:ext cx="4686300" cy="351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9394BF-03D7-4268-BA82-B84B5558D1E4}" type="slidenum">
              <a:rPr lang="en-US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492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8400" y="703263"/>
            <a:ext cx="4686300" cy="351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9155">
              <a:defRPr/>
            </a:pPr>
            <a:endParaRPr lang="en-US" dirty="0"/>
          </a:p>
          <a:p>
            <a:pPr defTabSz="91915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9394BF-03D7-4268-BA82-B84B5558D1E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22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9394BF-03D7-4268-BA82-B84B5558D1E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05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8400" y="703263"/>
            <a:ext cx="4686300" cy="351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9394BF-03D7-4268-BA82-B84B5558D1E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89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1858" indent="-2921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71841" indent="-2340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1547" indent="-2340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1251" indent="-2340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76113" indent="-2340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0976" indent="-2340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5839" indent="-2340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70701" indent="-2340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CC00799-D24B-43BA-800F-16E8899D40FB}" type="slidenum">
              <a:rPr lang="en-US" altLang="en-US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5</a:t>
            </a:fld>
            <a:endParaRPr lang="en-US" altLang="en-US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758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9394BF-03D7-4268-BA82-B84B5558D1E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64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8400" y="703263"/>
            <a:ext cx="4686300" cy="351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57552" y="4451349"/>
            <a:ext cx="5264073" cy="4216136"/>
          </a:xfrm>
          <a:prstGeom prst="rect">
            <a:avLst/>
          </a:prstGeom>
        </p:spPr>
        <p:txBody>
          <a:bodyPr/>
          <a:lstStyle/>
          <a:p>
            <a:pPr marL="459577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67551" y="8901094"/>
            <a:ext cx="3111624" cy="468815"/>
          </a:xfrm>
          <a:prstGeom prst="rect">
            <a:avLst/>
          </a:prstGeom>
        </p:spPr>
        <p:txBody>
          <a:bodyPr/>
          <a:lstStyle/>
          <a:p>
            <a:fld id="{3AC129C0-6DC6-458D-BF10-EF03D5BFAEA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425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49810" y="4656780"/>
            <a:ext cx="5991689" cy="3810693"/>
          </a:xfrm>
          <a:prstGeom prst="rect">
            <a:avLst/>
          </a:prstGeom>
        </p:spPr>
        <p:txBody>
          <a:bodyPr lIns="95344" tIns="47672" rIns="95344" bIns="47672"/>
          <a:lstStyle/>
          <a:p>
            <a:pPr defTabSz="953439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76419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9394BF-03D7-4268-BA82-B84B5558D1E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483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5072"/>
          </a:xfrm>
          <a:prstGeom prst="rect">
            <a:avLst/>
          </a:prstGeom>
          <a:solidFill>
            <a:srgbClr val="6A8A22"/>
          </a:solidFill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92487" y="2659045"/>
            <a:ext cx="4488227" cy="710295"/>
          </a:xfrm>
          <a:noFill/>
        </p:spPr>
        <p:txBody>
          <a:bodyPr lIns="0" tIns="0" rIns="0" bIns="0"/>
          <a:lstStyle>
            <a:lvl1pPr algn="r">
              <a:defRPr baseline="0"/>
            </a:lvl1pPr>
          </a:lstStyle>
          <a:p>
            <a:r>
              <a:rPr lang="en-US" dirty="0" smtClean="0"/>
              <a:t>APG AUSA Chapter Brief</a:t>
            </a:r>
            <a:endParaRPr lang="en-US" dirty="0"/>
          </a:p>
        </p:txBody>
      </p:sp>
      <p:sp>
        <p:nvSpPr>
          <p:cNvPr id="5" name="TextBox 3"/>
          <p:cNvSpPr txBox="1">
            <a:spLocks noChangeArrowheads="1"/>
          </p:cNvSpPr>
          <p:nvPr userDrawn="1"/>
        </p:nvSpPr>
        <p:spPr bwMode="auto">
          <a:xfrm>
            <a:off x="5018542" y="6297768"/>
            <a:ext cx="3962172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>
              <a:lnSpc>
                <a:spcPts val="1600"/>
              </a:lnSpc>
            </a:pPr>
            <a:r>
              <a:rPr lang="en-US" sz="1600" b="0" spc="100" baseline="0" dirty="0" smtClean="0">
                <a:solidFill>
                  <a:schemeClr val="bg1"/>
                </a:solidFill>
              </a:rPr>
              <a:t>Mr. Mark C. Kitz, SES</a:t>
            </a:r>
          </a:p>
          <a:p>
            <a:pPr algn="r">
              <a:lnSpc>
                <a:spcPts val="1600"/>
              </a:lnSpc>
            </a:pPr>
            <a:r>
              <a:rPr lang="en-US" sz="1600" b="0" spc="100" baseline="0" dirty="0" smtClean="0">
                <a:solidFill>
                  <a:schemeClr val="bg1"/>
                </a:solidFill>
              </a:rPr>
              <a:t>PEO IEW&amp;S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579688" y="5208143"/>
            <a:ext cx="6400800" cy="514467"/>
          </a:xfrm>
        </p:spPr>
        <p:txBody>
          <a:bodyPr anchor="ctr" anchorCtr="0"/>
          <a:lstStyle>
            <a:lvl1pPr marL="0" indent="0" algn="r">
              <a:buFontTx/>
              <a:buNone/>
              <a:defRPr sz="1600" cap="all" spc="100" baseline="0">
                <a:solidFill>
                  <a:schemeClr val="bg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Date of briefing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975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4899" y="24492"/>
            <a:ext cx="7469577" cy="622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spcAft>
                <a:spcPts val="0"/>
              </a:spcAft>
              <a:defRPr sz="2400"/>
            </a:lvl1pPr>
            <a:lvl2pPr>
              <a:lnSpc>
                <a:spcPts val="2400"/>
              </a:lnSpc>
              <a:spcBef>
                <a:spcPts val="300"/>
              </a:spcBef>
              <a:buFont typeface="Arial Narrow" pitchFamily="34" charset="0"/>
              <a:buChar char="-"/>
              <a:defRPr/>
            </a:lvl2pPr>
            <a:lvl3pPr>
              <a:spcBef>
                <a:spcPts val="300"/>
              </a:spcBef>
              <a:defRPr/>
            </a:lvl3pPr>
            <a:lvl4pPr>
              <a:lnSpc>
                <a:spcPts val="1920"/>
              </a:lnSpc>
              <a:spcBef>
                <a:spcPts val="300"/>
              </a:spcBef>
              <a:defRPr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429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04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 userDrawn="1">
            <p:ph type="title"/>
          </p:nvPr>
        </p:nvSpPr>
        <p:spPr>
          <a:xfrm>
            <a:off x="980769" y="193576"/>
            <a:ext cx="7152967" cy="486697"/>
          </a:xfrm>
          <a:prstGeom prst="rect">
            <a:avLst/>
          </a:prstGeom>
        </p:spPr>
        <p:txBody>
          <a:bodyPr/>
          <a:lstStyle>
            <a:lvl1pPr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008595" y="6578818"/>
            <a:ext cx="2133600" cy="20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lang="en-US" sz="1000" b="1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98F0516-1D6F-46DE-9A2B-ED31638F926A}" type="slidenum">
              <a:rPr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8350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320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Rectangle 70"/>
          <p:cNvSpPr>
            <a:spLocks noChangeArrowheads="1"/>
          </p:cNvSpPr>
          <p:nvPr/>
        </p:nvSpPr>
        <p:spPr bwMode="auto">
          <a:xfrm>
            <a:off x="0" y="6551615"/>
            <a:ext cx="7856538" cy="306387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95" name="Rectangle 71"/>
          <p:cNvSpPr>
            <a:spLocks noChangeArrowheads="1"/>
          </p:cNvSpPr>
          <p:nvPr/>
        </p:nvSpPr>
        <p:spPr bwMode="auto">
          <a:xfrm>
            <a:off x="7908926" y="6553202"/>
            <a:ext cx="1235075" cy="314325"/>
          </a:xfrm>
          <a:prstGeom prst="rect">
            <a:avLst/>
          </a:prstGeom>
          <a:solidFill>
            <a:srgbClr val="3366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97" name="Rectangle 73"/>
          <p:cNvSpPr>
            <a:spLocks noChangeArrowheads="1"/>
          </p:cNvSpPr>
          <p:nvPr/>
        </p:nvSpPr>
        <p:spPr bwMode="auto">
          <a:xfrm>
            <a:off x="0" y="0"/>
            <a:ext cx="9144000" cy="622300"/>
          </a:xfrm>
          <a:prstGeom prst="rect">
            <a:avLst/>
          </a:prstGeom>
          <a:solidFill>
            <a:srgbClr val="5F5F5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30" name="Rectangle 7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1" y="943073"/>
            <a:ext cx="8221663" cy="5403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102" name="Text Box 78"/>
          <p:cNvSpPr txBox="1">
            <a:spLocks noChangeArrowheads="1"/>
          </p:cNvSpPr>
          <p:nvPr/>
        </p:nvSpPr>
        <p:spPr bwMode="auto">
          <a:xfrm>
            <a:off x="8743950" y="6560151"/>
            <a:ext cx="319296" cy="253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>
            <a:spAutoFit/>
          </a:bodyPr>
          <a:lstStyle/>
          <a:p>
            <a:pPr>
              <a:defRPr/>
            </a:pPr>
            <a:fld id="{2711B371-2647-40B0-9F54-DD67338CF056}" type="slidenum">
              <a:rPr lang="en-US" sz="1050" b="1">
                <a:solidFill>
                  <a:schemeClr val="bg1"/>
                </a:solidFill>
                <a:latin typeface="Arial Narrow" pitchFamily="34" charset="0"/>
              </a:rPr>
              <a:pPr>
                <a:defRPr/>
              </a:pPr>
              <a:t>‹#›</a:t>
            </a:fld>
            <a:endParaRPr lang="en-US" sz="105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4" name="Rectangle 23"/>
          <p:cNvSpPr/>
          <p:nvPr userDrawn="1"/>
        </p:nvSpPr>
        <p:spPr bwMode="auto">
          <a:xfrm>
            <a:off x="-8568" y="610483"/>
            <a:ext cx="9152568" cy="81499"/>
          </a:xfrm>
          <a:prstGeom prst="rect">
            <a:avLst/>
          </a:prstGeom>
          <a:solidFill>
            <a:srgbClr val="C4D146"/>
          </a:solidFill>
          <a:ln w="3175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"/>
            <a:ext cx="9144000" cy="6217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02324"/>
            <a:ext cx="1643387" cy="384999"/>
          </a:xfrm>
          <a:prstGeom prst="rect">
            <a:avLst/>
          </a:prstGeom>
        </p:spPr>
      </p:pic>
      <p:sp>
        <p:nvSpPr>
          <p:cNvPr id="1031" name="Rectangle 77"/>
          <p:cNvSpPr>
            <a:spLocks noGrp="1" noChangeArrowheads="1"/>
          </p:cNvSpPr>
          <p:nvPr>
            <p:ph type="title"/>
          </p:nvPr>
        </p:nvSpPr>
        <p:spPr bwMode="auto">
          <a:xfrm>
            <a:off x="1664899" y="24492"/>
            <a:ext cx="746957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09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69" r:id="rId4"/>
    <p:sldLayoutId id="2147483770" r:id="rId5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Lucida Sans Unicode" pitchFamily="34" charset="0"/>
        </a:defRPr>
      </a:lvl9pPr>
    </p:titleStyle>
    <p:bodyStyle>
      <a:lvl1pPr marL="182880" indent="-182880" algn="l" rtl="0" eaLnBrk="0" fontAlgn="base" hangingPunct="0">
        <a:lnSpc>
          <a:spcPts val="2400"/>
        </a:lnSpc>
        <a:spcBef>
          <a:spcPts val="0"/>
        </a:spcBef>
        <a:spcAft>
          <a:spcPts val="600"/>
        </a:spcAft>
        <a:buClr>
          <a:srgbClr val="C4D146"/>
        </a:buClr>
        <a:buChar char="•"/>
        <a:defRPr sz="1800">
          <a:solidFill>
            <a:sysClr val="windowText" lastClr="000000"/>
          </a:solidFill>
          <a:latin typeface="Arial Narrow" pitchFamily="34" charset="0"/>
          <a:ea typeface="+mn-ea"/>
          <a:cs typeface="+mn-cs"/>
        </a:defRPr>
      </a:lvl1pPr>
      <a:lvl2pPr marL="742950" indent="-28575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5F5F5F"/>
        </a:buClr>
        <a:buFont typeface="Arial Narrow" panose="020B0606020202030204" pitchFamily="34" charset="0"/>
        <a:buChar char="−"/>
        <a:defRPr sz="1800">
          <a:solidFill>
            <a:sysClr val="windowText" lastClr="000000"/>
          </a:solidFill>
          <a:latin typeface="Arial Narrow" pitchFamily="34" charset="0"/>
        </a:defRPr>
      </a:lvl2pPr>
      <a:lvl3pPr marL="1143000" indent="-22860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5F5F5F"/>
        </a:buClr>
        <a:buFont typeface="Wingdings" panose="05000000000000000000" pitchFamily="2" charset="2"/>
        <a:buChar char="§"/>
        <a:defRPr sz="1800">
          <a:solidFill>
            <a:sysClr val="windowText" lastClr="000000"/>
          </a:solidFill>
          <a:latin typeface="Arial Narrow" pitchFamily="34" charset="0"/>
        </a:defRPr>
      </a:lvl3pPr>
      <a:lvl4pPr marL="1600200" indent="-22860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5F5F5F"/>
        </a:buClr>
        <a:buFont typeface="Arial" panose="020B0604020202020204" pitchFamily="34" charset="0"/>
        <a:buChar char="•"/>
        <a:defRPr sz="1800">
          <a:solidFill>
            <a:sysClr val="windowText" lastClr="000000"/>
          </a:solidFill>
          <a:latin typeface="Arial Narrow" pitchFamily="34" charset="0"/>
        </a:defRPr>
      </a:lvl4pPr>
      <a:lvl5pPr marL="2057400" indent="-22860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5F5F5F"/>
        </a:buClr>
        <a:buFont typeface="Arial Narrow" panose="020B0606020202030204" pitchFamily="34" charset="0"/>
        <a:buChar char="►"/>
        <a:defRPr sz="1800">
          <a:solidFill>
            <a:sysClr val="windowText" lastClr="000000"/>
          </a:solidFill>
          <a:latin typeface="Arial Narrow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2667" y="2707697"/>
            <a:ext cx="6990436" cy="883707"/>
          </a:xfrm>
        </p:spPr>
        <p:txBody>
          <a:bodyPr/>
          <a:lstStyle/>
          <a:p>
            <a:r>
              <a:rPr lang="en-US" spc="-20" dirty="0" smtClean="0">
                <a:solidFill>
                  <a:srgbClr val="FFFFFF"/>
                </a:solidFill>
                <a:latin typeface="Arial"/>
                <a:cs typeface="Arial"/>
              </a:rPr>
              <a:t>PEO IEW&amp;S Update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031837" y="5020332"/>
            <a:ext cx="4937505" cy="507166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1800" dirty="0" smtClean="0"/>
              <a:t>21 Sep 2021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1143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5041"/>
            <a:ext cx="9144000" cy="712788"/>
          </a:xfrm>
        </p:spPr>
        <p:txBody>
          <a:bodyPr/>
          <a:lstStyle/>
          <a:p>
            <a:pPr algn="r"/>
            <a:r>
              <a:rPr lang="en-US" dirty="0" smtClean="0"/>
              <a:t>PEO IEW&amp;S Strategic Challenges</a:t>
            </a:r>
            <a:endParaRPr lang="en-US" dirty="0"/>
          </a:p>
        </p:txBody>
      </p:sp>
      <p:grpSp>
        <p:nvGrpSpPr>
          <p:cNvPr id="62" name="Group 61"/>
          <p:cNvGrpSpPr/>
          <p:nvPr/>
        </p:nvGrpSpPr>
        <p:grpSpPr>
          <a:xfrm>
            <a:off x="-28626" y="622668"/>
            <a:ext cx="1558082" cy="5932245"/>
            <a:chOff x="214390" y="632607"/>
            <a:chExt cx="1418565" cy="541472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b="2098"/>
            <a:stretch/>
          </p:blipFill>
          <p:spPr>
            <a:xfrm>
              <a:off x="214390" y="5211755"/>
              <a:ext cx="1363042" cy="83557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065" y="4283039"/>
              <a:ext cx="1343013" cy="92871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601" y="632607"/>
              <a:ext cx="1404354" cy="96424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5065" y="3369168"/>
              <a:ext cx="1332006" cy="91457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/>
            <a:srcRect l="3676"/>
            <a:stretch/>
          </p:blipFill>
          <p:spPr>
            <a:xfrm>
              <a:off x="218829" y="2425028"/>
              <a:ext cx="1330499" cy="94839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5065" y="1592497"/>
              <a:ext cx="1332005" cy="857119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2040380" y="751759"/>
            <a:ext cx="5539802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smtClean="0">
                <a:cs typeface="Arial" panose="020B0604020202020204" pitchFamily="34" charset="0"/>
              </a:rPr>
              <a:t>Theater Uncertainty</a:t>
            </a:r>
          </a:p>
          <a:p>
            <a:pPr marL="2857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cs typeface="Arial" panose="020B0604020202020204" pitchFamily="34" charset="0"/>
              </a:rPr>
              <a:t>Post Drawdown</a:t>
            </a:r>
          </a:p>
          <a:p>
            <a:pPr marL="2857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cs typeface="Arial" panose="020B0604020202020204" pitchFamily="34" charset="0"/>
              </a:rPr>
              <a:t>50% OCO Portfolio</a:t>
            </a:r>
            <a:endParaRPr lang="en-US" sz="1400" b="1" dirty="0"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1549330" y="677167"/>
            <a:ext cx="471175" cy="91102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1549329" y="1592556"/>
            <a:ext cx="471175" cy="663755"/>
          </a:xfrm>
          <a:prstGeom prst="rect">
            <a:avLst/>
          </a:prstGeom>
          <a:solidFill>
            <a:srgbClr val="225C83"/>
          </a:solidFill>
          <a:ln w="3175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1549328" y="3645699"/>
            <a:ext cx="471175" cy="726683"/>
          </a:xfrm>
          <a:prstGeom prst="rect">
            <a:avLst/>
          </a:prstGeom>
          <a:solidFill>
            <a:srgbClr val="8ABA00"/>
          </a:solidFill>
          <a:ln w="3175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1529456" y="4372569"/>
            <a:ext cx="491048" cy="671360"/>
          </a:xfrm>
          <a:prstGeom prst="rect">
            <a:avLst/>
          </a:prstGeom>
          <a:solidFill>
            <a:srgbClr val="4298AF"/>
          </a:solidFill>
          <a:ln w="3175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1549329" y="2260655"/>
            <a:ext cx="471175" cy="701463"/>
          </a:xfrm>
          <a:prstGeom prst="rect">
            <a:avLst/>
          </a:prstGeom>
          <a:solidFill>
            <a:srgbClr val="4298AF"/>
          </a:solidFill>
          <a:ln w="3175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1549329" y="2952829"/>
            <a:ext cx="471175" cy="691664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632954" y="99055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1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32954" y="174532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2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632954" y="243382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632954" y="316185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4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32954" y="378497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632954" y="459841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1529456" y="5036951"/>
            <a:ext cx="491048" cy="712000"/>
          </a:xfrm>
          <a:prstGeom prst="rect">
            <a:avLst/>
          </a:prstGeom>
          <a:solidFill>
            <a:schemeClr val="accent4"/>
          </a:solidFill>
          <a:ln w="3175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096387" y="1620972"/>
            <a:ext cx="6677743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smtClean="0">
                <a:cs typeface="Arial" panose="020B0604020202020204" pitchFamily="34" charset="0"/>
              </a:rPr>
              <a:t>Talent Management in Fiscally Constrained Environment</a:t>
            </a:r>
          </a:p>
          <a:p>
            <a:pPr marL="285750" lvl="1" indent="-28575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cs typeface="Arial" panose="020B0604020202020204" pitchFamily="34" charset="0"/>
              </a:rPr>
              <a:t>How to effectively grow skills to meet future need?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096386" y="2287724"/>
            <a:ext cx="6051021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 smtClean="0">
                <a:cs typeface="Arial" panose="020B0604020202020204" pitchFamily="34" charset="0"/>
              </a:rPr>
              <a:t>Dependent on OEMs for Effective, Reliable, and Affordable Supply Chain Management</a:t>
            </a:r>
            <a:endParaRPr lang="en-US" sz="1400" b="1" dirty="0"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096388" y="3094614"/>
            <a:ext cx="5857748" cy="31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 smtClean="0">
                <a:cs typeface="Arial" panose="020B0604020202020204" pitchFamily="34" charset="0"/>
              </a:rPr>
              <a:t>Future Opportunities will need to be Cost Driven</a:t>
            </a:r>
            <a:endParaRPr lang="en-US" sz="1400" b="1" dirty="0"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096387" y="3700279"/>
            <a:ext cx="6133213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 smtClean="0">
                <a:cs typeface="Arial" panose="020B0604020202020204" pitchFamily="34" charset="0"/>
              </a:rPr>
              <a:t>Technology Investments to include Quantum, AI/ML applications across the portfolio, Sensor Processing, Deep Sensing Technologies</a:t>
            </a:r>
            <a:endParaRPr lang="en-US" sz="1400" b="1" dirty="0"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096387" y="4546474"/>
            <a:ext cx="6811307" cy="33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 smtClean="0">
                <a:cs typeface="Arial" panose="020B0604020202020204" pitchFamily="34" charset="0"/>
              </a:rPr>
              <a:t>Need to Continue to Emphasize Strategic Alignment to the Joint Community </a:t>
            </a:r>
            <a:endParaRPr lang="en-US" sz="1400" b="1" dirty="0">
              <a:cs typeface="Arial" panose="020B0604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1529456" y="5748951"/>
            <a:ext cx="491048" cy="806800"/>
          </a:xfrm>
          <a:prstGeom prst="rect">
            <a:avLst/>
          </a:prstGeom>
          <a:solidFill>
            <a:srgbClr val="00B0F0"/>
          </a:solidFill>
          <a:ln w="3175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632954" y="521662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7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632954" y="593708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8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096387" y="5207045"/>
            <a:ext cx="6359244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>
              <a:lnSpc>
                <a:spcPts val="21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 smtClean="0">
                <a:cs typeface="Arial" panose="020B0604020202020204" pitchFamily="34" charset="0"/>
              </a:rPr>
              <a:t>Focus on growth in Force Protection, Space, and Cyber capabilities </a:t>
            </a:r>
            <a:endParaRPr lang="en-US" sz="1400" b="1" dirty="0"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086113" y="5820831"/>
            <a:ext cx="60612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>
                <a:cs typeface="Arial" panose="020B0604020202020204" pitchFamily="34" charset="0"/>
              </a:rPr>
              <a:t>Enhance Aircraft Survivability Equipment with robust and integrated ASE to stay ahead of threat and Share Data for Intelligence Value</a:t>
            </a:r>
          </a:p>
        </p:txBody>
      </p:sp>
      <p:sp>
        <p:nvSpPr>
          <p:cNvPr id="63" name="Rectangle 62"/>
          <p:cNvSpPr/>
          <p:nvPr/>
        </p:nvSpPr>
        <p:spPr bwMode="auto">
          <a:xfrm>
            <a:off x="1437603" y="622668"/>
            <a:ext cx="123815" cy="5933083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59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4900" y="137160"/>
            <a:ext cx="7469577" cy="482200"/>
          </a:xfrm>
        </p:spPr>
        <p:txBody>
          <a:bodyPr/>
          <a:lstStyle/>
          <a:p>
            <a:pPr algn="r"/>
            <a:r>
              <a:rPr lang="en-US" sz="2400" dirty="0"/>
              <a:t>Questions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979"/>
          <a:stretch/>
        </p:blipFill>
        <p:spPr>
          <a:xfrm>
            <a:off x="2" y="626167"/>
            <a:ext cx="9153939" cy="59332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04956" y="4454009"/>
            <a:ext cx="3944029" cy="1292662"/>
          </a:xfrm>
          <a:prstGeom prst="rect">
            <a:avLst/>
          </a:prstGeom>
          <a:solidFill>
            <a:srgbClr val="153543"/>
          </a:solidFill>
          <a:ln w="28575">
            <a:solidFill>
              <a:schemeClr val="bg1"/>
            </a:solidFill>
          </a:ln>
        </p:spPr>
        <p:txBody>
          <a:bodyPr wrap="none" lIns="182880" tIns="91440" rIns="182880" bIns="9144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8</a:t>
            </a:r>
            <a:r>
              <a:rPr lang="en-US" b="1" baseline="300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th</a:t>
            </a:r>
            <a:r>
              <a:rPr lang="en-US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PEO IEW&amp;S ALT </a:t>
            </a:r>
            <a:r>
              <a:rPr lang="en-US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Industry </a:t>
            </a:r>
            <a:r>
              <a:rPr lang="en-US" b="1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Forum</a:t>
            </a:r>
            <a:endParaRPr lang="en-US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16 November 2021, 1300-1430</a:t>
            </a:r>
            <a:endParaRPr lang="en-US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Virtual Event on ARMY 365 TEAMS</a:t>
            </a:r>
            <a:endParaRPr lang="en-US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Register at </a:t>
            </a:r>
            <a:r>
              <a:rPr lang="en-US" u="sng" dirty="0" smtClean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https://peoiews-events.com/alt/</a:t>
            </a:r>
            <a:endParaRPr lang="en-US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41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25477"/>
          <a:stretch/>
        </p:blipFill>
        <p:spPr>
          <a:xfrm>
            <a:off x="6192102" y="576882"/>
            <a:ext cx="2790068" cy="12169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751" y="141280"/>
            <a:ext cx="8527724" cy="477893"/>
          </a:xfrm>
        </p:spPr>
        <p:txBody>
          <a:bodyPr/>
          <a:lstStyle/>
          <a:p>
            <a:pPr algn="r"/>
            <a:r>
              <a:rPr lang="en-US" sz="2400" dirty="0" smtClean="0"/>
              <a:t>Mission Overview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114300" y="1713341"/>
            <a:ext cx="301609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 Aircraft Survivability Equipment (ASE) </a:t>
            </a:r>
          </a:p>
          <a:p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</a:rPr>
              <a:t>Develop and </a:t>
            </a:r>
            <a:r>
              <a:rPr lang="en-US" sz="800" b="1" dirty="0">
                <a:solidFill>
                  <a:srgbClr val="000000"/>
                </a:solidFill>
                <a:latin typeface="Arial Narrow" panose="020B0606020202030204" pitchFamily="34" charset="0"/>
              </a:rPr>
              <a:t>field aircraft survivability systems</a:t>
            </a:r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</a:rPr>
              <a:t> to maximize survivability of Army aircraft without degrading combat mission effectiveness</a:t>
            </a:r>
            <a:r>
              <a:rPr lang="en-US" sz="8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49362" y="1721896"/>
            <a:ext cx="307498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 Intel Systems and Analytics (IS&amp;A)</a:t>
            </a:r>
          </a:p>
          <a:p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</a:rPr>
              <a:t>Support the </a:t>
            </a:r>
            <a:r>
              <a:rPr lang="en-US" sz="800" b="1" dirty="0">
                <a:solidFill>
                  <a:srgbClr val="000000"/>
                </a:solidFill>
                <a:latin typeface="Arial Narrow" panose="020B0606020202030204" pitchFamily="34" charset="0"/>
              </a:rPr>
              <a:t>Army’s ISR mission for processing, exploitation, and dissemination (PED) </a:t>
            </a:r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</a:rPr>
              <a:t>of information and intelligence data across echelons.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4300" y="3309587"/>
            <a:ext cx="279082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 Electronic Warfare &amp; Cyber (EW&amp;C)</a:t>
            </a:r>
          </a:p>
          <a:p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</a:rPr>
              <a:t>Acquire </a:t>
            </a:r>
            <a:r>
              <a:rPr lang="en-US" sz="800" b="1" dirty="0">
                <a:solidFill>
                  <a:srgbClr val="000000"/>
                </a:solidFill>
                <a:latin typeface="Arial Narrow" panose="020B0606020202030204" pitchFamily="34" charset="0"/>
              </a:rPr>
              <a:t>integrated Intelligence, Electronic and Cyber Warfare capabilities</a:t>
            </a:r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</a:rPr>
              <a:t> to provide Spectrum and Cyberspace Superiority and enable freedom of maneuver on the Battlefield.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199108" y="3289117"/>
            <a:ext cx="294489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 Sensors Aerial Intelligence (SAI)</a:t>
            </a:r>
          </a:p>
          <a:p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</a:rPr>
              <a:t>Develop, acquire, field, and supply life cycle support to modernized, integrated, and tactically relevant </a:t>
            </a:r>
            <a:r>
              <a:rPr lang="en-US" sz="800" b="1" dirty="0">
                <a:solidFill>
                  <a:srgbClr val="000000"/>
                </a:solidFill>
                <a:latin typeface="Arial Narrow" panose="020B0606020202030204" pitchFamily="34" charset="0"/>
              </a:rPr>
              <a:t>aerial ISR sensor and sensor processing payloads.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209619" y="4960168"/>
            <a:ext cx="278547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 DOD Biometrics </a:t>
            </a:r>
          </a:p>
          <a:p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</a:rPr>
              <a:t>Design, engineer, acquire, deploy, and sustain enterprise </a:t>
            </a:r>
            <a:r>
              <a:rPr lang="en-US" sz="800" b="1" dirty="0">
                <a:solidFill>
                  <a:srgbClr val="000000"/>
                </a:solidFill>
                <a:latin typeface="Arial Narrow" panose="020B0606020202030204" pitchFamily="34" charset="0"/>
              </a:rPr>
              <a:t>biometric solutions in multiple operating environments enabling identity dominance </a:t>
            </a:r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</a:rPr>
              <a:t>on the battlefield and across the DOD.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1092" y="4970729"/>
            <a:ext cx="2796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 Terrestrial Sensors (TS)</a:t>
            </a:r>
          </a:p>
          <a:p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</a:rPr>
              <a:t>Provide sensors </a:t>
            </a:r>
            <a:r>
              <a:rPr lang="en-US" sz="800" b="1" dirty="0">
                <a:solidFill>
                  <a:srgbClr val="000000"/>
                </a:solidFill>
                <a:latin typeface="Arial Narrow" panose="020B0606020202030204" pitchFamily="34" charset="0"/>
              </a:rPr>
              <a:t>for enhanced situational awareness </a:t>
            </a:r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</a:rPr>
              <a:t>and decisive action and </a:t>
            </a:r>
            <a:r>
              <a:rPr lang="en-US" sz="800" b="1" dirty="0">
                <a:solidFill>
                  <a:srgbClr val="000000"/>
                </a:solidFill>
                <a:latin typeface="Arial Narrow" panose="020B0606020202030204" pitchFamily="34" charset="0"/>
              </a:rPr>
              <a:t>Integrated Base Defense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" y="5827157"/>
            <a:ext cx="9144307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</a:rPr>
              <a:t>SENSOR AND SENSOR PROCESSING SYSTEMS ACROSS THE PEO PORTFOLIO </a:t>
            </a:r>
            <a:br>
              <a:rPr lang="en-US" sz="1500" dirty="0" smtClean="0">
                <a:solidFill>
                  <a:schemeClr val="bg1"/>
                </a:solidFill>
              </a:rPr>
            </a:br>
            <a:r>
              <a:rPr lang="en-US" sz="1500" dirty="0" smtClean="0">
                <a:solidFill>
                  <a:schemeClr val="bg1"/>
                </a:solidFill>
              </a:rPr>
              <a:t>ENABLE ISR, INTELLIGENCE PRODUCTION, INTEGRATED BASE DEFENSE, FORCE PROTECTION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47806" y="3308167"/>
            <a:ext cx="303513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 Position, Navigation, &amp; Timing (PNT)</a:t>
            </a:r>
          </a:p>
          <a:p>
            <a:r>
              <a:rPr lang="en-US" sz="800" b="1" dirty="0">
                <a:solidFill>
                  <a:srgbClr val="000000"/>
                </a:solidFill>
                <a:latin typeface="Arial Narrow" panose="020B0606020202030204" pitchFamily="34" charset="0"/>
              </a:rPr>
              <a:t>Positioning, Navigation and Timing </a:t>
            </a:r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</a:rPr>
              <a:t>leads the Army in developing and integrating PNT technology and also collaborates with the other Department of Defense (DoD) Services to deliver interoperable, reliable products.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147803" y="4962922"/>
            <a:ext cx="3051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 Tactical Exploitation of National Capabilities (TENCAP)</a:t>
            </a:r>
          </a:p>
          <a:p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</a:rPr>
              <a:t>Enable the Army to rapidly </a:t>
            </a:r>
            <a:r>
              <a:rPr lang="en-US" sz="800" b="1" dirty="0">
                <a:solidFill>
                  <a:srgbClr val="000000"/>
                </a:solidFill>
                <a:latin typeface="Arial Narrow" panose="020B0606020202030204" pitchFamily="34" charset="0"/>
              </a:rPr>
              <a:t>exploit and influence national capabilities and architectures </a:t>
            </a:r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</a:rPr>
              <a:t>to conduct advanced development and rapid prototyping to </a:t>
            </a:r>
            <a:r>
              <a:rPr lang="en-US" sz="800" b="1" dirty="0">
                <a:solidFill>
                  <a:srgbClr val="000000"/>
                </a:solidFill>
                <a:latin typeface="Arial Narrow" panose="020B0606020202030204" pitchFamily="34" charset="0"/>
              </a:rPr>
              <a:t>enhance and inform Army capabilities and CONOPS to pace the threat</a:t>
            </a:r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</a:rPr>
              <a:t>.</a:t>
            </a:r>
          </a:p>
          <a:p>
            <a:endParaRPr lang="en-US" sz="1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182943" y="1608213"/>
            <a:ext cx="293684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 Directorate</a:t>
            </a:r>
          </a:p>
          <a:p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</a:rPr>
              <a:t>Develop system architectures, threat and gap analyses, open standards, S&amp;T plans, and modeling and experimentation across the portfolio in support of the CFTs, AFC, ISR TF, and IEW&amp;S strategic growth. </a:t>
            </a:r>
            <a:endParaRPr lang="en-US" sz="8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6199107" y="699948"/>
            <a:ext cx="2795986" cy="93761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8745" y="725361"/>
            <a:ext cx="2631559" cy="827998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114299" y="701225"/>
            <a:ext cx="2775743" cy="1028605"/>
            <a:chOff x="226606" y="849787"/>
            <a:chExt cx="3776824" cy="1399575"/>
          </a:xfrm>
        </p:grpSpPr>
        <p:sp>
          <p:nvSpPr>
            <p:cNvPr id="39" name="Rectangle 38"/>
            <p:cNvSpPr/>
            <p:nvPr/>
          </p:nvSpPr>
          <p:spPr>
            <a:xfrm>
              <a:off x="226607" y="849787"/>
              <a:ext cx="3776823" cy="13995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638"/>
            <a:stretch/>
          </p:blipFill>
          <p:spPr>
            <a:xfrm>
              <a:off x="1257721" y="849787"/>
              <a:ext cx="2745709" cy="1399575"/>
            </a:xfrm>
            <a:prstGeom prst="rect">
              <a:avLst/>
            </a:prstGeom>
          </p:spPr>
        </p:pic>
        <p:pic>
          <p:nvPicPr>
            <p:cNvPr id="41" name="Picture 40" descr="PM ASE logo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6606" y="935898"/>
              <a:ext cx="1227352" cy="1227352"/>
            </a:xfrm>
            <a:prstGeom prst="rect">
              <a:avLst/>
            </a:prstGeom>
            <a:effectLst/>
          </p:spPr>
        </p:pic>
      </p:grpSp>
      <p:grpSp>
        <p:nvGrpSpPr>
          <p:cNvPr id="42" name="Group 41"/>
          <p:cNvGrpSpPr/>
          <p:nvPr/>
        </p:nvGrpSpPr>
        <p:grpSpPr>
          <a:xfrm>
            <a:off x="3033720" y="651093"/>
            <a:ext cx="2919162" cy="1131852"/>
            <a:chOff x="76072" y="783748"/>
            <a:chExt cx="3946120" cy="1530036"/>
          </a:xfrm>
        </p:grpSpPr>
        <p:sp>
          <p:nvSpPr>
            <p:cNvPr id="43" name="Rectangle 42"/>
            <p:cNvSpPr/>
            <p:nvPr/>
          </p:nvSpPr>
          <p:spPr>
            <a:xfrm>
              <a:off x="226607" y="849787"/>
              <a:ext cx="3776823" cy="13995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4" t="1" r="12218" b="3778"/>
            <a:stretch/>
          </p:blipFill>
          <p:spPr>
            <a:xfrm>
              <a:off x="1078695" y="849788"/>
              <a:ext cx="2943497" cy="1399574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72" y="783748"/>
              <a:ext cx="1530036" cy="1530036"/>
            </a:xfrm>
            <a:prstGeom prst="rect">
              <a:avLst/>
            </a:prstGeom>
            <a:effectLst/>
          </p:spPr>
        </p:pic>
      </p:grpSp>
      <p:grpSp>
        <p:nvGrpSpPr>
          <p:cNvPr id="54" name="Group 53"/>
          <p:cNvGrpSpPr/>
          <p:nvPr/>
        </p:nvGrpSpPr>
        <p:grpSpPr>
          <a:xfrm>
            <a:off x="3196514" y="2255153"/>
            <a:ext cx="2742490" cy="1072956"/>
            <a:chOff x="1008840" y="856797"/>
            <a:chExt cx="3776823" cy="1402671"/>
          </a:xfrm>
        </p:grpSpPr>
        <p:grpSp>
          <p:nvGrpSpPr>
            <p:cNvPr id="55" name="Group 54"/>
            <p:cNvGrpSpPr/>
            <p:nvPr/>
          </p:nvGrpSpPr>
          <p:grpSpPr>
            <a:xfrm>
              <a:off x="1008840" y="856797"/>
              <a:ext cx="3776823" cy="1402671"/>
              <a:chOff x="226607" y="846798"/>
              <a:chExt cx="3776823" cy="1402671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87" b="6484"/>
              <a:stretch/>
            </p:blipFill>
            <p:spPr>
              <a:xfrm>
                <a:off x="1109178" y="846798"/>
                <a:ext cx="2894252" cy="1402671"/>
              </a:xfrm>
              <a:prstGeom prst="rect">
                <a:avLst/>
              </a:prstGeom>
            </p:spPr>
          </p:pic>
          <p:sp>
            <p:nvSpPr>
              <p:cNvPr id="58" name="Rectangle 57"/>
              <p:cNvSpPr/>
              <p:nvPr/>
            </p:nvSpPr>
            <p:spPr>
              <a:xfrm>
                <a:off x="226607" y="849786"/>
                <a:ext cx="3776823" cy="1399575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6" name="Rectangle 55"/>
            <p:cNvSpPr/>
            <p:nvPr/>
          </p:nvSpPr>
          <p:spPr>
            <a:xfrm>
              <a:off x="1039858" y="1330135"/>
              <a:ext cx="1785525" cy="5976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208" y="1155820"/>
              <a:ext cx="1668749" cy="759267"/>
            </a:xfrm>
            <a:prstGeom prst="rect">
              <a:avLst/>
            </a:prstGeom>
          </p:spPr>
        </p:pic>
      </p:grpSp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6" t="-3446" r="9616" b="-87"/>
          <a:stretch/>
        </p:blipFill>
        <p:spPr>
          <a:xfrm>
            <a:off x="759416" y="3923721"/>
            <a:ext cx="2153978" cy="105631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1" y="3954303"/>
            <a:ext cx="1056163" cy="1056722"/>
          </a:xfrm>
          <a:prstGeom prst="rect">
            <a:avLst/>
          </a:prstGeom>
          <a:effectLst/>
        </p:spPr>
      </p:pic>
      <p:grpSp>
        <p:nvGrpSpPr>
          <p:cNvPr id="64" name="Group 63"/>
          <p:cNvGrpSpPr/>
          <p:nvPr/>
        </p:nvGrpSpPr>
        <p:grpSpPr>
          <a:xfrm>
            <a:off x="3183230" y="3954682"/>
            <a:ext cx="2783711" cy="1066174"/>
            <a:chOff x="2460810" y="3296605"/>
            <a:chExt cx="3776823" cy="1446540"/>
          </a:xfrm>
        </p:grpSpPr>
        <p:sp>
          <p:nvSpPr>
            <p:cNvPr id="65" name="Rectangle 64"/>
            <p:cNvSpPr/>
            <p:nvPr/>
          </p:nvSpPr>
          <p:spPr>
            <a:xfrm>
              <a:off x="2460810" y="3296605"/>
              <a:ext cx="3776823" cy="13995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8" t="2731" r="665" b="-4000"/>
            <a:stretch/>
          </p:blipFill>
          <p:spPr>
            <a:xfrm>
              <a:off x="3380928" y="3331675"/>
              <a:ext cx="2847856" cy="1411470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9023" y="3413382"/>
              <a:ext cx="1166020" cy="1166020"/>
            </a:xfrm>
            <a:prstGeom prst="rect">
              <a:avLst/>
            </a:prstGeom>
            <a:effectLst/>
          </p:spPr>
        </p:pic>
      </p:grpSp>
      <p:grpSp>
        <p:nvGrpSpPr>
          <p:cNvPr id="68" name="Group 67"/>
          <p:cNvGrpSpPr/>
          <p:nvPr/>
        </p:nvGrpSpPr>
        <p:grpSpPr>
          <a:xfrm>
            <a:off x="6224347" y="3938433"/>
            <a:ext cx="2775682" cy="1039817"/>
            <a:chOff x="4170235" y="834501"/>
            <a:chExt cx="3776823" cy="1414861"/>
          </a:xfrm>
        </p:grpSpPr>
        <p:sp>
          <p:nvSpPr>
            <p:cNvPr id="69" name="Rectangle 68"/>
            <p:cNvSpPr/>
            <p:nvPr/>
          </p:nvSpPr>
          <p:spPr>
            <a:xfrm>
              <a:off x="4170235" y="849787"/>
              <a:ext cx="3776823" cy="13995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29" r="62"/>
            <a:stretch/>
          </p:blipFill>
          <p:spPr>
            <a:xfrm>
              <a:off x="5446725" y="834501"/>
              <a:ext cx="2498789" cy="1414861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5406" y="925831"/>
              <a:ext cx="1250625" cy="1250625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/>
        </p:nvGrpSpPr>
        <p:grpSpPr>
          <a:xfrm>
            <a:off x="6204980" y="2231705"/>
            <a:ext cx="2790114" cy="1105710"/>
            <a:chOff x="5173163" y="856797"/>
            <a:chExt cx="3777196" cy="1464817"/>
          </a:xfrm>
        </p:grpSpPr>
        <p:sp>
          <p:nvSpPr>
            <p:cNvPr id="73" name="Rectangle 72"/>
            <p:cNvSpPr/>
            <p:nvPr/>
          </p:nvSpPr>
          <p:spPr>
            <a:xfrm>
              <a:off x="5173163" y="886420"/>
              <a:ext cx="3776823" cy="13995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04" t="-2693" b="-560"/>
            <a:stretch/>
          </p:blipFill>
          <p:spPr>
            <a:xfrm>
              <a:off x="6436062" y="856797"/>
              <a:ext cx="2514297" cy="1429305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0" t="14669" b="13119"/>
            <a:stretch/>
          </p:blipFill>
          <p:spPr>
            <a:xfrm>
              <a:off x="5175433" y="918943"/>
              <a:ext cx="1677878" cy="1402671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14296" y="2254406"/>
            <a:ext cx="2763508" cy="1074570"/>
            <a:chOff x="114296" y="2427837"/>
            <a:chExt cx="2763508" cy="107457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094" y="2427837"/>
              <a:ext cx="2745710" cy="10745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auto">
            <a:xfrm>
              <a:off x="114296" y="2432618"/>
              <a:ext cx="2755865" cy="1069710"/>
            </a:xfrm>
            <a:prstGeom prst="rect">
              <a:avLst/>
            </a:prstGeom>
            <a:noFill/>
            <a:ln w="28575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b="1" dirty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61" name="Rectangle 60"/>
          <p:cNvSpPr/>
          <p:nvPr/>
        </p:nvSpPr>
        <p:spPr>
          <a:xfrm>
            <a:off x="100657" y="3952128"/>
            <a:ext cx="2804468" cy="103269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69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PEO IEW&amp;S Leadership Updates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6499" y="5724290"/>
            <a:ext cx="9160638" cy="769441"/>
          </a:xfrm>
          <a:prstGeom prst="rect">
            <a:avLst/>
          </a:prstGeom>
          <a:solidFill>
            <a:srgbClr val="C4D14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82296" tIns="91440" rIns="82296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9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 IEW&amp;S is made up of </a:t>
            </a:r>
            <a:r>
              <a:rPr lang="en-US" sz="19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19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</a:t>
            </a:r>
            <a:r>
              <a:rPr lang="en-US" sz="19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managers across 3 locations, dedicated </a:t>
            </a:r>
            <a:r>
              <a:rPr lang="en-US" sz="19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designing, delivering, and sustaining advanced technologies to give our </a:t>
            </a:r>
            <a:r>
              <a:rPr lang="en-US" sz="19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Soldiers </a:t>
            </a:r>
            <a:r>
              <a:rPr lang="en-US" sz="19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decisive edge.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69497" y="3818048"/>
            <a:ext cx="963474" cy="127727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ACC </a:t>
            </a:r>
          </a:p>
          <a:p>
            <a:r>
              <a:rPr lang="en-US" sz="700" b="1" u="sng" dirty="0">
                <a:solidFill>
                  <a:schemeClr val="bg1"/>
                </a:solidFill>
              </a:rPr>
              <a:t>DIVISION</a:t>
            </a:r>
            <a:r>
              <a:rPr lang="en-US" sz="800" b="1" u="sng" dirty="0">
                <a:solidFill>
                  <a:schemeClr val="bg1"/>
                </a:solidFill>
              </a:rPr>
              <a:t> </a:t>
            </a:r>
            <a:r>
              <a:rPr lang="en-US" sz="700" b="1" u="sng" dirty="0">
                <a:solidFill>
                  <a:schemeClr val="bg1"/>
                </a:solidFill>
              </a:rPr>
              <a:t> CHIEFS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sz="700" b="1" dirty="0">
                <a:solidFill>
                  <a:schemeClr val="bg1"/>
                </a:solidFill>
              </a:rPr>
              <a:t>Bryan McGann </a:t>
            </a:r>
            <a:r>
              <a:rPr lang="en-US" sz="600" dirty="0">
                <a:solidFill>
                  <a:schemeClr val="bg1"/>
                </a:solidFill>
              </a:rPr>
              <a:t>ACC APG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r>
              <a:rPr lang="en-US" sz="700" b="1" dirty="0">
                <a:solidFill>
                  <a:schemeClr val="bg1"/>
                </a:solidFill>
              </a:rPr>
              <a:t>Geoffrey Gill </a:t>
            </a:r>
            <a:br>
              <a:rPr lang="en-US" sz="700" b="1" dirty="0">
                <a:solidFill>
                  <a:schemeClr val="bg1"/>
                </a:solidFill>
              </a:rPr>
            </a:br>
            <a:r>
              <a:rPr lang="en-US" sz="600" dirty="0">
                <a:solidFill>
                  <a:schemeClr val="bg1"/>
                </a:solidFill>
              </a:rPr>
              <a:t>ACC Belvoir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r>
              <a:rPr lang="en-US" sz="700" b="1" dirty="0">
                <a:solidFill>
                  <a:schemeClr val="bg1"/>
                </a:solidFill>
              </a:rPr>
              <a:t>Cassandra Boyd </a:t>
            </a:r>
            <a:r>
              <a:rPr lang="en-US" sz="600" dirty="0">
                <a:solidFill>
                  <a:schemeClr val="bg1"/>
                </a:solidFill>
              </a:rPr>
              <a:t>ACC RSA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08"/>
          <a:stretch/>
        </p:blipFill>
        <p:spPr>
          <a:xfrm>
            <a:off x="0" y="646792"/>
            <a:ext cx="9144000" cy="503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35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6" t="28167" r="36595" b="23035"/>
          <a:stretch/>
        </p:blipFill>
        <p:spPr>
          <a:xfrm>
            <a:off x="7353665" y="2997794"/>
            <a:ext cx="1800846" cy="14428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8ABA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6"/>
          <a:stretch/>
        </p:blipFill>
        <p:spPr>
          <a:xfrm>
            <a:off x="5457592" y="1617222"/>
            <a:ext cx="1896072" cy="13686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1560" y="1636421"/>
            <a:ext cx="1817308" cy="13494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email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3" y="695634"/>
            <a:ext cx="1792657" cy="13724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2230" y="687797"/>
            <a:ext cx="1849320" cy="13739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email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8132" y="674024"/>
            <a:ext cx="1785868" cy="1357033"/>
          </a:xfrm>
          <a:prstGeom prst="rect">
            <a:avLst/>
          </a:prstGeom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14056" y="1586322"/>
            <a:ext cx="1792658" cy="39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4 ACAT I’s</a:t>
            </a:r>
            <a:endParaRPr lang="en-US" sz="2000" b="1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59078" y="1397641"/>
            <a:ext cx="1888004" cy="39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10 ACAT II’s</a:t>
            </a:r>
            <a:endParaRPr lang="en-US" sz="2000" b="1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17677" y="715188"/>
            <a:ext cx="1838807" cy="399066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29 ACAT III’s</a:t>
            </a:r>
            <a:endParaRPr lang="en-US" sz="2000" b="1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83771" y="2288329"/>
            <a:ext cx="1867671" cy="399066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16 ACAT IV’s</a:t>
            </a:r>
            <a:endParaRPr lang="en-US" sz="2000" b="1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78612" y="2288329"/>
            <a:ext cx="1728902" cy="4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 BCAT II</a:t>
            </a:r>
            <a:endParaRPr lang="en-US" sz="2000" b="1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670325" y="146306"/>
            <a:ext cx="7477432" cy="470099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 eaLnBrk="0" hangingPunct="0">
              <a:defRPr/>
            </a:pPr>
            <a:r>
              <a:rPr lang="en-US" sz="2400" b="1" dirty="0">
                <a:solidFill>
                  <a:srgbClr val="FFFFFF"/>
                </a:solidFill>
                <a:cs typeface="Arial" pitchFamily="34" charset="0"/>
              </a:rPr>
              <a:t>PEO IEW&amp;S </a:t>
            </a:r>
            <a:r>
              <a:rPr lang="en-US" sz="2400" b="1" dirty="0" smtClean="0">
                <a:solidFill>
                  <a:srgbClr val="FFFFFF"/>
                </a:solidFill>
                <a:cs typeface="Arial" pitchFamily="34" charset="0"/>
              </a:rPr>
              <a:t>Acquisition </a:t>
            </a:r>
            <a:r>
              <a:rPr lang="en-US" sz="2400" b="1" dirty="0">
                <a:solidFill>
                  <a:srgbClr val="FFFFFF"/>
                </a:solidFill>
                <a:cs typeface="Arial" pitchFamily="34" charset="0"/>
              </a:rPr>
              <a:t>Snapshot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213412" y="4871777"/>
            <a:ext cx="4112955" cy="1050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2880" indent="-182880" algn="l" rtl="0" eaLnBrk="0" fontAlgn="base" hangingPunct="0">
              <a:lnSpc>
                <a:spcPts val="2400"/>
              </a:lnSpc>
              <a:spcBef>
                <a:spcPts val="1200"/>
              </a:spcBef>
              <a:spcAft>
                <a:spcPts val="0"/>
              </a:spcAft>
              <a:buClr>
                <a:srgbClr val="C4D146"/>
              </a:buClr>
              <a:buChar char="•"/>
              <a:defRPr sz="2400">
                <a:solidFill>
                  <a:sysClr val="windowText" lastClr="000000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ts val="2400"/>
              </a:lnSpc>
              <a:spcBef>
                <a:spcPts val="300"/>
              </a:spcBef>
              <a:spcAft>
                <a:spcPct val="0"/>
              </a:spcAft>
              <a:buClr>
                <a:srgbClr val="5F5F5F"/>
              </a:buClr>
              <a:buFont typeface="Arial Narrow" pitchFamily="34" charset="0"/>
              <a:buChar char="-"/>
              <a:defRPr sz="2000">
                <a:solidFill>
                  <a:sysClr val="windowText" lastClr="000000"/>
                </a:solidFill>
                <a:latin typeface="Arial Narrow" pitchFamily="34" charset="0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ts val="300"/>
              </a:spcBef>
              <a:spcAft>
                <a:spcPct val="0"/>
              </a:spcAft>
              <a:buClr>
                <a:srgbClr val="5F5F5F"/>
              </a:buClr>
              <a:buFont typeface="Wingdings" panose="05000000000000000000" pitchFamily="2" charset="2"/>
              <a:buChar char="§"/>
              <a:defRPr sz="1800">
                <a:solidFill>
                  <a:sysClr val="windowText" lastClr="000000"/>
                </a:solidFill>
                <a:latin typeface="Arial Narrow" pitchFamily="34" charset="0"/>
              </a:defRPr>
            </a:lvl3pPr>
            <a:lvl4pPr marL="1600200" indent="-228600" algn="l" rtl="0" eaLnBrk="0" fontAlgn="base" hangingPunct="0">
              <a:lnSpc>
                <a:spcPts val="1920"/>
              </a:lnSpc>
              <a:spcBef>
                <a:spcPts val="300"/>
              </a:spcBef>
              <a:spcAft>
                <a:spcPct val="0"/>
              </a:spcAft>
              <a:buClr>
                <a:srgbClr val="5F5F5F"/>
              </a:buClr>
              <a:buFont typeface="Arial" panose="020B0604020202020204" pitchFamily="34" charset="0"/>
              <a:buChar char="•"/>
              <a:defRPr sz="1600">
                <a:solidFill>
                  <a:sysClr val="windowText" lastClr="000000"/>
                </a:solidFill>
                <a:latin typeface="Arial Narrow" pitchFamily="34" charset="0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ts val="300"/>
              </a:spcBef>
              <a:spcAft>
                <a:spcPct val="0"/>
              </a:spcAft>
              <a:buClr>
                <a:srgbClr val="5F5F5F"/>
              </a:buClr>
              <a:buFont typeface="Arial Narrow" panose="020B0606020202030204" pitchFamily="34" charset="0"/>
              <a:buChar char="►"/>
              <a:defRPr sz="1400">
                <a:solidFill>
                  <a:sysClr val="windowText" lastClr="000000"/>
                </a:solidFill>
                <a:latin typeface="Arial Narrow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kern="0" dirty="0" smtClean="0">
                <a:solidFill>
                  <a:srgbClr val="336699"/>
                </a:solidFill>
              </a:rPr>
              <a:t>CONTRACT ACTIONS</a:t>
            </a:r>
          </a:p>
          <a:p>
            <a:pPr marL="173038" indent="-123825">
              <a:lnSpc>
                <a:spcPct val="100000"/>
              </a:lnSpc>
              <a:spcBef>
                <a:spcPts val="0"/>
              </a:spcBef>
              <a:buClr>
                <a:srgbClr val="9FAB2B"/>
              </a:buClr>
            </a:pPr>
            <a:r>
              <a:rPr lang="en-US" sz="1600" kern="0" dirty="0" smtClean="0">
                <a:solidFill>
                  <a:schemeClr val="tx1"/>
                </a:solidFill>
              </a:rPr>
              <a:t>Total </a:t>
            </a:r>
            <a:r>
              <a:rPr lang="en-US" sz="1600" kern="0" dirty="0">
                <a:solidFill>
                  <a:schemeClr val="tx1"/>
                </a:solidFill>
              </a:rPr>
              <a:t># of Contract Actions in FY19: 1,144</a:t>
            </a:r>
          </a:p>
          <a:p>
            <a:pPr marL="173038" indent="-123825">
              <a:lnSpc>
                <a:spcPct val="100000"/>
              </a:lnSpc>
              <a:spcBef>
                <a:spcPts val="0"/>
              </a:spcBef>
              <a:buClr>
                <a:srgbClr val="9FAB2B"/>
              </a:buClr>
            </a:pPr>
            <a:r>
              <a:rPr lang="en-US" sz="1600" kern="0" dirty="0">
                <a:solidFill>
                  <a:schemeClr val="tx1"/>
                </a:solidFill>
              </a:rPr>
              <a:t>Total # of Contract Actions in FY20: 1,185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u="sng" kern="0" dirty="0">
              <a:solidFill>
                <a:srgbClr val="336699"/>
              </a:solidFill>
            </a:endParaRPr>
          </a:p>
          <a:p>
            <a:pPr marL="107950" indent="0">
              <a:lnSpc>
                <a:spcPct val="100000"/>
              </a:lnSpc>
              <a:spcBef>
                <a:spcPts val="0"/>
              </a:spcBef>
              <a:buClr>
                <a:srgbClr val="9FAB2B"/>
              </a:buClr>
              <a:buNone/>
            </a:pPr>
            <a:endParaRPr lang="en-US" sz="1600" kern="0" dirty="0">
              <a:solidFill>
                <a:schemeClr val="tx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937598" y="4871777"/>
            <a:ext cx="3734924" cy="1050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2880" indent="-182880" algn="l" rtl="0" eaLnBrk="0" fontAlgn="base" hangingPunct="0">
              <a:lnSpc>
                <a:spcPts val="2400"/>
              </a:lnSpc>
              <a:spcBef>
                <a:spcPts val="1200"/>
              </a:spcBef>
              <a:spcAft>
                <a:spcPts val="0"/>
              </a:spcAft>
              <a:buClr>
                <a:srgbClr val="C4D146"/>
              </a:buClr>
              <a:buChar char="•"/>
              <a:defRPr sz="2400">
                <a:solidFill>
                  <a:sysClr val="windowText" lastClr="000000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ts val="2400"/>
              </a:lnSpc>
              <a:spcBef>
                <a:spcPts val="300"/>
              </a:spcBef>
              <a:spcAft>
                <a:spcPct val="0"/>
              </a:spcAft>
              <a:buClr>
                <a:srgbClr val="5F5F5F"/>
              </a:buClr>
              <a:buFont typeface="Arial Narrow" pitchFamily="34" charset="0"/>
              <a:buChar char="-"/>
              <a:defRPr sz="2000">
                <a:solidFill>
                  <a:sysClr val="windowText" lastClr="000000"/>
                </a:solidFill>
                <a:latin typeface="Arial Narrow" pitchFamily="34" charset="0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ts val="300"/>
              </a:spcBef>
              <a:spcAft>
                <a:spcPct val="0"/>
              </a:spcAft>
              <a:buClr>
                <a:srgbClr val="5F5F5F"/>
              </a:buClr>
              <a:buFont typeface="Wingdings" panose="05000000000000000000" pitchFamily="2" charset="2"/>
              <a:buChar char="§"/>
              <a:defRPr sz="1800">
                <a:solidFill>
                  <a:sysClr val="windowText" lastClr="000000"/>
                </a:solidFill>
                <a:latin typeface="Arial Narrow" pitchFamily="34" charset="0"/>
              </a:defRPr>
            </a:lvl3pPr>
            <a:lvl4pPr marL="1600200" indent="-228600" algn="l" rtl="0" eaLnBrk="0" fontAlgn="base" hangingPunct="0">
              <a:lnSpc>
                <a:spcPts val="1920"/>
              </a:lnSpc>
              <a:spcBef>
                <a:spcPts val="300"/>
              </a:spcBef>
              <a:spcAft>
                <a:spcPct val="0"/>
              </a:spcAft>
              <a:buClr>
                <a:srgbClr val="5F5F5F"/>
              </a:buClr>
              <a:buFont typeface="Arial" panose="020B0604020202020204" pitchFamily="34" charset="0"/>
              <a:buChar char="•"/>
              <a:defRPr sz="1600">
                <a:solidFill>
                  <a:sysClr val="windowText" lastClr="000000"/>
                </a:solidFill>
                <a:latin typeface="Arial Narrow" pitchFamily="34" charset="0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ts val="300"/>
              </a:spcBef>
              <a:spcAft>
                <a:spcPct val="0"/>
              </a:spcAft>
              <a:buClr>
                <a:srgbClr val="5F5F5F"/>
              </a:buClr>
              <a:buFont typeface="Arial Narrow" panose="020B0606020202030204" pitchFamily="34" charset="0"/>
              <a:buChar char="►"/>
              <a:defRPr sz="1400">
                <a:solidFill>
                  <a:sysClr val="windowText" lastClr="000000"/>
                </a:solidFill>
                <a:latin typeface="Arial Narrow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kern="0" dirty="0" smtClean="0">
                <a:solidFill>
                  <a:srgbClr val="336699"/>
                </a:solidFill>
              </a:rPr>
              <a:t>BUDGET</a:t>
            </a:r>
          </a:p>
          <a:p>
            <a:pPr marL="173038" indent="-123825">
              <a:lnSpc>
                <a:spcPct val="100000"/>
              </a:lnSpc>
              <a:spcBef>
                <a:spcPts val="0"/>
              </a:spcBef>
              <a:buClr>
                <a:srgbClr val="9FAB2B"/>
              </a:buClr>
            </a:pPr>
            <a:r>
              <a:rPr lang="en-US" sz="1600" kern="0" dirty="0" smtClean="0">
                <a:solidFill>
                  <a:schemeClr val="tx1"/>
                </a:solidFill>
              </a:rPr>
              <a:t>Total </a:t>
            </a:r>
            <a:r>
              <a:rPr lang="en-US" sz="1600" kern="0" dirty="0">
                <a:solidFill>
                  <a:schemeClr val="tx1"/>
                </a:solidFill>
              </a:rPr>
              <a:t>$ Executed in FY19: $2.4B</a:t>
            </a:r>
          </a:p>
          <a:p>
            <a:pPr marL="173038" indent="-123825">
              <a:lnSpc>
                <a:spcPct val="100000"/>
              </a:lnSpc>
              <a:spcBef>
                <a:spcPts val="0"/>
              </a:spcBef>
              <a:buClr>
                <a:srgbClr val="9FAB2B"/>
              </a:buClr>
            </a:pPr>
            <a:r>
              <a:rPr lang="en-US" sz="1600" kern="0" dirty="0">
                <a:solidFill>
                  <a:schemeClr val="tx1"/>
                </a:solidFill>
              </a:rPr>
              <a:t>Total $ Executed in FY20: $3B </a:t>
            </a:r>
          </a:p>
          <a:p>
            <a:pPr marL="107950" indent="0">
              <a:lnSpc>
                <a:spcPct val="100000"/>
              </a:lnSpc>
              <a:spcBef>
                <a:spcPts val="0"/>
              </a:spcBef>
              <a:buClr>
                <a:srgbClr val="9FAB2B"/>
              </a:buClr>
              <a:buNone/>
            </a:pPr>
            <a:endParaRPr lang="en-US" sz="1600" kern="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34724" y="6062404"/>
            <a:ext cx="9143999" cy="523220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r>
              <a:rPr lang="en-US" sz="1400" dirty="0">
                <a:latin typeface="Arial Narrow" panose="020B0606020202030204" pitchFamily="34" charset="0"/>
              </a:rPr>
              <a:t>**A project is an effort </a:t>
            </a:r>
            <a:r>
              <a:rPr lang="en-US" sz="1400" dirty="0" smtClean="0">
                <a:latin typeface="Arial Narrow" panose="020B0606020202030204" pitchFamily="34" charset="0"/>
              </a:rPr>
              <a:t>with executing </a:t>
            </a:r>
            <a:r>
              <a:rPr lang="en-US" sz="1400" dirty="0">
                <a:latin typeface="Arial Narrow" panose="020B0606020202030204" pitchFamily="34" charset="0"/>
              </a:rPr>
              <a:t>resources </a:t>
            </a:r>
            <a:r>
              <a:rPr lang="en-US" sz="1400" dirty="0" smtClean="0">
                <a:latin typeface="Arial Narrow" panose="020B0606020202030204" pitchFamily="34" charset="0"/>
              </a:rPr>
              <a:t>that does </a:t>
            </a:r>
            <a:r>
              <a:rPr lang="en-US" sz="1400" dirty="0">
                <a:latin typeface="Arial Narrow" panose="020B0606020202030204" pitchFamily="34" charset="0"/>
              </a:rPr>
              <a:t>not </a:t>
            </a:r>
            <a:r>
              <a:rPr lang="en-US" sz="1400" dirty="0" smtClean="0">
                <a:latin typeface="Arial Narrow" panose="020B0606020202030204" pitchFamily="34" charset="0"/>
              </a:rPr>
              <a:t>yet fit </a:t>
            </a:r>
            <a:r>
              <a:rPr lang="en-US" sz="1400" dirty="0">
                <a:latin typeface="Arial Narrow" panose="020B0606020202030204" pitchFamily="34" charset="0"/>
              </a:rPr>
              <a:t>the definition of a formal program </a:t>
            </a:r>
            <a:r>
              <a:rPr lang="en-US" sz="1400" dirty="0" smtClean="0">
                <a:latin typeface="Arial Narrow" panose="020B0606020202030204" pitchFamily="34" charset="0"/>
              </a:rPr>
              <a:t>of </a:t>
            </a:r>
            <a:r>
              <a:rPr lang="en-US" sz="1400" dirty="0">
                <a:latin typeface="Arial Narrow" panose="020B0606020202030204" pitchFamily="34" charset="0"/>
              </a:rPr>
              <a:t>record or other acquisition </a:t>
            </a:r>
            <a:r>
              <a:rPr lang="en-US" sz="1400" dirty="0" smtClean="0">
                <a:latin typeface="Arial Narrow" panose="020B0606020202030204" pitchFamily="34" charset="0"/>
              </a:rPr>
              <a:t>pathway.</a:t>
            </a:r>
          </a:p>
          <a:p>
            <a:r>
              <a:rPr lang="en-US" sz="1400" dirty="0">
                <a:latin typeface="Arial Narrow" panose="020B0606020202030204" pitchFamily="34" charset="0"/>
              </a:rPr>
              <a:t>*** 10x other efforts are currently being worked but have not yet initiated the formal acquisition process to include MDSS and TITAN POR</a:t>
            </a:r>
            <a:r>
              <a:rPr lang="en-US" sz="1400" dirty="0" smtClean="0">
                <a:latin typeface="Arial Narrow" panose="020B0606020202030204" pitchFamily="34" charset="0"/>
              </a:rPr>
              <a:t>.</a:t>
            </a:r>
            <a:endParaRPr lang="en-US" sz="1400" dirty="0">
              <a:latin typeface="Arial Narrow" panose="020B0606020202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 cstate="email">
            <a:duotone>
              <a:prstClr val="black"/>
              <a:srgbClr val="8ABA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907" y="2973891"/>
            <a:ext cx="1806468" cy="146302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-4291" y="3469318"/>
            <a:ext cx="184102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57 QRC’s</a:t>
            </a:r>
            <a:endParaRPr lang="en-US" sz="2000" b="1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301166" y="3492684"/>
            <a:ext cx="184102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17 PROJECTS**</a:t>
            </a:r>
            <a:endParaRPr lang="en-US" sz="2000" b="1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" t="4742" r="3735" b="5872"/>
          <a:stretch/>
        </p:blipFill>
        <p:spPr>
          <a:xfrm>
            <a:off x="3591147" y="2987160"/>
            <a:ext cx="1876831" cy="144705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556604" y="3319696"/>
            <a:ext cx="184102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</a:t>
            </a:r>
            <a:r>
              <a:rPr lang="en-US" sz="20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MTA</a:t>
            </a:r>
            <a:br>
              <a:rPr lang="en-US" sz="20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en-US" sz="20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PROGRAM</a:t>
            </a:r>
            <a:endParaRPr lang="en-US" sz="2000" b="1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5150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-2" y="4152653"/>
            <a:ext cx="9144001" cy="1309447"/>
          </a:xfrm>
          <a:prstGeom prst="rect">
            <a:avLst/>
          </a:prstGeom>
          <a:solidFill>
            <a:srgbClr val="3B6689"/>
          </a:solidFill>
          <a:ln w="3175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647661" y="914284"/>
            <a:ext cx="5496338" cy="3174831"/>
          </a:xfrm>
          <a:prstGeom prst="rect">
            <a:avLst/>
          </a:prstGeom>
          <a:solidFill>
            <a:srgbClr val="B3D6DF"/>
          </a:solidFill>
          <a:ln w="3175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-1" y="914285"/>
            <a:ext cx="3597965" cy="3174830"/>
          </a:xfrm>
          <a:prstGeom prst="rect">
            <a:avLst/>
          </a:prstGeom>
          <a:solidFill>
            <a:srgbClr val="2F3239"/>
          </a:solidFill>
          <a:ln w="3175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itle 2"/>
          <p:cNvSpPr>
            <a:spLocks noGrp="1"/>
          </p:cNvSpPr>
          <p:nvPr>
            <p:ph type="title" idx="4294967295"/>
          </p:nvPr>
        </p:nvSpPr>
        <p:spPr>
          <a:xfrm>
            <a:off x="4495800" y="0"/>
            <a:ext cx="4648200" cy="673100"/>
          </a:xfrm>
          <a:prstGeom prst="rect">
            <a:avLst/>
          </a:prstGeom>
        </p:spPr>
        <p:txBody>
          <a:bodyPr anchor="ctr"/>
          <a:lstStyle/>
          <a:p>
            <a:r>
              <a:rPr lang="en-US" b="1" dirty="0" smtClean="0">
                <a:solidFill>
                  <a:schemeClr val="bg1"/>
                </a:solidFill>
              </a:rPr>
              <a:t>The Army’s Challenge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055213"/>
            <a:ext cx="3488635" cy="1990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16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NEXT QUARTER CENTURY WILL NOT BE LIKE THE LAST</a:t>
            </a:r>
          </a:p>
          <a:p>
            <a:pPr marL="463550" lvl="1" indent="-238125" fontAlgn="auto">
              <a:lnSpc>
                <a:spcPts val="1400"/>
              </a:lnSpc>
              <a:spcBef>
                <a:spcPts val="0"/>
              </a:spcBef>
              <a:spcAft>
                <a:spcPts val="9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Regional, existential threats are the reality today with a global threat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possible,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risking stability and alliances.</a:t>
            </a:r>
          </a:p>
          <a:p>
            <a:pPr marL="463550" lvl="1" indent="-238125" fontAlgn="auto">
              <a:lnSpc>
                <a:spcPts val="1400"/>
              </a:lnSpc>
              <a:spcBef>
                <a:spcPts val="0"/>
              </a:spcBef>
              <a:spcAft>
                <a:spcPts val="9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US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 to maintain overmatch in key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like cyber, space, fires, and air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defense.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6990" y="1055213"/>
            <a:ext cx="5387009" cy="2233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14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Threats and Missions Will Endure and Evolve</a:t>
            </a:r>
          </a:p>
          <a:p>
            <a:pPr marL="463550" lvl="1" indent="-238125">
              <a:lnSpc>
                <a:spcPts val="1400"/>
              </a:lnSpc>
              <a:spcAft>
                <a:spcPts val="900"/>
              </a:spcAft>
              <a:buFont typeface="Courier New" panose="02070309020205020404" pitchFamily="49" charset="0"/>
              <a:buChar char="o"/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to US interests require the Army to sustain only minimal commitments to current CT/COIN/deterrence demands as the deterrence of near peer threats become the priority.</a:t>
            </a:r>
          </a:p>
          <a:p>
            <a:pPr marL="463550" lvl="1" indent="-238125">
              <a:lnSpc>
                <a:spcPts val="1400"/>
              </a:lnSpc>
              <a:spcAft>
                <a:spcPts val="900"/>
              </a:spcAft>
              <a:buFont typeface="Courier New" panose="02070309020205020404" pitchFamily="49" charset="0"/>
              <a:buChar char="o"/>
              <a:defRPr/>
            </a:pP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Threats aim to secure regional interests rapidly and keep the US out by contesting force projection in all domains (maritime, cyber, space, air, and ground).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3550" lvl="1" indent="-238125" fontAlgn="auto">
              <a:lnSpc>
                <a:spcPts val="1400"/>
              </a:lnSpc>
              <a:spcBef>
                <a:spcPts val="0"/>
              </a:spcBef>
              <a:spcAft>
                <a:spcPts val="9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Conflict with regional military peers could prove high risk with projected manning, equipment &amp; readiness levels.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9148" y="4322151"/>
            <a:ext cx="9094304" cy="1041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1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Adapt to Threats Within Available Resources</a:t>
            </a:r>
          </a:p>
          <a:p>
            <a:pPr marL="463550" lvl="1" indent="-238125" fontAlgn="auto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Honest examination of experiences and institutional preferences; retain what is effective, change others.</a:t>
            </a:r>
          </a:p>
          <a:p>
            <a:pPr marL="463550" lvl="1" indent="-238125" fontAlgn="auto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Restructure and reorganize to meet today’s challenges without overinvesting against a single adversary.</a:t>
            </a:r>
          </a:p>
          <a:p>
            <a:pPr marL="463550" lvl="1" indent="-238125" fontAlgn="auto">
              <a:lnSpc>
                <a:spcPts val="1400"/>
              </a:lnSpc>
              <a:spcBef>
                <a:spcPts val="0"/>
              </a:spcBef>
              <a:spcAft>
                <a:spcPts val="9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 to fight and win outnumbered against one or more emerging global peer military powers.</a:t>
            </a:r>
          </a:p>
        </p:txBody>
      </p:sp>
      <p:sp>
        <p:nvSpPr>
          <p:cNvPr id="9" name="Rectangle 8"/>
          <p:cNvSpPr/>
          <p:nvPr/>
        </p:nvSpPr>
        <p:spPr>
          <a:xfrm>
            <a:off x="-6499" y="5617414"/>
            <a:ext cx="9160638" cy="769441"/>
          </a:xfrm>
          <a:prstGeom prst="rect">
            <a:avLst/>
          </a:prstGeom>
          <a:solidFill>
            <a:srgbClr val="C4D14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82296" tIns="91440" rIns="82296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9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PEO IEW&amp;S, this means a shift to Sense and Assess Deep with </a:t>
            </a:r>
          </a:p>
          <a:p>
            <a:pPr algn="ctr"/>
            <a:r>
              <a:rPr lang="en-US" sz="19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continued investments in the EW, Cyber, and Tactical Space Domains</a:t>
            </a:r>
            <a:endParaRPr lang="en-US" sz="1900" b="1" i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07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4475" cy="658368"/>
          </a:xfrm>
        </p:spPr>
        <p:txBody>
          <a:bodyPr/>
          <a:lstStyle/>
          <a:p>
            <a:r>
              <a:rPr lang="en-US" dirty="0" smtClean="0"/>
              <a:t>MDO Enablers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 bwMode="auto">
          <a:xfrm>
            <a:off x="5437701" y="3268485"/>
            <a:ext cx="1628384" cy="1309447"/>
          </a:xfrm>
          <a:prstGeom prst="rect">
            <a:avLst/>
          </a:prstGeom>
          <a:solidFill>
            <a:srgbClr val="2A8FA7"/>
          </a:solidFill>
          <a:ln w="3175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2086133" y="1862256"/>
            <a:ext cx="1628384" cy="1309447"/>
          </a:xfrm>
          <a:prstGeom prst="rect">
            <a:avLst/>
          </a:prstGeom>
          <a:solidFill>
            <a:srgbClr val="675997"/>
          </a:solidFill>
          <a:ln w="3175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3758533" y="1862256"/>
            <a:ext cx="1628384" cy="1309447"/>
          </a:xfrm>
          <a:prstGeom prst="rect">
            <a:avLst/>
          </a:prstGeom>
          <a:solidFill>
            <a:srgbClr val="B3D6DF"/>
          </a:solidFill>
          <a:ln w="3175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407389" y="3268485"/>
            <a:ext cx="1628384" cy="1309447"/>
          </a:xfrm>
          <a:prstGeom prst="rect">
            <a:avLst/>
          </a:prstGeom>
          <a:solidFill>
            <a:srgbClr val="225C83"/>
          </a:solidFill>
          <a:ln w="3175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2088323" y="3268485"/>
            <a:ext cx="1628384" cy="1309447"/>
          </a:xfrm>
          <a:prstGeom prst="rect">
            <a:avLst/>
          </a:prstGeom>
          <a:solidFill>
            <a:srgbClr val="00B0F0"/>
          </a:solidFill>
          <a:ln w="3175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3763012" y="3268485"/>
            <a:ext cx="1628384" cy="1309447"/>
          </a:xfrm>
          <a:prstGeom prst="rect">
            <a:avLst/>
          </a:prstGeom>
          <a:solidFill>
            <a:srgbClr val="003366"/>
          </a:solidFill>
          <a:ln w="3175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687" y="830372"/>
            <a:ext cx="4054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CROSS-CUTTING CAPABILITIES ACROSS MULTIPLE FUNCTIONS &amp; PORTFOLIOS </a:t>
            </a:r>
          </a:p>
        </p:txBody>
      </p:sp>
      <p:sp>
        <p:nvSpPr>
          <p:cNvPr id="42" name="Rectangle 41"/>
          <p:cNvSpPr/>
          <p:nvPr/>
        </p:nvSpPr>
        <p:spPr bwMode="auto">
          <a:xfrm>
            <a:off x="5430933" y="1856812"/>
            <a:ext cx="1628384" cy="1309447"/>
          </a:xfrm>
          <a:prstGeom prst="rect">
            <a:avLst/>
          </a:prstGeom>
          <a:solidFill>
            <a:srgbClr val="2F3239"/>
          </a:solidFill>
          <a:ln w="3175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7103333" y="1855101"/>
            <a:ext cx="1628384" cy="1309447"/>
          </a:xfrm>
          <a:prstGeom prst="rect">
            <a:avLst/>
          </a:prstGeom>
          <a:solidFill>
            <a:srgbClr val="487BA6"/>
          </a:solidFill>
          <a:ln w="3175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08118" y="2008126"/>
            <a:ext cx="1467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200" b="1" dirty="0">
                <a:solidFill>
                  <a:schemeClr val="bg1"/>
                </a:solidFill>
              </a:rPr>
              <a:t>Artificial Intelligence to Reduce Sensor to Shooter Timelines</a:t>
            </a:r>
          </a:p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188948" y="2006415"/>
            <a:ext cx="1467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200" b="1" dirty="0">
                <a:solidFill>
                  <a:schemeClr val="bg1"/>
                </a:solidFill>
              </a:rPr>
              <a:t>Big Data Management and Data Analytics Processing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166072" y="2238159"/>
            <a:ext cx="1467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200" b="1" dirty="0">
                <a:solidFill>
                  <a:schemeClr val="bg1"/>
                </a:solidFill>
              </a:rPr>
              <a:t>Sensor Technology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845439" y="2101005"/>
            <a:ext cx="1467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200" b="1" dirty="0"/>
              <a:t>Space to Tactical Edge Intelligence Architectures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511719" y="3476900"/>
            <a:ext cx="1467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200" b="1" dirty="0">
                <a:solidFill>
                  <a:schemeClr val="bg1"/>
                </a:solidFill>
              </a:rPr>
              <a:t>Aircraft </a:t>
            </a:r>
            <a:r>
              <a:rPr lang="en-US" sz="1200" b="1" dirty="0" smtClean="0">
                <a:solidFill>
                  <a:schemeClr val="bg1"/>
                </a:solidFill>
              </a:rPr>
              <a:t>Survivability &amp; Air Launched Effects (ALE)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40154" y="3405876"/>
            <a:ext cx="14671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200" b="1" dirty="0">
                <a:solidFill>
                  <a:schemeClr val="bg1"/>
                </a:solidFill>
              </a:rPr>
              <a:t>Identity Management and Biometrics Collection and Processing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813972" y="3426577"/>
            <a:ext cx="14671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200" b="1" dirty="0">
                <a:solidFill>
                  <a:schemeClr val="bg1"/>
                </a:solidFill>
              </a:rPr>
              <a:t> Electronic Warfare (EW) </a:t>
            </a:r>
            <a:r>
              <a:rPr lang="en-US" sz="1200" b="1" dirty="0" smtClean="0">
                <a:solidFill>
                  <a:schemeClr val="bg1"/>
                </a:solidFill>
              </a:rPr>
              <a:t>/ Electronic </a:t>
            </a:r>
            <a:r>
              <a:rPr lang="en-US" sz="1200" b="1" dirty="0">
                <a:solidFill>
                  <a:schemeClr val="bg1"/>
                </a:solidFill>
              </a:rPr>
              <a:t>Attack (EA) / </a:t>
            </a:r>
            <a:r>
              <a:rPr lang="en-US" sz="1200" b="1" dirty="0" smtClean="0">
                <a:solidFill>
                  <a:schemeClr val="bg1"/>
                </a:solidFill>
              </a:rPr>
              <a:t>Electronic </a:t>
            </a:r>
            <a:r>
              <a:rPr lang="en-US" sz="1200" b="1" dirty="0">
                <a:solidFill>
                  <a:schemeClr val="bg1"/>
                </a:solidFill>
              </a:rPr>
              <a:t>Support (ES</a:t>
            </a:r>
            <a:r>
              <a:rPr lang="en-US" sz="1200" b="1" dirty="0" smtClean="0">
                <a:solidFill>
                  <a:schemeClr val="bg1"/>
                </a:solidFill>
              </a:rPr>
              <a:t>)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168956" y="3431859"/>
            <a:ext cx="14671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200" b="1" dirty="0">
                <a:solidFill>
                  <a:schemeClr val="bg1"/>
                </a:solidFill>
              </a:rPr>
              <a:t>Command Post and Sensor Computing Environment</a:t>
            </a:r>
            <a:br>
              <a:rPr lang="en-US" sz="1200" b="1" dirty="0">
                <a:solidFill>
                  <a:schemeClr val="bg1"/>
                </a:solidFill>
              </a:rPr>
            </a:b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839555" y="4980214"/>
            <a:ext cx="7304445" cy="1327774"/>
          </a:xfrm>
          <a:prstGeom prst="rect">
            <a:avLst/>
          </a:prstGeom>
          <a:solidFill>
            <a:srgbClr val="1E2126"/>
          </a:solidFill>
          <a:ln w="31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09460" y="5121922"/>
            <a:ext cx="71407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>
              <a:buNone/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ABILITY FOR COLLECTING, ORGANIZING, 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ANALYZING, AND CONSUMING COMPLEX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TO SUPPORT 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ARMY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 CONCEPT AND INTELLIGENCE SUPPORT TO OPERATIONS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1878" y="5069102"/>
            <a:ext cx="1764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OUTCOME:</a:t>
            </a:r>
            <a:endParaRPr lang="en-US" sz="2000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2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" t="22889" b="8819"/>
          <a:stretch/>
        </p:blipFill>
        <p:spPr>
          <a:xfrm flipV="1">
            <a:off x="1" y="651602"/>
            <a:ext cx="9144000" cy="5893807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2400" dirty="0"/>
              <a:t>CFT and Modernization Alignment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" y="6190055"/>
            <a:ext cx="9143998" cy="393954"/>
          </a:xfrm>
          <a:prstGeom prst="rect">
            <a:avLst/>
          </a:prstGeom>
          <a:solidFill>
            <a:srgbClr val="C4D14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73152" rIns="0" bIns="73152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 IEW&amp;S and CFTs are Directly Supporting Modernization, Readiness &amp; Ongoing Operations (QRCs)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796860" y="669453"/>
            <a:ext cx="5503980" cy="5383597"/>
            <a:chOff x="1820010" y="711668"/>
            <a:chExt cx="5503980" cy="538359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0010" y="711668"/>
              <a:ext cx="5503980" cy="5383597"/>
            </a:xfrm>
            <a:prstGeom prst="rect">
              <a:avLst/>
            </a:prstGeom>
            <a:effectLst/>
          </p:spPr>
        </p:pic>
        <p:sp>
          <p:nvSpPr>
            <p:cNvPr id="37" name="Rectangle 36"/>
            <p:cNvSpPr/>
            <p:nvPr/>
          </p:nvSpPr>
          <p:spPr>
            <a:xfrm>
              <a:off x="3909093" y="3141129"/>
              <a:ext cx="126485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bg1"/>
                </a:buClr>
              </a:pPr>
              <a:r>
                <a:rPr lang="en-US" sz="40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MOD</a:t>
              </a:r>
              <a:endParaRPr lang="en-US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283085" y="2105980"/>
              <a:ext cx="580352" cy="4801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bg1"/>
                </a:buClr>
              </a:pPr>
              <a:r>
                <a:rPr lang="en-US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APNT CFT</a:t>
              </a:r>
              <a:endParaRPr lang="en-US" sz="1400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349415" y="2261762"/>
              <a:ext cx="986807" cy="4801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bg1"/>
                </a:buClr>
              </a:pPr>
              <a:r>
                <a:rPr lang="en-US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Network CFT </a:t>
              </a:r>
              <a:endParaRPr lang="en-US" sz="1400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802864" y="2291341"/>
              <a:ext cx="986807" cy="4801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bg1"/>
                </a:buClr>
              </a:pPr>
              <a:r>
                <a:rPr lang="en-US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LRPF</a:t>
              </a:r>
              <a:br>
                <a:rPr lang="en-US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</a:br>
              <a:r>
                <a:rPr lang="en-US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CFT </a:t>
              </a:r>
              <a:endParaRPr lang="en-US" sz="1400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002398" y="2901063"/>
              <a:ext cx="859443" cy="4801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bg1"/>
                </a:buClr>
              </a:pPr>
              <a:r>
                <a:rPr lang="en-US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NGCV CFT </a:t>
              </a:r>
              <a:endParaRPr lang="en-US" sz="1400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221202" y="2908090"/>
              <a:ext cx="986807" cy="4801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bg1"/>
                </a:buClr>
              </a:pPr>
              <a:r>
                <a:rPr lang="en-US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FVL </a:t>
              </a:r>
              <a:br>
                <a:rPr lang="en-US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</a:br>
              <a:r>
                <a:rPr lang="en-US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CFT </a:t>
              </a:r>
              <a:endParaRPr lang="en-US" sz="1400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938715" y="3686877"/>
              <a:ext cx="986807" cy="2862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bg1"/>
                </a:buClr>
              </a:pPr>
              <a:r>
                <a:rPr lang="en-US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ISR TF </a:t>
              </a:r>
              <a:endParaRPr lang="en-US" sz="1400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213150" y="3553795"/>
              <a:ext cx="986807" cy="6740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bg1"/>
                </a:buClr>
              </a:pPr>
              <a:r>
                <a:rPr lang="en-US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Soldier Lethality CFT </a:t>
              </a:r>
              <a:endParaRPr lang="en-US" sz="1400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17341" y="805278"/>
              <a:ext cx="134492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0962" lv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latin typeface="Arial Narrow" panose="020B0606020202030204" pitchFamily="34" charset="0"/>
                </a:rPr>
                <a:t>TITAN, DAPS, MAPS, ALTNAV, EWPMT</a:t>
              </a:r>
            </a:p>
          </p:txBody>
        </p:sp>
        <p:sp>
          <p:nvSpPr>
            <p:cNvPr id="59" name="Rectangle 58"/>
            <p:cNvSpPr/>
            <p:nvPr/>
          </p:nvSpPr>
          <p:spPr>
            <a:xfrm rot="19198472">
              <a:off x="2036095" y="1302085"/>
              <a:ext cx="214065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0962" lv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latin typeface="Arial Narrow" panose="020B0606020202030204" pitchFamily="34" charset="0"/>
                </a:rPr>
                <a:t>EWPMT, TLS, </a:t>
              </a:r>
              <a:r>
                <a:rPr lang="fr-FR" sz="1000" b="1" dirty="0">
                  <a:latin typeface="Arial Narrow" panose="020B0606020202030204" pitchFamily="34" charset="0"/>
                </a:rPr>
                <a:t>CD1, </a:t>
              </a:r>
              <a:r>
                <a:rPr lang="fr-FR" sz="1000" b="1" dirty="0" smtClean="0">
                  <a:latin typeface="Arial Narrow" panose="020B0606020202030204" pitchFamily="34" charset="0"/>
                </a:rPr>
                <a:t>CD2,ABE, </a:t>
              </a:r>
              <a:r>
                <a:rPr lang="fr-FR" sz="1000" b="1" dirty="0">
                  <a:latin typeface="Arial Narrow" panose="020B0606020202030204" pitchFamily="34" charset="0"/>
                </a:rPr>
                <a:t/>
              </a:r>
              <a:br>
                <a:rPr lang="fr-FR" sz="1000" b="1" dirty="0">
                  <a:latin typeface="Arial Narrow" panose="020B0606020202030204" pitchFamily="34" charset="0"/>
                </a:rPr>
              </a:br>
              <a:r>
                <a:rPr lang="fr-FR" sz="1000" b="1" dirty="0">
                  <a:latin typeface="Arial Narrow" panose="020B0606020202030204" pitchFamily="34" charset="0"/>
                </a:rPr>
                <a:t>Intel Apps, </a:t>
              </a:r>
              <a:r>
                <a:rPr lang="fr-FR" sz="1000" b="1" dirty="0" smtClean="0">
                  <a:latin typeface="Arial Narrow" panose="020B0606020202030204" pitchFamily="34" charset="0"/>
                </a:rPr>
                <a:t>MFEW-AL, OCO </a:t>
              </a:r>
              <a:endParaRPr lang="fr-FR" sz="1000" b="1" dirty="0">
                <a:latin typeface="Arial Narrow" panose="020B0606020202030204" pitchFamily="34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 rot="2194357">
              <a:off x="5407588" y="1345281"/>
              <a:ext cx="1261876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0962" lv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latin typeface="Arial Narrow" panose="020B0606020202030204" pitchFamily="34" charset="0"/>
                </a:rPr>
                <a:t>TITAN, TLS</a:t>
              </a:r>
            </a:p>
          </p:txBody>
        </p:sp>
        <p:sp>
          <p:nvSpPr>
            <p:cNvPr id="61" name="Rectangle 60"/>
            <p:cNvSpPr/>
            <p:nvPr/>
          </p:nvSpPr>
          <p:spPr>
            <a:xfrm rot="17358488">
              <a:off x="1591824" y="2621837"/>
              <a:ext cx="125121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0962" lv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latin typeface="Arial Narrow" panose="020B0606020202030204" pitchFamily="34" charset="0"/>
                </a:rPr>
                <a:t>3GEN, FLIR, MAPS </a:t>
              </a:r>
            </a:p>
          </p:txBody>
        </p:sp>
        <p:sp>
          <p:nvSpPr>
            <p:cNvPr id="62" name="Rectangle 61"/>
            <p:cNvSpPr/>
            <p:nvPr/>
          </p:nvSpPr>
          <p:spPr>
            <a:xfrm rot="4234101">
              <a:off x="6221685" y="2523767"/>
              <a:ext cx="140582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0962" lv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latin typeface="Arial Narrow" panose="020B0606020202030204" pitchFamily="34" charset="0"/>
                </a:rPr>
                <a:t>CIRCM, MRWR, LIMWS, QRC    </a:t>
              </a:r>
            </a:p>
          </p:txBody>
        </p:sp>
        <p:sp>
          <p:nvSpPr>
            <p:cNvPr id="63" name="Rectangle 62"/>
            <p:cNvSpPr/>
            <p:nvPr/>
          </p:nvSpPr>
          <p:spPr>
            <a:xfrm rot="4216362">
              <a:off x="1415543" y="4009891"/>
              <a:ext cx="155773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0962" lv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latin typeface="Arial Narrow" panose="020B0606020202030204" pitchFamily="34" charset="0"/>
                </a:rPr>
                <a:t>MFEW-AL, </a:t>
              </a:r>
              <a:r>
                <a:rPr lang="en-US" sz="1000" b="1" dirty="0" smtClean="0">
                  <a:latin typeface="Arial Narrow" panose="020B0606020202030204" pitchFamily="34" charset="0"/>
                </a:rPr>
                <a:t>OCO, </a:t>
              </a:r>
              <a:r>
                <a:rPr lang="en-US" sz="1000" b="1" dirty="0">
                  <a:latin typeface="Arial Narrow" panose="020B0606020202030204" pitchFamily="34" charset="0"/>
                </a:rPr>
                <a:t>MDSS, </a:t>
              </a:r>
              <a:r>
                <a:rPr lang="en-US" sz="1000" b="1" dirty="0" smtClean="0">
                  <a:latin typeface="Arial Narrow" panose="020B0606020202030204" pitchFamily="34" charset="0"/>
                </a:rPr>
                <a:t>ARL-E, TITAN</a:t>
              </a:r>
              <a:endParaRPr lang="en-US" sz="1000" b="1" dirty="0">
                <a:latin typeface="Arial Narrow" panose="020B0606020202030204" pitchFamily="34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 rot="17456898">
              <a:off x="6488951" y="4064005"/>
              <a:ext cx="865887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0962" lv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latin typeface="Arial Narrow" panose="020B0606020202030204" pitchFamily="34" charset="0"/>
                </a:rPr>
                <a:t>DAPS, NXGBCC, BEC</a:t>
              </a:r>
              <a:endParaRPr lang="fr-FR" sz="1000" b="1" dirty="0">
                <a:latin typeface="Arial Narrow" panose="020B0606020202030204" pitchFamily="34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954320" y="1298275"/>
              <a:ext cx="1207205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0962" lv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PM PNT, PM IS&amp;A, </a:t>
              </a:r>
            </a:p>
            <a:p>
              <a:pPr marL="80962" lv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PM EW&amp;C, TENCAP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938251" y="1672916"/>
              <a:ext cx="953112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0962" lv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PM EW&amp;C, PM IS&amp;A</a:t>
              </a:r>
            </a:p>
            <a:p>
              <a:pPr marL="80962" lv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PM ASE</a:t>
              </a:r>
              <a:endParaRPr lang="fr-FR" sz="1000" b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251400" y="1619752"/>
              <a:ext cx="91030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0962" lv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0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PM SAI, </a:t>
              </a:r>
            </a:p>
            <a:p>
              <a:pPr marL="80962" lv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0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PM IS&amp;A, PM EW&amp;C,</a:t>
              </a:r>
              <a:endParaRPr lang="en-US" sz="1000" b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  <a:p>
              <a:pPr marL="80962" lv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0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TENCAP</a:t>
              </a: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6011094" y="2836986"/>
              <a:ext cx="76368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0962" lv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PM ASE</a:t>
              </a: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325779" y="2762619"/>
              <a:ext cx="72301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0962" lv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PM PNT, PM TS</a:t>
              </a: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258878" y="3715740"/>
              <a:ext cx="80357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0962" lv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PM EW&amp;C, PM IS&amp;A, PM SAI, PM TS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5799098" y="3968712"/>
              <a:ext cx="11013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0962" lv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PM DoD BIO,</a:t>
              </a:r>
            </a:p>
            <a:p>
              <a:pPr marL="80962" lv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PM PNT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3330364" y="4291934"/>
              <a:ext cx="986807" cy="2862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bg1"/>
                </a:buClr>
              </a:pPr>
              <a:r>
                <a:rPr lang="en-US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STE CFT </a:t>
              </a:r>
              <a:endParaRPr lang="en-US" sz="1400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852518" y="4291934"/>
              <a:ext cx="879203" cy="2862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bg1"/>
                </a:buClr>
              </a:pPr>
              <a:r>
                <a:rPr lang="en-US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AMD CFT </a:t>
              </a:r>
              <a:endParaRPr lang="en-US" sz="1400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2802907" y="4874326"/>
              <a:ext cx="110131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0962" lv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PEO IEW&amp;S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5068037" y="4858955"/>
              <a:ext cx="11013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0962" lv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PM IS&amp;A, TENCAP</a:t>
              </a:r>
            </a:p>
          </p:txBody>
        </p:sp>
        <p:sp>
          <p:nvSpPr>
            <p:cNvPr id="76" name="Rectangle 75"/>
            <p:cNvSpPr/>
            <p:nvPr/>
          </p:nvSpPr>
          <p:spPr>
            <a:xfrm rot="2195854">
              <a:off x="2312250" y="5190468"/>
              <a:ext cx="1557733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0962" lv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latin typeface="Arial Narrow" panose="020B0606020202030204" pitchFamily="34" charset="0"/>
                </a:rPr>
                <a:t>Soldier Touchpoint Opportunities, </a:t>
              </a:r>
              <a:br>
                <a:rPr lang="en-US" sz="1000" b="1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User Feedback</a:t>
              </a:r>
            </a:p>
          </p:txBody>
        </p:sp>
        <p:sp>
          <p:nvSpPr>
            <p:cNvPr id="77" name="Rectangle 76"/>
            <p:cNvSpPr/>
            <p:nvPr/>
          </p:nvSpPr>
          <p:spPr>
            <a:xfrm rot="19604568">
              <a:off x="5226874" y="5403111"/>
              <a:ext cx="1557733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0962" lv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latin typeface="Arial Narrow" panose="020B0606020202030204" pitchFamily="34" charset="0"/>
                </a:rPr>
                <a:t>TITAN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-104246" y="4878373"/>
            <a:ext cx="2963555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461963">
              <a:tabLst>
                <a:tab pos="461963" algn="l"/>
              </a:tabLst>
            </a:pPr>
            <a:r>
              <a:rPr lang="en-US" sz="750" b="1" dirty="0" smtClean="0"/>
              <a:t>   </a:t>
            </a:r>
            <a:r>
              <a:rPr lang="en-US" sz="750" b="1" u="sng" dirty="0" smtClean="0"/>
              <a:t>Acronym Key (A-F)</a:t>
            </a:r>
          </a:p>
          <a:p>
            <a:pPr marL="461963" indent="-461963">
              <a:tabLst>
                <a:tab pos="461963" algn="l"/>
              </a:tabLst>
            </a:pPr>
            <a:r>
              <a:rPr lang="en-US" sz="750" dirty="0" smtClean="0"/>
              <a:t>     3GEN: 	3</a:t>
            </a:r>
            <a:r>
              <a:rPr lang="en-US" sz="750" baseline="30000" dirty="0" smtClean="0"/>
              <a:t>rd</a:t>
            </a:r>
            <a:r>
              <a:rPr lang="en-US" sz="750" dirty="0" smtClean="0"/>
              <a:t> Generation FLIR</a:t>
            </a:r>
          </a:p>
          <a:p>
            <a:pPr marL="461963" indent="-461963"/>
            <a:r>
              <a:rPr lang="en-US" sz="750" dirty="0" smtClean="0"/>
              <a:t>       ABE: 	Aircraft Survivability Equipment B-Kit Emulator</a:t>
            </a:r>
          </a:p>
          <a:p>
            <a:pPr marL="461963" indent="-461963"/>
            <a:r>
              <a:rPr lang="en-US" sz="750" dirty="0" smtClean="0"/>
              <a:t> ALTNAV: 	Alternative Navigation</a:t>
            </a:r>
          </a:p>
          <a:p>
            <a:pPr marL="461963" indent="-461963"/>
            <a:r>
              <a:rPr lang="en-US" sz="750" dirty="0" smtClean="0"/>
              <a:t>    ARL-E</a:t>
            </a:r>
            <a:r>
              <a:rPr lang="en-US" sz="750" dirty="0"/>
              <a:t>: </a:t>
            </a:r>
            <a:r>
              <a:rPr lang="en-US" sz="750" dirty="0" smtClean="0"/>
              <a:t>	Airborne </a:t>
            </a:r>
            <a:r>
              <a:rPr lang="en-US" sz="750" dirty="0"/>
              <a:t>Reconnaissance Low-Enhanced</a:t>
            </a:r>
            <a:endParaRPr lang="en-US" sz="750" dirty="0" smtClean="0"/>
          </a:p>
          <a:p>
            <a:pPr marL="461963" indent="-461963"/>
            <a:r>
              <a:rPr lang="en-US" sz="750" dirty="0" smtClean="0"/>
              <a:t>       BEC: 	Biometric Enabled Capability</a:t>
            </a:r>
          </a:p>
          <a:p>
            <a:pPr marL="461963" indent="-461963"/>
            <a:r>
              <a:rPr lang="en-US" sz="750" dirty="0" smtClean="0"/>
              <a:t>     CD1/2: 	Capability Drop 1/2</a:t>
            </a:r>
          </a:p>
          <a:p>
            <a:pPr marL="461963" indent="-461963"/>
            <a:r>
              <a:rPr lang="en-US" sz="750" dirty="0" smtClean="0"/>
              <a:t>   CIRCM: 	Common Infrared Countermeasure</a:t>
            </a:r>
          </a:p>
          <a:p>
            <a:pPr marL="461963" indent="-461963"/>
            <a:r>
              <a:rPr lang="en-US" sz="750" dirty="0" smtClean="0"/>
              <a:t>      DAPS: Dismounted Assured PNT</a:t>
            </a:r>
          </a:p>
          <a:p>
            <a:pPr marL="461963" indent="-461963"/>
            <a:r>
              <a:rPr lang="en-US" sz="750" dirty="0" smtClean="0"/>
              <a:t>  EWPMT</a:t>
            </a:r>
            <a:r>
              <a:rPr lang="en-US" sz="750" dirty="0"/>
              <a:t>: </a:t>
            </a:r>
            <a:r>
              <a:rPr lang="en-US" sz="750" dirty="0" smtClean="0"/>
              <a:t>Electronic </a:t>
            </a:r>
            <a:r>
              <a:rPr lang="en-US" sz="750" dirty="0"/>
              <a:t>Warfare Planning and Management Tool </a:t>
            </a:r>
          </a:p>
          <a:p>
            <a:pPr marL="461963" indent="-461963">
              <a:tabLst>
                <a:tab pos="461963" algn="l"/>
              </a:tabLst>
            </a:pPr>
            <a:r>
              <a:rPr lang="en-US" sz="750" dirty="0" smtClean="0"/>
              <a:t>        </a:t>
            </a:r>
            <a:r>
              <a:rPr lang="en-US" sz="750" dirty="0"/>
              <a:t>FLIR:	Forward-looking </a:t>
            </a:r>
            <a:r>
              <a:rPr lang="en-US" sz="750" dirty="0" smtClean="0"/>
              <a:t>infrared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559349" y="4993789"/>
            <a:ext cx="282898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461963">
              <a:tabLst>
                <a:tab pos="461963" algn="l"/>
              </a:tabLst>
            </a:pPr>
            <a:r>
              <a:rPr lang="en-US" sz="750" b="1" dirty="0"/>
              <a:t>  </a:t>
            </a:r>
            <a:r>
              <a:rPr lang="en-US" sz="750" b="1" dirty="0" smtClean="0"/>
              <a:t>    </a:t>
            </a:r>
            <a:r>
              <a:rPr lang="en-US" sz="750" b="1" u="sng" dirty="0" smtClean="0"/>
              <a:t>Acronym </a:t>
            </a:r>
            <a:r>
              <a:rPr lang="en-US" sz="750" b="1" u="sng" dirty="0"/>
              <a:t>Key </a:t>
            </a:r>
            <a:r>
              <a:rPr lang="en-US" sz="750" b="1" u="sng" dirty="0" smtClean="0"/>
              <a:t>(L-T)</a:t>
            </a:r>
            <a:endParaRPr lang="en-US" sz="750" dirty="0" smtClean="0"/>
          </a:p>
          <a:p>
            <a:pPr marL="461963" indent="-461963">
              <a:tabLst>
                <a:tab pos="461963" algn="l"/>
              </a:tabLst>
            </a:pPr>
            <a:r>
              <a:rPr lang="en-US" sz="750" dirty="0" smtClean="0"/>
              <a:t>    LIMWS:	Limited </a:t>
            </a:r>
            <a:r>
              <a:rPr lang="en-US" sz="750" dirty="0"/>
              <a:t>Interim Missile Warning System</a:t>
            </a:r>
            <a:endParaRPr lang="en-US" sz="750" dirty="0" smtClean="0"/>
          </a:p>
          <a:p>
            <a:pPr marL="461963" indent="-461963"/>
            <a:r>
              <a:rPr lang="en-US" sz="750" dirty="0" smtClean="0"/>
              <a:t>      MAPS:	Mounted Assured PNT</a:t>
            </a:r>
          </a:p>
          <a:p>
            <a:pPr marL="461963" indent="-461963">
              <a:tabLst>
                <a:tab pos="461963" algn="l"/>
              </a:tabLst>
            </a:pPr>
            <a:r>
              <a:rPr lang="en-US" sz="750" dirty="0"/>
              <a:t>     </a:t>
            </a:r>
            <a:r>
              <a:rPr lang="en-US" sz="750" dirty="0" smtClean="0"/>
              <a:t> </a:t>
            </a:r>
            <a:r>
              <a:rPr lang="en-US" sz="750" dirty="0" err="1" smtClean="0"/>
              <a:t>MDSS:Multi-Domain</a:t>
            </a:r>
            <a:r>
              <a:rPr lang="en-US" sz="750" dirty="0" smtClean="0"/>
              <a:t> </a:t>
            </a:r>
            <a:r>
              <a:rPr lang="en-US" sz="750" dirty="0"/>
              <a:t>Sensor Systems</a:t>
            </a:r>
            <a:endParaRPr lang="en-US" sz="750" dirty="0" smtClean="0"/>
          </a:p>
          <a:p>
            <a:pPr marL="461963" indent="-461963"/>
            <a:r>
              <a:rPr lang="en-US" sz="750" dirty="0" err="1"/>
              <a:t>MFEW-AL:Multi-Function</a:t>
            </a:r>
            <a:r>
              <a:rPr lang="en-US" sz="750" dirty="0"/>
              <a:t> Electronic Warfare-Air Large</a:t>
            </a:r>
            <a:endParaRPr lang="en-US" sz="750" dirty="0" smtClean="0"/>
          </a:p>
          <a:p>
            <a:pPr marL="461963" indent="-461963"/>
            <a:r>
              <a:rPr lang="en-US" sz="750" dirty="0"/>
              <a:t>     </a:t>
            </a:r>
            <a:r>
              <a:rPr lang="en-US" sz="750" dirty="0" err="1" smtClean="0"/>
              <a:t>MRWR:Modernized</a:t>
            </a:r>
            <a:r>
              <a:rPr lang="en-US" sz="750" dirty="0"/>
              <a:t> Radar Warning Receiver</a:t>
            </a:r>
            <a:endParaRPr lang="en-US" sz="750" dirty="0" smtClean="0"/>
          </a:p>
          <a:p>
            <a:pPr marL="461963" indent="-461963"/>
            <a:r>
              <a:rPr lang="en-US" sz="750" dirty="0"/>
              <a:t> </a:t>
            </a:r>
            <a:r>
              <a:rPr lang="en-US" sz="750" dirty="0" err="1"/>
              <a:t>NXGBCC:Next</a:t>
            </a:r>
            <a:r>
              <a:rPr lang="en-US" sz="750" dirty="0"/>
              <a:t> Generation Biometric Collection Capability</a:t>
            </a:r>
            <a:endParaRPr lang="en-US" sz="750" dirty="0" smtClean="0"/>
          </a:p>
          <a:p>
            <a:pPr marL="461963" indent="-461963"/>
            <a:r>
              <a:rPr lang="en-US" sz="750" dirty="0" smtClean="0"/>
              <a:t>        </a:t>
            </a:r>
            <a:r>
              <a:rPr lang="en-US" sz="750" dirty="0" err="1" smtClean="0"/>
              <a:t>OCO:Offensive</a:t>
            </a:r>
            <a:r>
              <a:rPr lang="en-US" sz="750" dirty="0" smtClean="0"/>
              <a:t> Cyber Operations</a:t>
            </a:r>
          </a:p>
          <a:p>
            <a:pPr marL="461963" indent="-461963"/>
            <a:r>
              <a:rPr lang="en-US" sz="750" dirty="0"/>
              <a:t>      </a:t>
            </a:r>
            <a:r>
              <a:rPr lang="en-US" sz="750" dirty="0" err="1"/>
              <a:t>TITAN:Tactical</a:t>
            </a:r>
            <a:r>
              <a:rPr lang="en-US" sz="750" dirty="0"/>
              <a:t> Intelligence Targeting Access </a:t>
            </a:r>
            <a:r>
              <a:rPr lang="en-US" sz="750" dirty="0" smtClean="0"/>
              <a:t>Node</a:t>
            </a:r>
          </a:p>
          <a:p>
            <a:pPr marL="461963" indent="-461963"/>
            <a:r>
              <a:rPr lang="en-US" sz="750" dirty="0" smtClean="0"/>
              <a:t>          </a:t>
            </a:r>
            <a:r>
              <a:rPr lang="en-US" sz="750" dirty="0" err="1" smtClean="0"/>
              <a:t>TLS:Terrestrial</a:t>
            </a:r>
            <a:r>
              <a:rPr lang="en-US" sz="750" dirty="0" smtClean="0"/>
              <a:t> Layer System</a:t>
            </a:r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83493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9"/>
          <a:stretch/>
        </p:blipFill>
        <p:spPr>
          <a:xfrm>
            <a:off x="0" y="620111"/>
            <a:ext cx="9144000" cy="6119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2000" dirty="0" smtClean="0"/>
              <a:t>Strategic Support to MDO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0" y="6476104"/>
            <a:ext cx="9134476" cy="378535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IEW&amp;S support to MDO includes acquisition,</a:t>
            </a:r>
            <a:r>
              <a:rPr kumimoji="0" lang="en-US" sz="12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development, and fielding of Army modernization priorities TITAN, MDSS, TLS, PNT, and Cyber Effects. 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572" y="1884409"/>
            <a:ext cx="873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B3D6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endParaRPr lang="en-US" sz="1600" b="1" dirty="0">
              <a:solidFill>
                <a:srgbClr val="B3D6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572" y="2951185"/>
            <a:ext cx="946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B3D6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AERIAL</a:t>
            </a:r>
            <a:endParaRPr lang="en-US" sz="1600" b="1" dirty="0">
              <a:solidFill>
                <a:srgbClr val="B3D6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572" y="4616569"/>
            <a:ext cx="1616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B3D6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TERRESTRIAL</a:t>
            </a:r>
            <a:endParaRPr lang="en-US" sz="1600" b="1" dirty="0">
              <a:solidFill>
                <a:srgbClr val="B3D6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572" y="5990850"/>
            <a:ext cx="899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B3D6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CYBER</a:t>
            </a:r>
            <a:endParaRPr lang="en-US" sz="1600" b="1" dirty="0">
              <a:solidFill>
                <a:srgbClr val="B3D6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30322" y="576592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Non-Kinetic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DCO Effects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50680" y="5765920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JCAP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EWPMT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26018" y="5765920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Non-Kinetic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OCO Effects</a:t>
            </a:r>
          </a:p>
          <a:p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smtClean="0">
                <a:solidFill>
                  <a:schemeClr val="bg1"/>
                </a:solidFill>
              </a:rPr>
              <a:t>Electronic Attack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21129" y="641131"/>
            <a:ext cx="1602003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PROTECT</a:t>
            </a:r>
          </a:p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Aircraft Survivability, Force Protection, and Biometrics Collection Systems Keep Our Soldiers Safe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13538" y="641131"/>
            <a:ext cx="1602003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SENSE</a:t>
            </a:r>
          </a:p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A Modernized Ground, Air, and Space Portfolio Lets the Army See Further and Support the MDO 2028 and Beyond 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5400" y="641131"/>
            <a:ext cx="160200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PROCESS</a:t>
            </a:r>
          </a:p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Receiving Intel and EW Data, IEW&amp;S Systems Manage and Process Data from Across Domains, Services and Operational Layers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21214" y="617381"/>
            <a:ext cx="2182937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Maneuver </a:t>
            </a:r>
            <a:r>
              <a:rPr lang="en-US" b="1" dirty="0" smtClean="0">
                <a:solidFill>
                  <a:schemeClr val="bg1"/>
                </a:solidFill>
              </a:rPr>
              <a:t>&amp; </a:t>
            </a:r>
            <a:r>
              <a:rPr lang="en-US" b="1" dirty="0">
                <a:solidFill>
                  <a:schemeClr val="bg1"/>
                </a:solidFill>
              </a:rPr>
              <a:t>Delivery of </a:t>
            </a:r>
            <a:r>
              <a:rPr lang="en-US" b="1" dirty="0" smtClean="0">
                <a:solidFill>
                  <a:schemeClr val="bg1"/>
                </a:solidFill>
              </a:rPr>
              <a:t>Effects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sz="1050" dirty="0" smtClean="0">
                <a:solidFill>
                  <a:schemeClr val="bg1"/>
                </a:solidFill>
              </a:rPr>
              <a:t>Processed Intel Informs Non-Kinetic Effects and Maneuver Operations while PNT Provides Reliable Position, Navigation, and Timing to our Force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30322" y="2925803"/>
            <a:ext cx="62709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RWR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ATIRCM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CIRCM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CMWS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LIMWS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30322" y="4355209"/>
            <a:ext cx="678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BEC</a:t>
            </a:r>
            <a:br>
              <a:rPr lang="en-US" sz="900" dirty="0" smtClean="0">
                <a:solidFill>
                  <a:schemeClr val="bg1"/>
                </a:solidFill>
              </a:rPr>
            </a:br>
            <a:r>
              <a:rPr lang="en-US" sz="900" dirty="0" smtClean="0">
                <a:solidFill>
                  <a:schemeClr val="bg1"/>
                </a:solidFill>
              </a:rPr>
              <a:t>BAT-A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NXGBCC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AIE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74736" y="2925803"/>
            <a:ext cx="6719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MDSS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MFEW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ARL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EMARSS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GRCS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PSS-T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74736" y="4355209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2GF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3GEN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08336" y="4355209"/>
            <a:ext cx="63350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DCGS-A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TITAN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CD 1,2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TLS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Prophet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31122" y="4747121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PNT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5518527" y="674939"/>
            <a:ext cx="3625473" cy="386606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5559029" y="674940"/>
            <a:ext cx="3584971" cy="2436396"/>
          </a:xfrm>
          <a:prstGeom prst="rect">
            <a:avLst/>
          </a:prstGeom>
          <a:solidFill>
            <a:srgbClr val="C4D146">
              <a:alpha val="40000"/>
            </a:srgbClr>
          </a:solidFill>
          <a:ln w="3175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586845" y="3645725"/>
            <a:ext cx="3557155" cy="2184472"/>
          </a:xfrm>
          <a:prstGeom prst="rect">
            <a:avLst/>
          </a:prstGeom>
          <a:solidFill>
            <a:srgbClr val="B3D6DF">
              <a:alpha val="40000"/>
            </a:srgbClr>
          </a:solidFill>
          <a:ln w="3175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AutoShape 2" descr="Image result for gtr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" name="AutoShape 4" descr="Image result for gtr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39253" y="-1"/>
            <a:ext cx="8004748" cy="629587"/>
          </a:xfrm>
        </p:spPr>
        <p:txBody>
          <a:bodyPr/>
          <a:lstStyle/>
          <a:p>
            <a:pPr algn="r"/>
            <a:r>
              <a:rPr lang="en-US" sz="2400" b="1" dirty="0" smtClean="0"/>
              <a:t>Open Systems Initiative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-14066" y="5902411"/>
            <a:ext cx="9158066" cy="578620"/>
          </a:xfrm>
          <a:prstGeom prst="rect">
            <a:avLst/>
          </a:prstGeom>
          <a:solidFill>
            <a:srgbClr val="C4D14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73152" rIns="0" bIns="73152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1600" b="1" i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1400" dirty="0"/>
              <a:t>PEO IEW&amp;S IS IMPLEMENTING LOGICAL STANDARDS ACROSS THE PORTFOLIO TO DELIVER </a:t>
            </a:r>
            <a:br>
              <a:rPr lang="en-US" sz="1400" dirty="0"/>
            </a:br>
            <a:r>
              <a:rPr lang="en-US" sz="1400" dirty="0"/>
              <a:t>OPEN SYSTEMS THAT BETTER ENABLE RAPID INNOVATION AND INTEGRATION TO ACHIEVE MDO BY 2028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5607095" y="684595"/>
            <a:ext cx="3488837" cy="223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2880" indent="-182880" algn="l" rtl="0" eaLnBrk="0" fontAlgn="base" hangingPunct="0">
              <a:lnSpc>
                <a:spcPts val="2400"/>
              </a:lnSpc>
              <a:spcBef>
                <a:spcPts val="1200"/>
              </a:spcBef>
              <a:spcAft>
                <a:spcPts val="0"/>
              </a:spcAft>
              <a:buClr>
                <a:srgbClr val="C4D146"/>
              </a:buClr>
              <a:buChar char="•"/>
              <a:defRPr sz="2400">
                <a:solidFill>
                  <a:sysClr val="windowText" lastClr="000000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ts val="2400"/>
              </a:lnSpc>
              <a:spcBef>
                <a:spcPts val="300"/>
              </a:spcBef>
              <a:spcAft>
                <a:spcPct val="0"/>
              </a:spcAft>
              <a:buClr>
                <a:srgbClr val="5F5F5F"/>
              </a:buClr>
              <a:buFont typeface="Arial Narrow" pitchFamily="34" charset="0"/>
              <a:buChar char="-"/>
              <a:defRPr sz="2000">
                <a:solidFill>
                  <a:sysClr val="windowText" lastClr="000000"/>
                </a:solidFill>
                <a:latin typeface="Arial Narrow" pitchFamily="34" charset="0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ts val="300"/>
              </a:spcBef>
              <a:spcAft>
                <a:spcPct val="0"/>
              </a:spcAft>
              <a:buClr>
                <a:srgbClr val="5F5F5F"/>
              </a:buClr>
              <a:buFont typeface="Wingdings" panose="05000000000000000000" pitchFamily="2" charset="2"/>
              <a:buChar char="§"/>
              <a:defRPr sz="1800">
                <a:solidFill>
                  <a:sysClr val="windowText" lastClr="000000"/>
                </a:solidFill>
                <a:latin typeface="Arial Narrow" pitchFamily="34" charset="0"/>
              </a:defRPr>
            </a:lvl3pPr>
            <a:lvl4pPr marL="1600200" indent="-228600" algn="l" rtl="0" eaLnBrk="0" fontAlgn="base" hangingPunct="0">
              <a:lnSpc>
                <a:spcPts val="1920"/>
              </a:lnSpc>
              <a:spcBef>
                <a:spcPts val="300"/>
              </a:spcBef>
              <a:spcAft>
                <a:spcPct val="0"/>
              </a:spcAft>
              <a:buClr>
                <a:srgbClr val="5F5F5F"/>
              </a:buClr>
              <a:buFont typeface="Arial" panose="020B0604020202020204" pitchFamily="34" charset="0"/>
              <a:buChar char="•"/>
              <a:defRPr sz="1600">
                <a:solidFill>
                  <a:sysClr val="windowText" lastClr="000000"/>
                </a:solidFill>
                <a:latin typeface="Arial Narrow" pitchFamily="34" charset="0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ts val="300"/>
              </a:spcBef>
              <a:spcAft>
                <a:spcPct val="0"/>
              </a:spcAft>
              <a:buClr>
                <a:srgbClr val="5F5F5F"/>
              </a:buClr>
              <a:buFont typeface="Arial Narrow" panose="020B0606020202030204" pitchFamily="34" charset="0"/>
              <a:buChar char="►"/>
              <a:defRPr sz="1400">
                <a:solidFill>
                  <a:sysClr val="windowText" lastClr="000000"/>
                </a:solidFill>
                <a:latin typeface="Arial Narrow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US" sz="1600" b="1" kern="0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ARMY INTEGRATED SENSOR ARCHITECTURE (ISA) with Sensor Computing Environment (CE):</a:t>
            </a:r>
            <a:endParaRPr lang="en-US" sz="1600" b="1" kern="0" dirty="0">
              <a:solidFill>
                <a:srgbClr val="003366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US" sz="1400" kern="0" dirty="0" smtClean="0">
                <a:solidFill>
                  <a:schemeClr val="tx1"/>
                </a:solidFill>
              </a:rPr>
              <a:t>Enabling </a:t>
            </a:r>
            <a:r>
              <a:rPr lang="en-US" sz="1400" kern="0" dirty="0">
                <a:solidFill>
                  <a:schemeClr val="tx1"/>
                </a:solidFill>
              </a:rPr>
              <a:t>interoperability between sensors and systems in a tactical environment</a:t>
            </a:r>
          </a:p>
          <a:p>
            <a:pPr indent="-91440">
              <a:lnSpc>
                <a:spcPct val="100000"/>
              </a:lnSpc>
              <a:spcBef>
                <a:spcPts val="0"/>
              </a:spcBef>
              <a:buClr>
                <a:srgbClr val="9FAB2B"/>
              </a:buClr>
            </a:pPr>
            <a:r>
              <a:rPr lang="en-US" sz="1400" kern="0" dirty="0" smtClean="0">
                <a:solidFill>
                  <a:schemeClr val="tx1"/>
                </a:solidFill>
              </a:rPr>
              <a:t>Successfully implemented </a:t>
            </a:r>
            <a:r>
              <a:rPr lang="en-US" sz="1400" kern="0" dirty="0">
                <a:solidFill>
                  <a:schemeClr val="tx1"/>
                </a:solidFill>
              </a:rPr>
              <a:t>by multiple PMs in PEO IEW&amp;S </a:t>
            </a:r>
            <a:endParaRPr lang="en-US" sz="1400" kern="0" dirty="0" smtClean="0">
              <a:solidFill>
                <a:schemeClr val="tx1"/>
              </a:solidFill>
            </a:endParaRPr>
          </a:p>
          <a:p>
            <a:pPr indent="-91440">
              <a:lnSpc>
                <a:spcPct val="100000"/>
              </a:lnSpc>
              <a:spcBef>
                <a:spcPts val="0"/>
              </a:spcBef>
              <a:buClr>
                <a:srgbClr val="9FAB2B"/>
              </a:buClr>
            </a:pPr>
            <a:r>
              <a:rPr lang="en-US" sz="1400" dirty="0">
                <a:solidFill>
                  <a:schemeClr val="tx1"/>
                </a:solidFill>
              </a:rPr>
              <a:t>Submitted by ASA(ALT) as a MOSA Standard</a:t>
            </a:r>
          </a:p>
          <a:p>
            <a:pPr indent="-91440">
              <a:lnSpc>
                <a:spcPct val="100000"/>
              </a:lnSpc>
              <a:spcBef>
                <a:spcPts val="0"/>
              </a:spcBef>
              <a:buClr>
                <a:srgbClr val="9FAB2B"/>
              </a:buClr>
            </a:pPr>
            <a:r>
              <a:rPr lang="en-US" sz="1400" dirty="0" smtClean="0">
                <a:solidFill>
                  <a:schemeClr val="tx1"/>
                </a:solidFill>
              </a:rPr>
              <a:t>Standards Based Solution </a:t>
            </a:r>
            <a:r>
              <a:rPr lang="en-US" sz="1400" dirty="0">
                <a:solidFill>
                  <a:schemeClr val="tx1"/>
                </a:solidFill>
              </a:rPr>
              <a:t>for Discovery, Alerts Cross Cutting </a:t>
            </a:r>
            <a:r>
              <a:rPr lang="en-US" sz="1400" dirty="0" smtClean="0">
                <a:solidFill>
                  <a:schemeClr val="tx1"/>
                </a:solidFill>
              </a:rPr>
              <a:t>Capability</a:t>
            </a:r>
            <a:endParaRPr lang="en-US" sz="1400" kern="0" dirty="0" smtClean="0">
              <a:solidFill>
                <a:schemeClr val="tx1"/>
              </a:solidFill>
            </a:endParaRPr>
          </a:p>
          <a:p>
            <a:pPr indent="-91440">
              <a:lnSpc>
                <a:spcPct val="100000"/>
              </a:lnSpc>
              <a:spcBef>
                <a:spcPts val="0"/>
              </a:spcBef>
              <a:buClr>
                <a:srgbClr val="9FAB2B"/>
              </a:buClr>
            </a:pPr>
            <a:endParaRPr lang="en-US" kern="0" dirty="0" smtClean="0">
              <a:solidFill>
                <a:schemeClr val="tx1"/>
              </a:solidFill>
            </a:endParaRPr>
          </a:p>
          <a:p>
            <a:pPr indent="-91440">
              <a:lnSpc>
                <a:spcPct val="100000"/>
              </a:lnSpc>
              <a:spcBef>
                <a:spcPts val="0"/>
              </a:spcBef>
              <a:buClr>
                <a:srgbClr val="9FAB2B"/>
              </a:buClr>
            </a:pPr>
            <a:endParaRPr lang="en-US" sz="1400" kern="0" dirty="0" smtClean="0">
              <a:solidFill>
                <a:schemeClr val="tx1"/>
              </a:solidFill>
            </a:endParaRPr>
          </a:p>
          <a:p>
            <a:pPr indent="-91440">
              <a:lnSpc>
                <a:spcPct val="100000"/>
              </a:lnSpc>
              <a:spcBef>
                <a:spcPts val="0"/>
              </a:spcBef>
              <a:buClr>
                <a:srgbClr val="9FAB2B"/>
              </a:buClr>
            </a:pPr>
            <a:endParaRPr lang="en-US" sz="1400" kern="0" dirty="0">
              <a:solidFill>
                <a:schemeClr val="tx1"/>
              </a:solidFill>
            </a:endParaRPr>
          </a:p>
          <a:p>
            <a:pPr indent="-91440">
              <a:lnSpc>
                <a:spcPct val="100000"/>
              </a:lnSpc>
              <a:spcBef>
                <a:spcPts val="0"/>
              </a:spcBef>
              <a:buClr>
                <a:srgbClr val="9FAB2B"/>
              </a:buClr>
            </a:pPr>
            <a:endParaRPr lang="en-US" sz="1400" kern="0" dirty="0" smtClean="0">
              <a:solidFill>
                <a:schemeClr val="tx1"/>
              </a:solidFill>
            </a:endParaRPr>
          </a:p>
          <a:p>
            <a:pPr indent="-91440">
              <a:lnSpc>
                <a:spcPct val="100000"/>
              </a:lnSpc>
              <a:spcBef>
                <a:spcPts val="0"/>
              </a:spcBef>
              <a:buClr>
                <a:srgbClr val="9FAB2B"/>
              </a:buClr>
            </a:pPr>
            <a:endParaRPr lang="en-US" sz="1400" kern="0" dirty="0">
              <a:solidFill>
                <a:schemeClr val="tx1"/>
              </a:solidFill>
            </a:endParaRPr>
          </a:p>
          <a:p>
            <a:pPr indent="-91440">
              <a:lnSpc>
                <a:spcPct val="100000"/>
              </a:lnSpc>
              <a:spcBef>
                <a:spcPts val="0"/>
              </a:spcBef>
              <a:buClr>
                <a:srgbClr val="9FAB2B"/>
              </a:buClr>
            </a:pPr>
            <a:endParaRPr lang="en-US" sz="1400" kern="0" dirty="0" smtClean="0">
              <a:solidFill>
                <a:schemeClr val="tx1"/>
              </a:solidFill>
            </a:endParaRPr>
          </a:p>
          <a:p>
            <a:pPr indent="-91440">
              <a:lnSpc>
                <a:spcPct val="100000"/>
              </a:lnSpc>
              <a:spcBef>
                <a:spcPts val="0"/>
              </a:spcBef>
              <a:buClr>
                <a:srgbClr val="9FAB2B"/>
              </a:buClr>
            </a:pPr>
            <a:endParaRPr lang="en-US" sz="1400" kern="0" dirty="0">
              <a:solidFill>
                <a:schemeClr val="tx1"/>
              </a:solidFill>
            </a:endParaRPr>
          </a:p>
          <a:p>
            <a:pPr indent="-91440">
              <a:lnSpc>
                <a:spcPct val="100000"/>
              </a:lnSpc>
              <a:spcBef>
                <a:spcPts val="0"/>
              </a:spcBef>
              <a:buClr>
                <a:srgbClr val="9FAB2B"/>
              </a:buClr>
            </a:pPr>
            <a:endParaRPr lang="en-US" sz="1400" kern="0" dirty="0">
              <a:solidFill>
                <a:schemeClr val="tx1"/>
              </a:solidFill>
            </a:endParaRPr>
          </a:p>
          <a:p>
            <a:pPr indent="-91440">
              <a:lnSpc>
                <a:spcPct val="100000"/>
              </a:lnSpc>
              <a:spcBef>
                <a:spcPts val="0"/>
              </a:spcBef>
              <a:buClr>
                <a:srgbClr val="9FAB2B"/>
              </a:buClr>
            </a:pPr>
            <a:r>
              <a:rPr lang="en-US" sz="1400" kern="0" dirty="0" smtClean="0">
                <a:solidFill>
                  <a:schemeClr val="tx1"/>
                </a:solidFill>
              </a:rPr>
              <a:t>Maximize </a:t>
            </a:r>
            <a:r>
              <a:rPr lang="en-US" sz="1400" kern="0" dirty="0">
                <a:solidFill>
                  <a:schemeClr val="tx1"/>
                </a:solidFill>
              </a:rPr>
              <a:t>HW/SW resources, minimize SWAP, communicate </a:t>
            </a:r>
            <a:r>
              <a:rPr lang="en-US" sz="1400" kern="0" dirty="0" smtClean="0">
                <a:solidFill>
                  <a:schemeClr val="tx1"/>
                </a:solidFill>
              </a:rPr>
              <a:t>between </a:t>
            </a:r>
            <a:r>
              <a:rPr lang="en-US" sz="1400" kern="0" dirty="0">
                <a:solidFill>
                  <a:schemeClr val="tx1"/>
                </a:solidFill>
              </a:rPr>
              <a:t>systems within a vehicle</a:t>
            </a:r>
          </a:p>
          <a:p>
            <a:pPr indent="-91440">
              <a:lnSpc>
                <a:spcPct val="100000"/>
              </a:lnSpc>
              <a:spcBef>
                <a:spcPts val="0"/>
              </a:spcBef>
              <a:buClr>
                <a:srgbClr val="9FAB2B"/>
              </a:buClr>
            </a:pPr>
            <a:r>
              <a:rPr lang="en-US" sz="1400" kern="0" dirty="0">
                <a:solidFill>
                  <a:schemeClr val="tx1"/>
                </a:solidFill>
              </a:rPr>
              <a:t>PNT, TLS, and TITAN teams are leveraging </a:t>
            </a:r>
            <a:r>
              <a:rPr lang="en-US" sz="1400" kern="0" dirty="0" smtClean="0">
                <a:solidFill>
                  <a:schemeClr val="tx1"/>
                </a:solidFill>
              </a:rPr>
              <a:t>CMOSS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FontTx/>
              <a:buNone/>
            </a:pPr>
            <a:endParaRPr lang="en-US" sz="400" b="1" kern="0" dirty="0" smtClean="0">
              <a:solidFill>
                <a:schemeClr val="tx1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2484927" y="2725617"/>
            <a:ext cx="3033601" cy="1744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2880" indent="-182880" algn="l" rtl="0" eaLnBrk="0" fontAlgn="base" hangingPunct="0">
              <a:lnSpc>
                <a:spcPts val="2400"/>
              </a:lnSpc>
              <a:spcBef>
                <a:spcPts val="1200"/>
              </a:spcBef>
              <a:spcAft>
                <a:spcPts val="0"/>
              </a:spcAft>
              <a:buClr>
                <a:srgbClr val="C4D146"/>
              </a:buClr>
              <a:buChar char="•"/>
              <a:defRPr sz="2400">
                <a:solidFill>
                  <a:sysClr val="windowText" lastClr="000000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ts val="2400"/>
              </a:lnSpc>
              <a:spcBef>
                <a:spcPts val="300"/>
              </a:spcBef>
              <a:spcAft>
                <a:spcPct val="0"/>
              </a:spcAft>
              <a:buClr>
                <a:srgbClr val="5F5F5F"/>
              </a:buClr>
              <a:buFont typeface="Arial Narrow" pitchFamily="34" charset="0"/>
              <a:buChar char="-"/>
              <a:defRPr sz="2000">
                <a:solidFill>
                  <a:sysClr val="windowText" lastClr="000000"/>
                </a:solidFill>
                <a:latin typeface="Arial Narrow" pitchFamily="34" charset="0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ts val="300"/>
              </a:spcBef>
              <a:spcAft>
                <a:spcPct val="0"/>
              </a:spcAft>
              <a:buClr>
                <a:srgbClr val="5F5F5F"/>
              </a:buClr>
              <a:buFont typeface="Wingdings" panose="05000000000000000000" pitchFamily="2" charset="2"/>
              <a:buChar char="§"/>
              <a:defRPr sz="1800">
                <a:solidFill>
                  <a:sysClr val="windowText" lastClr="000000"/>
                </a:solidFill>
                <a:latin typeface="Arial Narrow" pitchFamily="34" charset="0"/>
              </a:defRPr>
            </a:lvl3pPr>
            <a:lvl4pPr marL="1600200" indent="-228600" algn="l" rtl="0" eaLnBrk="0" fontAlgn="base" hangingPunct="0">
              <a:lnSpc>
                <a:spcPts val="1920"/>
              </a:lnSpc>
              <a:spcBef>
                <a:spcPts val="300"/>
              </a:spcBef>
              <a:spcAft>
                <a:spcPct val="0"/>
              </a:spcAft>
              <a:buClr>
                <a:srgbClr val="5F5F5F"/>
              </a:buClr>
              <a:buFont typeface="Arial" panose="020B0604020202020204" pitchFamily="34" charset="0"/>
              <a:buChar char="•"/>
              <a:defRPr sz="1600">
                <a:solidFill>
                  <a:sysClr val="windowText" lastClr="000000"/>
                </a:solidFill>
                <a:latin typeface="Arial Narrow" pitchFamily="34" charset="0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ts val="300"/>
              </a:spcBef>
              <a:spcAft>
                <a:spcPct val="0"/>
              </a:spcAft>
              <a:buClr>
                <a:srgbClr val="5F5F5F"/>
              </a:buClr>
              <a:buFont typeface="Arial Narrow" panose="020B0606020202030204" pitchFamily="34" charset="0"/>
              <a:buChar char="►"/>
              <a:defRPr sz="1400">
                <a:solidFill>
                  <a:sysClr val="windowText" lastClr="000000"/>
                </a:solidFill>
                <a:latin typeface="Arial Narrow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31775" indent="-123825">
              <a:lnSpc>
                <a:spcPct val="100000"/>
              </a:lnSpc>
              <a:spcBef>
                <a:spcPts val="400"/>
              </a:spcBef>
              <a:buClr>
                <a:srgbClr val="9FAB2B"/>
              </a:buClr>
            </a:pPr>
            <a:r>
              <a:rPr lang="en-US" sz="1400" kern="0" dirty="0" smtClean="0">
                <a:solidFill>
                  <a:schemeClr val="tx1"/>
                </a:solidFill>
              </a:rPr>
              <a:t>Enables a Globally Integrated, All Domain, Joint Force that:</a:t>
            </a:r>
          </a:p>
          <a:p>
            <a:pPr marL="400050" lvl="1" indent="-168275">
              <a:lnSpc>
                <a:spcPct val="100000"/>
              </a:lnSpc>
              <a:spcBef>
                <a:spcPts val="0"/>
              </a:spcBef>
            </a:pPr>
            <a:r>
              <a:rPr lang="en-US" sz="1400" kern="0" dirty="0" smtClean="0">
                <a:solidFill>
                  <a:schemeClr val="tx1"/>
                </a:solidFill>
              </a:rPr>
              <a:t>Will be Joint Concept Driven, Threat Informed, Capability Development</a:t>
            </a:r>
          </a:p>
          <a:p>
            <a:pPr marL="400050" lvl="1" indent="-168275">
              <a:lnSpc>
                <a:spcPct val="100000"/>
              </a:lnSpc>
              <a:spcBef>
                <a:spcPts val="0"/>
              </a:spcBef>
            </a:pPr>
            <a:r>
              <a:rPr lang="en-US" sz="1400" kern="0" dirty="0">
                <a:solidFill>
                  <a:schemeClr val="tx1"/>
                </a:solidFill>
              </a:rPr>
              <a:t>Enables Secure, Resilient C2, Battlespace Awareness, and Integrated Fires</a:t>
            </a:r>
          </a:p>
          <a:p>
            <a:pPr marL="400050" lvl="1" indent="-168275">
              <a:lnSpc>
                <a:spcPct val="100000"/>
              </a:lnSpc>
              <a:spcBef>
                <a:spcPts val="0"/>
              </a:spcBef>
            </a:pPr>
            <a:r>
              <a:rPr lang="en-US" sz="1400" kern="0" dirty="0" smtClean="0">
                <a:solidFill>
                  <a:schemeClr val="tx1"/>
                </a:solidFill>
              </a:rPr>
              <a:t>Has Mechanisms for Coalition Partner Participation</a:t>
            </a:r>
          </a:p>
          <a:p>
            <a:pPr marL="400050" lvl="1" indent="-168275">
              <a:lnSpc>
                <a:spcPct val="100000"/>
              </a:lnSpc>
              <a:spcBef>
                <a:spcPts val="0"/>
              </a:spcBef>
            </a:pPr>
            <a:r>
              <a:rPr lang="en-US" sz="1400" kern="0" dirty="0" smtClean="0">
                <a:solidFill>
                  <a:schemeClr val="tx1"/>
                </a:solidFill>
              </a:rPr>
              <a:t>Encompasses Any Sensor, Any Shooter</a:t>
            </a:r>
          </a:p>
          <a:p>
            <a:pPr marL="231775" indent="-123825">
              <a:lnSpc>
                <a:spcPct val="100000"/>
              </a:lnSpc>
              <a:spcBef>
                <a:spcPts val="0"/>
              </a:spcBef>
              <a:buClr>
                <a:srgbClr val="9FAB2B"/>
              </a:buClr>
            </a:pPr>
            <a:r>
              <a:rPr lang="en-US" sz="1400" kern="0" dirty="0" smtClean="0">
                <a:solidFill>
                  <a:schemeClr val="tx1"/>
                </a:solidFill>
              </a:rPr>
              <a:t>PEO IEW&amp;S enablers include EWPMT, TITAN, MDSS, LEO, MFEW Air, Sensor CE, and TLS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" y="674939"/>
            <a:ext cx="2565479" cy="5033173"/>
          </a:xfrm>
          <a:prstGeom prst="rect">
            <a:avLst/>
          </a:prstGeom>
          <a:solidFill>
            <a:srgbClr val="1E212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91440" rIns="73152" bIns="18288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pPr marL="173038" indent="-61913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b="0" i="1" dirty="0">
                <a:solidFill>
                  <a:schemeClr val="bg1"/>
                </a:solidFill>
                <a:latin typeface="Arial Narrow" panose="020B0606020202030204" pitchFamily="34" charset="0"/>
              </a:rPr>
              <a:t>“The (HASC) committee is encouraged by the military services supporting </a:t>
            </a:r>
            <a:r>
              <a:rPr lang="en-US" sz="1500" i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Modular Open Systems Architectures (MOSA) </a:t>
            </a:r>
            <a:r>
              <a:rPr lang="en-US" sz="1500" b="0" i="1" dirty="0">
                <a:solidFill>
                  <a:schemeClr val="bg1"/>
                </a:solidFill>
                <a:latin typeface="Arial Narrow" panose="020B0606020202030204" pitchFamily="34" charset="0"/>
              </a:rPr>
              <a:t>on all future programs and platform modernization efforts. For example, the Army’s </a:t>
            </a:r>
            <a:r>
              <a:rPr lang="en-US" sz="1500" i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C4ISR Modular Open Suite of Standards (CMOSS)</a:t>
            </a:r>
            <a:r>
              <a:rPr lang="en-US" sz="1500" b="0" i="1" dirty="0">
                <a:solidFill>
                  <a:schemeClr val="bg1"/>
                </a:solidFill>
                <a:latin typeface="Arial Narrow" panose="020B0606020202030204" pitchFamily="34" charset="0"/>
              </a:rPr>
              <a:t>, and the Air Force’s </a:t>
            </a:r>
            <a:r>
              <a:rPr lang="en-US" sz="1500" i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Sensor Open Systems Architecture (SOSA) </a:t>
            </a:r>
            <a:r>
              <a:rPr lang="en-US" sz="1500" b="0" i="1" dirty="0">
                <a:solidFill>
                  <a:schemeClr val="bg1"/>
                </a:solidFill>
                <a:latin typeface="Arial Narrow" panose="020B0606020202030204" pitchFamily="34" charset="0"/>
              </a:rPr>
              <a:t>standards are significant advances…. The committee commends such forward thinking </a:t>
            </a:r>
            <a:r>
              <a:rPr lang="en-US" sz="1500" b="0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and movement </a:t>
            </a:r>
            <a:r>
              <a:rPr lang="en-US" sz="1500" b="0" i="1" dirty="0">
                <a:solidFill>
                  <a:schemeClr val="bg1"/>
                </a:solidFill>
                <a:latin typeface="Arial Narrow" panose="020B0606020202030204" pitchFamily="34" charset="0"/>
              </a:rPr>
              <a:t>to unify around these standards." </a:t>
            </a:r>
            <a:endParaRPr lang="en-US" sz="1500" b="0" i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173038" indent="-61913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endParaRPr lang="en-US" sz="1200" b="0" i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173038" indent="-61913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200" b="0" i="1" dirty="0">
                <a:solidFill>
                  <a:schemeClr val="bg1"/>
                </a:solidFill>
                <a:latin typeface="Arial Narrow" panose="020B0606020202030204" pitchFamily="34" charset="0"/>
              </a:rPr>
              <a:t>-- HASC's William M. Thornberry NDAA for Fiscal Year 2021, pg. </a:t>
            </a:r>
            <a:r>
              <a:rPr lang="en-US" sz="1200" b="0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175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4" r="2269" b="16277"/>
          <a:stretch/>
        </p:blipFill>
        <p:spPr>
          <a:xfrm>
            <a:off x="5586845" y="3281837"/>
            <a:ext cx="3557156" cy="15029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2619494" y="675144"/>
            <a:ext cx="2887158" cy="193334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00529" y="1155664"/>
            <a:ext cx="2575587" cy="1513740"/>
            <a:chOff x="5139623" y="2031855"/>
            <a:chExt cx="2575587" cy="151374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77" b="96543" l="7719" r="801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8" t="27840" r="11569" b="3138"/>
            <a:stretch/>
          </p:blipFill>
          <p:spPr>
            <a:xfrm>
              <a:off x="5410772" y="2213986"/>
              <a:ext cx="2304438" cy="1331609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5139623" y="2031855"/>
              <a:ext cx="1107040" cy="569630"/>
              <a:chOff x="9624096" y="3466737"/>
              <a:chExt cx="1269893" cy="731604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4096" y="3466737"/>
                <a:ext cx="1269893" cy="723596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300000">
                <a:off x="10012323" y="3832625"/>
                <a:ext cx="488867" cy="235764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300000">
                <a:off x="10122544" y="3836026"/>
                <a:ext cx="488867" cy="235764"/>
              </a:xfrm>
              <a:prstGeom prst="rect">
                <a:avLst/>
              </a:prstGeom>
            </p:spPr>
          </p:pic>
        </p:grpSp>
        <p:cxnSp>
          <p:nvCxnSpPr>
            <p:cNvPr id="22" name="Straight Arrow Connector 21"/>
            <p:cNvCxnSpPr/>
            <p:nvPr/>
          </p:nvCxnSpPr>
          <p:spPr bwMode="auto">
            <a:xfrm>
              <a:off x="6122584" y="2381327"/>
              <a:ext cx="286893" cy="298893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9" name="TextBox 8"/>
          <p:cNvSpPr txBox="1"/>
          <p:nvPr/>
        </p:nvSpPr>
        <p:spPr>
          <a:xfrm>
            <a:off x="2788871" y="633105"/>
            <a:ext cx="2487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kern="0" dirty="0">
                <a:solidFill>
                  <a:schemeClr val="bg1"/>
                </a:solidFill>
              </a:rPr>
              <a:t>ENABLING JOINT ALL DOMAIN C2 (JADC2):</a:t>
            </a:r>
          </a:p>
          <a:p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76429" y="4154227"/>
            <a:ext cx="3104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SHAPING CMOSS OPEN SYSTEM ARCHITECTURE:</a:t>
            </a:r>
          </a:p>
          <a:p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329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00">
            <a:alpha val="40000"/>
          </a:srgbClr>
        </a:solidFill>
        <a:ln w="3175" cap="flat" cmpd="sng" algn="ctr">
          <a:solidFill>
            <a:schemeClr val="tx1"/>
          </a:solidFill>
          <a:prstDash val="sysDot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56CC2A220D3341BD21E1F014BD0B39" ma:contentTypeVersion="14" ma:contentTypeDescription="Create a new document." ma:contentTypeScope="" ma:versionID="36e18ac82ef15abebeb41e27db46595f">
  <xsd:schema xmlns:xsd="http://www.w3.org/2001/XMLSchema" xmlns:xs="http://www.w3.org/2001/XMLSchema" xmlns:p="http://schemas.microsoft.com/office/2006/metadata/properties" xmlns:ns2="44ddc174-eb45-4bcc-9df8-7fc958305641" xmlns:ns3="65527db0-d6de-4609-bf18-818cfdbcc312" targetNamespace="http://schemas.microsoft.com/office/2006/metadata/properties" ma:root="true" ma:fieldsID="d22f85377c0816eafebd6674ee69d2a0" ns2:_="" ns3:_="">
    <xsd:import namespace="44ddc174-eb45-4bcc-9df8-7fc958305641"/>
    <xsd:import namespace="65527db0-d6de-4609-bf18-818cfdbcc312"/>
    <xsd:element name="properties">
      <xsd:complexType>
        <xsd:sequence>
          <xsd:element name="documentManagement">
            <xsd:complexType>
              <xsd:all>
                <xsd:element ref="ns2:FY" minOccurs="0"/>
                <xsd:element ref="ns2:PM" minOccurs="0"/>
                <xsd:element ref="ns3:_dlc_DocId" minOccurs="0"/>
                <xsd:element ref="ns3:_dlc_DocIdUrl" minOccurs="0"/>
                <xsd:element ref="ns3:_dlc_DocIdPersistId" minOccurs="0"/>
                <xsd:element ref="ns2: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ddc174-eb45-4bcc-9df8-7fc958305641" elementFormDefault="qualified">
    <xsd:import namespace="http://schemas.microsoft.com/office/2006/documentManagement/types"/>
    <xsd:import namespace="http://schemas.microsoft.com/office/infopath/2007/PartnerControls"/>
    <xsd:element name="FY" ma:index="8" nillable="true" ma:displayName="FY" ma:description="Fiscal Year Choice" ma:format="Dropdown" ma:internalName="FY">
      <xsd:simpleType>
        <xsd:restriction base="dms:Choice">
          <xsd:enumeration value="FY11"/>
          <xsd:enumeration value="FY12"/>
          <xsd:enumeration value="FY13"/>
          <xsd:enumeration value="FY14"/>
          <xsd:enumeration value="FY15"/>
        </xsd:restriction>
      </xsd:simpleType>
    </xsd:element>
    <xsd:element name="PM" ma:index="9" nillable="true" ma:displayName="PM" ma:description="PM Choice" ma:format="Dropdown" ma:internalName="PM">
      <xsd:simpleType>
        <xsd:restriction base="dms:Choice">
          <xsd:enumeration value="ARES"/>
          <xsd:enumeration value="ASE"/>
          <xsd:enumeration value="DCGS-A"/>
          <xsd:enumeration value="EW"/>
          <xsd:enumeration value="NCSP"/>
          <xsd:enumeration value="NV/RSTA"/>
        </xsd:restriction>
      </xsd:simpleType>
    </xsd:element>
    <xsd:element name="Category" ma:index="13" nillable="true" ma:displayName="Category" ma:internalName="Category">
      <xsd:simpleType>
        <xsd:restriction base="dms:Text">
          <xsd:maxLength value="1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527db0-d6de-4609-bf18-818cfdbcc312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Y xmlns="44ddc174-eb45-4bcc-9df8-7fc958305641" xsi:nil="true"/>
    <Category xmlns="44ddc174-eb45-4bcc-9df8-7fc958305641" xsi:nil="true"/>
    <PM xmlns="44ddc174-eb45-4bcc-9df8-7fc958305641" xsi:nil="true"/>
    <_dlc_DocId xmlns="65527db0-d6de-4609-bf18-818cfdbcc312">VVPKYTVNYTAU-80-3309</_dlc_DocId>
    <_dlc_DocIdUrl xmlns="65527db0-d6de-4609-bf18-818cfdbcc312">
      <Url>https://spcs.kc.army.mil/iews/IEWSHQ/OPNS/_layouts/15/DocIdRedir.aspx?ID=VVPKYTVNYTAU-80-3309</Url>
      <Description>VVPKYTVNYTAU-80-3309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2B4CFAFB-8AF5-4C84-B802-1150BAC328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ddc174-eb45-4bcc-9df8-7fc958305641"/>
    <ds:schemaRef ds:uri="65527db0-d6de-4609-bf18-818cfdbcc3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848CB41-BBDD-4A02-8B53-BB93FAA1D224}">
  <ds:schemaRefs>
    <ds:schemaRef ds:uri="http://schemas.microsoft.com/office/2006/documentManagement/types"/>
    <ds:schemaRef ds:uri="http://purl.org/dc/dcmitype/"/>
    <ds:schemaRef ds:uri="44ddc174-eb45-4bcc-9df8-7fc958305641"/>
    <ds:schemaRef ds:uri="65527db0-d6de-4609-bf18-818cfdbcc312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45B4624-918F-4727-B987-C2C3B7FD0390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C3B2E18-7635-4671-8BF3-6134C090DDB0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27922</TotalTime>
  <Words>1678</Words>
  <Application>Microsoft Office PowerPoint</Application>
  <PresentationFormat>On-screen Show (4:3)</PresentationFormat>
  <Paragraphs>236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 Narrow</vt:lpstr>
      <vt:lpstr>Calibri</vt:lpstr>
      <vt:lpstr>Courier New</vt:lpstr>
      <vt:lpstr>Lucida Sans Unicode</vt:lpstr>
      <vt:lpstr>Times New Roman</vt:lpstr>
      <vt:lpstr>Wingdings</vt:lpstr>
      <vt:lpstr>4_Default Design</vt:lpstr>
      <vt:lpstr>PEO IEW&amp;S Update</vt:lpstr>
      <vt:lpstr>Mission Overview</vt:lpstr>
      <vt:lpstr>PEO IEW&amp;S Leadership Updates</vt:lpstr>
      <vt:lpstr>PowerPoint Presentation</vt:lpstr>
      <vt:lpstr>The Army’s Challenge</vt:lpstr>
      <vt:lpstr>MDO Enablers</vt:lpstr>
      <vt:lpstr>CFT and Modernization Alignment</vt:lpstr>
      <vt:lpstr>Strategic Support to MDO</vt:lpstr>
      <vt:lpstr>Open Systems Initiative</vt:lpstr>
      <vt:lpstr>PEO IEW&amp;S Strategic Challenges</vt:lpstr>
      <vt:lpstr>Questions</vt:lpstr>
    </vt:vector>
  </TitlesOfParts>
  <Company>The MITRE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DPEO Brief</dc:title>
  <dc:creator>MITRE Employee</dc:creator>
  <cp:lastModifiedBy>Pollachek, Brandon J CTR</cp:lastModifiedBy>
  <cp:revision>1084</cp:revision>
  <cp:lastPrinted>2021-06-23T14:38:48Z</cp:lastPrinted>
  <dcterms:created xsi:type="dcterms:W3CDTF">2007-01-03T20:06:12Z</dcterms:created>
  <dcterms:modified xsi:type="dcterms:W3CDTF">2021-09-16T13:06:42Z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0x0101007756CC2A220D3341BD21E1F014BD0B39</vt:lpwstr>
  </property>
  <property fmtid="{D5CDD505-2E9C-101B-9397-08002B2CF9AE}" pid="3" name="_dlc_DocIdItemGuid">
    <vt:lpwstr>df772ff7-b8a5-40a2-ba9b-ad5e9c80cf72</vt:lpwstr>
  </property>
</Properties>
</file>