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4"/>
    <p:sldMasterId id="2147483725" r:id="rId5"/>
    <p:sldMasterId id="2147483733" r:id="rId6"/>
    <p:sldMasterId id="2147483737" r:id="rId7"/>
    <p:sldMasterId id="2147483742" r:id="rId8"/>
    <p:sldMasterId id="2147483747" r:id="rId9"/>
    <p:sldMasterId id="2147483751" r:id="rId10"/>
  </p:sldMasterIdLst>
  <p:notesMasterIdLst>
    <p:notesMasterId r:id="rId22"/>
  </p:notesMasterIdLst>
  <p:sldIdLst>
    <p:sldId id="366" r:id="rId11"/>
    <p:sldId id="367" r:id="rId12"/>
    <p:sldId id="363" r:id="rId13"/>
    <p:sldId id="364" r:id="rId14"/>
    <p:sldId id="353" r:id="rId15"/>
    <p:sldId id="365" r:id="rId16"/>
    <p:sldId id="376" r:id="rId17"/>
    <p:sldId id="374" r:id="rId18"/>
    <p:sldId id="377" r:id="rId19"/>
    <p:sldId id="371" r:id="rId20"/>
    <p:sldId id="372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596501-656A-4E0E-B4A8-04B031B9C885}">
          <p14:sldIdLst>
            <p14:sldId id="366"/>
            <p14:sldId id="367"/>
            <p14:sldId id="363"/>
            <p14:sldId id="364"/>
            <p14:sldId id="353"/>
            <p14:sldId id="365"/>
            <p14:sldId id="376"/>
            <p14:sldId id="374"/>
            <p14:sldId id="377"/>
            <p14:sldId id="371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84" userDrawn="1">
          <p15:clr>
            <a:srgbClr val="A4A3A4"/>
          </p15:clr>
        </p15:guide>
        <p15:guide id="3" orient="horz" pos="672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pos="56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3D"/>
    <a:srgbClr val="92D050"/>
    <a:srgbClr val="FFFFFF"/>
    <a:srgbClr val="D9D9D9"/>
    <a:srgbClr val="404040"/>
    <a:srgbClr val="333333"/>
    <a:srgbClr val="BFB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0" autoAdjust="0"/>
    <p:restoredTop sz="95103" autoAdjust="0"/>
  </p:normalViewPr>
  <p:slideViewPr>
    <p:cSldViewPr snapToGrid="0">
      <p:cViewPr varScale="1">
        <p:scale>
          <a:sx n="111" d="100"/>
          <a:sy n="111" d="100"/>
        </p:scale>
        <p:origin x="1386" y="114"/>
      </p:cViewPr>
      <p:guideLst>
        <p:guide pos="2880"/>
        <p:guide orient="horz" pos="2184"/>
        <p:guide orient="horz" pos="672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Sheet1!$E$1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D9-44F6-A433-51E7FB0AC18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D9-44F6-A433-51E7FB0AC18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D9-44F6-A433-51E7FB0AC18D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D9-44F6-A433-51E7FB0AC18D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AD9-44F6-A433-51E7FB0AC18D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AD9-44F6-A433-51E7FB0AC18D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AD9-44F6-A433-51E7FB0AC18D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AD9-44F6-A433-51E7FB0AC18D}"/>
              </c:ext>
            </c:extLst>
          </c:dPt>
          <c:dPt>
            <c:idx val="8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AD9-44F6-A433-51E7FB0AC18D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AD9-44F6-A433-51E7FB0AC18D}"/>
              </c:ext>
            </c:extLst>
          </c:dPt>
          <c:dPt>
            <c:idx val="1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AD9-44F6-A433-51E7FB0AC18D}"/>
              </c:ext>
            </c:extLst>
          </c:dPt>
          <c:dPt>
            <c:idx val="1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AD9-44F6-A433-51E7FB0AC18D}"/>
              </c:ext>
            </c:extLst>
          </c:dPt>
          <c:dPt>
            <c:idx val="1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EAD9-44F6-A433-51E7FB0AC18D}"/>
              </c:ext>
            </c:extLst>
          </c:dPt>
          <c:dPt>
            <c:idx val="13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EAD9-44F6-A433-51E7FB0AC18D}"/>
              </c:ext>
            </c:extLst>
          </c:dPt>
          <c:dPt>
            <c:idx val="1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EAD9-44F6-A433-51E7FB0AC18D}"/>
              </c:ext>
            </c:extLst>
          </c:dPt>
          <c:dPt>
            <c:idx val="15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EAD9-44F6-A433-51E7FB0AC18D}"/>
              </c:ext>
            </c:extLst>
          </c:dPt>
          <c:dPt>
            <c:idx val="16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EAD9-44F6-A433-51E7FB0AC18D}"/>
              </c:ext>
            </c:extLst>
          </c:dPt>
          <c:dPt>
            <c:idx val="1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EAD9-44F6-A433-51E7FB0AC18D}"/>
              </c:ext>
            </c:extLst>
          </c:dPt>
          <c:dPt>
            <c:idx val="1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EAD9-44F6-A433-51E7FB0AC18D}"/>
              </c:ext>
            </c:extLst>
          </c:dPt>
          <c:dPt>
            <c:idx val="19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EAD9-44F6-A433-51E7FB0AC18D}"/>
              </c:ext>
            </c:extLst>
          </c:dPt>
          <c:dPt>
            <c:idx val="2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EAD9-44F6-A433-51E7FB0AC18D}"/>
              </c:ext>
            </c:extLst>
          </c:dPt>
          <c:cat>
            <c:strRef>
              <c:f>Sheet1!$A$2:$A$19</c:f>
              <c:strCache>
                <c:ptCount val="18"/>
                <c:pt idx="0">
                  <c:v>General Engineering</c:v>
                </c:pt>
                <c:pt idx="1">
                  <c:v>Mechanical Engineering</c:v>
                </c:pt>
                <c:pt idx="2">
                  <c:v>Electronics Engineering</c:v>
                </c:pt>
                <c:pt idx="3">
                  <c:v>Computer Engineering</c:v>
                </c:pt>
                <c:pt idx="4">
                  <c:v>Aerospace Engineering</c:v>
                </c:pt>
                <c:pt idx="5">
                  <c:v>Computer Science</c:v>
                </c:pt>
                <c:pt idx="6">
                  <c:v>Other Specialties</c:v>
                </c:pt>
                <c:pt idx="7">
                  <c:v>Chemical Engineering</c:v>
                </c:pt>
                <c:pt idx="8">
                  <c:v>Chemistry</c:v>
                </c:pt>
                <c:pt idx="9">
                  <c:v>Electrical Engineering</c:v>
                </c:pt>
                <c:pt idx="10">
                  <c:v>Physical Science</c:v>
                </c:pt>
                <c:pt idx="11">
                  <c:v>Physics</c:v>
                </c:pt>
                <c:pt idx="12">
                  <c:v>Materials Engineering</c:v>
                </c:pt>
                <c:pt idx="13">
                  <c:v>Biology</c:v>
                </c:pt>
                <c:pt idx="14">
                  <c:v>Psychology</c:v>
                </c:pt>
                <c:pt idx="15">
                  <c:v>Management Analysis</c:v>
                </c:pt>
                <c:pt idx="16">
                  <c:v>Industrial Engineering</c:v>
                </c:pt>
                <c:pt idx="17">
                  <c:v>Blank</c:v>
                </c:pt>
              </c:strCache>
            </c:str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10.966799999999997</c:v>
                </c:pt>
                <c:pt idx="1">
                  <c:v>6.7487999999999992</c:v>
                </c:pt>
                <c:pt idx="2">
                  <c:v>6.7487999999999992</c:v>
                </c:pt>
                <c:pt idx="3">
                  <c:v>3.3743999999999996</c:v>
                </c:pt>
                <c:pt idx="4">
                  <c:v>2.5307999999999997</c:v>
                </c:pt>
                <c:pt idx="5">
                  <c:v>2.5307999999999997</c:v>
                </c:pt>
                <c:pt idx="6">
                  <c:v>1.6871999999999998</c:v>
                </c:pt>
                <c:pt idx="7">
                  <c:v>1.2653999999999999</c:v>
                </c:pt>
                <c:pt idx="8">
                  <c:v>1.2653999999999999</c:v>
                </c:pt>
                <c:pt idx="9">
                  <c:v>1.2653999999999999</c:v>
                </c:pt>
                <c:pt idx="10">
                  <c:v>0.84359999999999991</c:v>
                </c:pt>
                <c:pt idx="11">
                  <c:v>0.84359999999999991</c:v>
                </c:pt>
                <c:pt idx="12">
                  <c:v>0.42179999999999995</c:v>
                </c:pt>
                <c:pt idx="13">
                  <c:v>0.42179999999999995</c:v>
                </c:pt>
                <c:pt idx="14">
                  <c:v>0.42179999999999995</c:v>
                </c:pt>
                <c:pt idx="15">
                  <c:v>0.42179999999999995</c:v>
                </c:pt>
                <c:pt idx="16">
                  <c:v>0.42179999999999995</c:v>
                </c:pt>
                <c:pt idx="17">
                  <c:v>57.82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EAD9-44F6-A433-51E7FB0AC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05"/>
          <c:w val="0.62083333333333335"/>
          <c:h val="0.93125000000000002"/>
        </c:manualLayout>
      </c:layout>
      <c:doughnutChart>
        <c:varyColors val="1"/>
        <c:ser>
          <c:idx val="0"/>
          <c:order val="0"/>
          <c:tx>
            <c:strRef>
              <c:f>Sheet1!$D$1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AB-4768-96C0-F239F20AAADB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AB-4768-96C0-F239F20AAADB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AB-4768-96C0-F239F20AAADB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AB-4768-96C0-F239F20AAADB}"/>
              </c:ext>
            </c:extLst>
          </c:dPt>
          <c:cat>
            <c:strRef>
              <c:f>Sheet1!$A$2:$A$5</c:f>
              <c:strCache>
                <c:ptCount val="4"/>
                <c:pt idx="0">
                  <c:v>Scientists and Engineers</c:v>
                </c:pt>
                <c:pt idx="1">
                  <c:v>Techs</c:v>
                </c:pt>
                <c:pt idx="2">
                  <c:v>Others</c:v>
                </c:pt>
                <c:pt idx="3">
                  <c:v>Blank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42.18</c:v>
                </c:pt>
                <c:pt idx="1">
                  <c:v>3.42</c:v>
                </c:pt>
                <c:pt idx="2">
                  <c:v>11.4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AB-4768-96C0-F239F20AA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Workforce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A2-4FE7-A18F-92982D3B3FB7}"/>
              </c:ext>
            </c:extLst>
          </c:dPt>
          <c:dPt>
            <c:idx val="1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A2-4FE7-A18F-92982D3B3FB7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A2-4FE7-A18F-92982D3B3FB7}"/>
              </c:ext>
            </c:extLst>
          </c:dPt>
          <c:cat>
            <c:strRef>
              <c:f>Sheet1!$A$2:$A$4</c:f>
              <c:strCache>
                <c:ptCount val="3"/>
                <c:pt idx="0">
                  <c:v>Civilians</c:v>
                </c:pt>
                <c:pt idx="1">
                  <c:v>Contractors</c:v>
                </c:pt>
                <c:pt idx="2">
                  <c:v>Military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</c:v>
                </c:pt>
                <c:pt idx="1">
                  <c:v>42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A2-4FE7-A18F-92982D3B3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216ED5-2506-4DAE-8C33-CBA845FC63CD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A630AD-FED5-49A6-A2B2-775C1A76E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2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801482" lvl="1" indent="-308262">
              <a:spcAft>
                <a:spcPts val="647"/>
              </a:spcAft>
              <a:buFont typeface="Arial" panose="020B0604020202020204" pitchFamily="34" charset="0"/>
              <a:buChar char="−"/>
              <a:defRPr/>
            </a:pPr>
            <a:endParaRPr lang="en-US" sz="17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1482" indent="-308262"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33049" indent="-246610"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26269" indent="-246610"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19488" indent="-246610"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12708" indent="-24661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05928" indent="-24661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99147" indent="-24661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92367" indent="-24661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27F53-C496-4340-87E8-DADBD445DEB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46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srgbClr val="717365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rPr>
              <a:t>APPROVED FOR PUBLIC RELEASE</a:t>
            </a:r>
            <a:endParaRPr lang="en-US" sz="800" dirty="0">
              <a:solidFill>
                <a:srgbClr val="717365"/>
              </a:solidFill>
              <a:latin typeface="Arial Bold" panose="020B0704020202020204" pitchFamily="34" charset="0"/>
              <a:ea typeface="ＭＳ Ｐゴシック" charset="-128"/>
              <a:cs typeface="Arial Bold" panose="020B07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srgbClr val="717365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rPr>
              <a:t>APPROVED FOR PUBLIC RELEASE</a:t>
            </a:r>
            <a:endParaRPr lang="en-US" sz="800" dirty="0">
              <a:solidFill>
                <a:srgbClr val="717365"/>
              </a:solidFill>
              <a:latin typeface="Arial Bold" panose="020B0704020202020204" pitchFamily="34" charset="0"/>
              <a:ea typeface="ＭＳ Ｐゴシック" charset="-128"/>
              <a:cs typeface="Arial Bold" panose="020B070402020202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6338" y="2917915"/>
            <a:ext cx="774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ea typeface="ＭＳ Ｐゴシック" charset="-128"/>
              </a:rPr>
              <a:t>U.S. ARMY </a:t>
            </a:r>
            <a:r>
              <a:rPr lang="en-US" sz="3200" dirty="0" smtClean="0">
                <a:solidFill>
                  <a:srgbClr val="000000"/>
                </a:solidFill>
                <a:ea typeface="ＭＳ Ｐゴシック" charset="-128"/>
              </a:rPr>
              <a:t>COMBAT CAPABILITIES DEVELOPMENT COMMAND</a:t>
            </a:r>
            <a:endParaRPr lang="en-US" sz="32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9974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42210" y="2286001"/>
            <a:ext cx="823709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2210" y="3569973"/>
            <a:ext cx="8237095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81852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24215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3895791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6338" y="2917915"/>
            <a:ext cx="774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tx1"/>
                </a:solidFill>
              </a:rPr>
              <a:t>U.S. ARMY </a:t>
            </a:r>
            <a:r>
              <a:rPr lang="en-US" sz="3200" dirty="0" smtClean="0">
                <a:solidFill>
                  <a:schemeClr val="tx1"/>
                </a:solidFill>
              </a:rPr>
              <a:t>COMBAT</a:t>
            </a:r>
            <a:r>
              <a:rPr lang="en-US" sz="3200" baseline="0" dirty="0" smtClean="0">
                <a:solidFill>
                  <a:schemeClr val="tx1"/>
                </a:solidFill>
              </a:rPr>
              <a:t> CAPABILITIES DEVELOPMENT COMMAND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98785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1306098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186047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6338" y="2917915"/>
            <a:ext cx="774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tx1"/>
                </a:solidFill>
              </a:rPr>
              <a:t>U.S. ARMY </a:t>
            </a:r>
            <a:r>
              <a:rPr lang="en-US" sz="3200" dirty="0" smtClean="0">
                <a:solidFill>
                  <a:schemeClr val="tx1"/>
                </a:solidFill>
              </a:rPr>
              <a:t>COMBAT</a:t>
            </a:r>
            <a:r>
              <a:rPr lang="en-US" sz="3200" baseline="0" dirty="0" smtClean="0">
                <a:solidFill>
                  <a:schemeClr val="tx1"/>
                </a:solidFill>
              </a:rPr>
              <a:t> CAPABILITIES DEVELOPMENT COMMAND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90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42210" y="2286001"/>
            <a:ext cx="823709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2210" y="3569973"/>
            <a:ext cx="8237095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289431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29149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118730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42210" y="2286001"/>
            <a:ext cx="823709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2210" y="3569973"/>
            <a:ext cx="8237095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28612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ONLY//</a:t>
            </a:r>
            <a:r>
              <a:rPr lang="en-US" sz="800" b="0" dirty="0" smtClean="0">
                <a:solidFill>
                  <a:schemeClr val="accent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DRAFT</a:t>
            </a: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//PRE-DECISIONAL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ONLY//</a:t>
            </a:r>
            <a:r>
              <a:rPr lang="en-US" sz="800" b="0" dirty="0" smtClean="0">
                <a:solidFill>
                  <a:schemeClr val="accent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DRAFT</a:t>
            </a: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//PRE-DECISIONAL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6338" y="2917915"/>
            <a:ext cx="774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tx1"/>
                </a:solidFill>
              </a:rPr>
              <a:t>U.S. ARMY </a:t>
            </a:r>
            <a:r>
              <a:rPr lang="en-US" sz="3200" dirty="0" smtClean="0">
                <a:solidFill>
                  <a:schemeClr val="tx1"/>
                </a:solidFill>
              </a:rPr>
              <a:t>COMBAT</a:t>
            </a:r>
            <a:r>
              <a:rPr lang="en-US" sz="3200" baseline="0" dirty="0" smtClean="0">
                <a:solidFill>
                  <a:schemeClr val="tx1"/>
                </a:solidFill>
              </a:rPr>
              <a:t> CAPABILITIES DEVELOPMENT COMMAND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2369767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42210" y="2286001"/>
            <a:ext cx="823709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2210" y="3569973"/>
            <a:ext cx="8237095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SECTION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1001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4013488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175608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6338" y="2917915"/>
            <a:ext cx="774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tx1"/>
                </a:solidFill>
              </a:rPr>
              <a:t>U.S. ARMY COMBAT</a:t>
            </a:r>
            <a:r>
              <a:rPr lang="en-US" sz="3200" baseline="0" dirty="0">
                <a:solidFill>
                  <a:schemeClr val="tx1"/>
                </a:solidFill>
              </a:rPr>
              <a:t> CAPABILITIES DEVELOPMENT COMMAND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18016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2469787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4013652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717365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rPr>
              <a:t>APPROVED FOR PUBLIC RELEASE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717365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rPr>
              <a:t>APPROVED FOR PUBLIC RELEASE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DISTRIBUTION STATEMENT GOES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6338" y="2917915"/>
            <a:ext cx="774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ea typeface="ＭＳ Ｐゴシック" charset="-128"/>
              </a:rPr>
              <a:t>U.S. ARMY COMBAT CAPABILITIES DEVELOPMENT COMMAND</a:t>
            </a:r>
          </a:p>
        </p:txBody>
      </p:sp>
    </p:spTree>
    <p:extLst>
      <p:ext uri="{BB962C8B-B14F-4D97-AF65-F5344CB8AC3E}">
        <p14:creationId xmlns:p14="http://schemas.microsoft.com/office/powerpoint/2010/main" val="825990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42210" y="2286001"/>
            <a:ext cx="823709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2210" y="3569973"/>
            <a:ext cx="8237095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78806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151674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254231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800874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717365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rPr>
              <a:t>UNCLASSIFIED//FOR OFFICIAL USE ONLY//</a:t>
            </a:r>
            <a:r>
              <a:rPr lang="en-US" sz="800" dirty="0">
                <a:solidFill>
                  <a:srgbClr val="333C33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rPr>
              <a:t>DRAFT</a:t>
            </a:r>
            <a:r>
              <a:rPr lang="en-US" sz="800" dirty="0">
                <a:solidFill>
                  <a:srgbClr val="717365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rPr>
              <a:t>//PRE-DECISIONAL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717365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rPr>
              <a:t>UNCLASSIFIED//FOR OFFICIAL USE ONLY//</a:t>
            </a:r>
            <a:r>
              <a:rPr lang="en-US" sz="800" dirty="0">
                <a:solidFill>
                  <a:srgbClr val="333C33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rPr>
              <a:t>DRAFT</a:t>
            </a:r>
            <a:r>
              <a:rPr lang="en-US" sz="800" dirty="0">
                <a:solidFill>
                  <a:srgbClr val="717365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rPr>
              <a:t>//PRE-DECISIONAL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6338" y="2917915"/>
            <a:ext cx="774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ea typeface="ＭＳ Ｐゴシック" charset="-128"/>
              </a:rPr>
              <a:t>U.S. ARMY COMBAT CAPABILITIES DEVELOPMENT COMMAND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4043431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3349794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rior Slid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26421" y="112776"/>
            <a:ext cx="4896402" cy="762000"/>
          </a:xfrm>
          <a:prstGeom prst="rect">
            <a:avLst/>
          </a:prstGeom>
        </p:spPr>
        <p:txBody>
          <a:bodyPr anchor="ctr"/>
          <a:lstStyle>
            <a:lvl1pPr algn="r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333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304800" y="1228725"/>
            <a:ext cx="7400925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450431" y="274638"/>
            <a:ext cx="425529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title text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1150" y="6238875"/>
            <a:ext cx="7380288" cy="412750"/>
          </a:xfrm>
          <a:prstGeom prst="rect">
            <a:avLst/>
          </a:prstGeom>
        </p:spPr>
        <p:txBody>
          <a:bodyPr anchor="b"/>
          <a:lstStyle>
            <a:lvl1pPr eaLnBrk="1" hangingPunct="1">
              <a:defRPr sz="1800">
                <a:solidFill>
                  <a:srgbClr val="82786F"/>
                </a:solidFill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OPTIONAL BUMPER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306940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219726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srgbClr val="717365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rPr>
              <a:t>UNCLASSIFIED//FOR OFFICIAL USE ONLY//</a:t>
            </a:r>
            <a:r>
              <a:rPr lang="en-US" sz="800" dirty="0" smtClean="0">
                <a:solidFill>
                  <a:srgbClr val="333C33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rPr>
              <a:t>DRAFT</a:t>
            </a:r>
            <a:r>
              <a:rPr lang="en-US" sz="800" dirty="0" smtClean="0">
                <a:solidFill>
                  <a:srgbClr val="717365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rPr>
              <a:t>//PRE-DECISIONAL</a:t>
            </a:r>
            <a:endParaRPr lang="en-US" sz="800" dirty="0">
              <a:solidFill>
                <a:srgbClr val="717365"/>
              </a:solidFill>
              <a:latin typeface="Arial Bold" panose="020B0704020202020204" pitchFamily="34" charset="0"/>
              <a:ea typeface="ＭＳ Ｐゴシック" charset="-128"/>
              <a:cs typeface="Arial Bold" panose="020B07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srgbClr val="717365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rPr>
              <a:t>UNCLASSIFIED//FOR OFFICIAL USE ONLY//</a:t>
            </a:r>
            <a:r>
              <a:rPr lang="en-US" sz="800" dirty="0" smtClean="0">
                <a:solidFill>
                  <a:srgbClr val="333C33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rPr>
              <a:t>DRAFT</a:t>
            </a:r>
            <a:r>
              <a:rPr lang="en-US" sz="800" dirty="0" smtClean="0">
                <a:solidFill>
                  <a:srgbClr val="717365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rPr>
              <a:t>//PRE-DECISIONAL</a:t>
            </a:r>
            <a:endParaRPr lang="en-US" sz="800" dirty="0">
              <a:solidFill>
                <a:srgbClr val="717365"/>
              </a:solidFill>
              <a:latin typeface="Arial Bold" panose="020B0704020202020204" pitchFamily="34" charset="0"/>
              <a:ea typeface="ＭＳ Ｐゴシック" charset="-128"/>
              <a:cs typeface="Arial Bold" panose="020B0704020202020204" pitchFamily="34" charset="0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6338" y="2917915"/>
            <a:ext cx="774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ea typeface="ＭＳ Ｐゴシック" charset="-128"/>
              </a:rPr>
              <a:t>U.S. ARMY </a:t>
            </a:r>
            <a:r>
              <a:rPr lang="en-US" sz="3200" dirty="0" smtClean="0">
                <a:solidFill>
                  <a:srgbClr val="000000"/>
                </a:solidFill>
                <a:ea typeface="ＭＳ Ｐゴシック" charset="-128"/>
              </a:rPr>
              <a:t>COMBAT CAPABILITIES DEVELOPMENT COMMAND</a:t>
            </a:r>
            <a:endParaRPr lang="en-US" sz="32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1128503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304800" y="1228725"/>
            <a:ext cx="7400925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450431" y="274638"/>
            <a:ext cx="425529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title text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1150" y="6238875"/>
            <a:ext cx="7380288" cy="412750"/>
          </a:xfrm>
          <a:prstGeom prst="rect">
            <a:avLst/>
          </a:prstGeom>
        </p:spPr>
        <p:txBody>
          <a:bodyPr anchor="b"/>
          <a:lstStyle>
            <a:lvl1pPr eaLnBrk="1" hangingPunct="1">
              <a:defRPr sz="1800">
                <a:solidFill>
                  <a:srgbClr val="82786F"/>
                </a:solidFill>
                <a:latin typeface="Arial" charset="0"/>
                <a:ea typeface="ＭＳ Ｐゴシック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2786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OPTIONAL BUMPER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380441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rior Slid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26421" y="112776"/>
            <a:ext cx="4896402" cy="762000"/>
          </a:xfrm>
          <a:prstGeom prst="rect">
            <a:avLst/>
          </a:prstGeom>
        </p:spPr>
        <p:txBody>
          <a:bodyPr anchor="ctr"/>
          <a:lstStyle>
            <a:lvl1pPr algn="r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5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6338" y="2917915"/>
            <a:ext cx="774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tx1"/>
                </a:solidFill>
              </a:rPr>
              <a:t>U.S. ARMY </a:t>
            </a:r>
            <a:r>
              <a:rPr lang="en-US" sz="3200" dirty="0" smtClean="0">
                <a:solidFill>
                  <a:schemeClr val="tx1"/>
                </a:solidFill>
              </a:rPr>
              <a:t>COMBAT</a:t>
            </a:r>
            <a:r>
              <a:rPr lang="en-US" sz="3200" baseline="0" dirty="0" smtClean="0">
                <a:solidFill>
                  <a:schemeClr val="tx1"/>
                </a:solidFill>
              </a:rPr>
              <a:t> CAPABILITIES DEVELOPMENT COMMAND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19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ck Cover Slide (FOR DIGITAL USE ONL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6338" y="2917915"/>
            <a:ext cx="774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bg1"/>
                </a:solidFill>
              </a:rPr>
              <a:t>U.S. ARMY </a:t>
            </a:r>
            <a:r>
              <a:rPr lang="en-US" sz="3200" dirty="0" smtClean="0">
                <a:solidFill>
                  <a:schemeClr val="bg1"/>
                </a:solidFill>
              </a:rPr>
              <a:t>COMBAT</a:t>
            </a:r>
            <a:r>
              <a:rPr lang="en-US" sz="3200" baseline="0" dirty="0" smtClean="0">
                <a:solidFill>
                  <a:schemeClr val="bg1"/>
                </a:solidFill>
              </a:rPr>
              <a:t> CAPABILITIES DEVELOPMENT COMMAND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58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srgbClr val="717365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rPr>
              <a:t>APPROVED FOR PUBLIC RELEASE</a:t>
            </a:r>
            <a:endParaRPr lang="en-US" sz="800" dirty="0">
              <a:solidFill>
                <a:srgbClr val="717365"/>
              </a:solidFill>
              <a:latin typeface="Arial Bold" panose="020B0704020202020204" pitchFamily="34" charset="0"/>
              <a:ea typeface="ＭＳ Ｐゴシック" charset="-128"/>
              <a:cs typeface="Arial Bold" panose="020B0704020202020204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srgbClr val="717365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rPr>
              <a:t>APPROVED FOR PUBLIC RELEASE</a:t>
            </a:r>
            <a:endParaRPr lang="en-US" sz="800" dirty="0">
              <a:solidFill>
                <a:srgbClr val="717365"/>
              </a:solidFill>
              <a:latin typeface="Arial Bold" panose="020B0704020202020204" pitchFamily="34" charset="0"/>
              <a:ea typeface="ＭＳ Ｐゴシック" charset="-128"/>
              <a:cs typeface="Arial Bold" panose="020B07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735627" y="6636780"/>
            <a:ext cx="417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6AD103F-80C8-4104-B396-731727462289}" type="slidenum">
              <a:rPr lang="en-US" sz="800" b="1" smtClean="0">
                <a:solidFill>
                  <a:srgbClr val="717365"/>
                </a:solidFill>
                <a:ea typeface="ＭＳ Ｐゴシック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b="1" dirty="0">
              <a:solidFill>
                <a:srgbClr val="717365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943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61" r:id="rId6"/>
    <p:sldLayoutId id="2147483762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735627" y="6636780"/>
            <a:ext cx="417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0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 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 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735627" y="6636780"/>
            <a:ext cx="417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735627" y="6636780"/>
            <a:ext cx="417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4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ONLY//</a:t>
            </a:r>
            <a:r>
              <a:rPr lang="en-US" sz="800" b="0" dirty="0" smtClean="0">
                <a:solidFill>
                  <a:schemeClr val="accent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DRAFT</a:t>
            </a: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//PRE-DECISIONAL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ONLY//</a:t>
            </a:r>
            <a:r>
              <a:rPr lang="en-US" sz="800" b="0" dirty="0" smtClean="0">
                <a:solidFill>
                  <a:schemeClr val="accent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DRAFT</a:t>
            </a: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//PRE-DECISIONAL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735627" y="6636780"/>
            <a:ext cx="417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1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735627" y="6636780"/>
            <a:ext cx="417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1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717365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rPr>
              <a:t>APPROVED FOR PUBLIC RELEASE</a:t>
            </a: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717365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rPr>
              <a:t>APPROVED FOR PUBLIC RELEASE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735627" y="6636780"/>
            <a:ext cx="417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6AD103F-80C8-4104-B396-731727462289}" type="slidenum">
              <a:rPr lang="en-US" sz="800" b="1" smtClean="0">
                <a:solidFill>
                  <a:srgbClr val="717365"/>
                </a:solidFill>
                <a:ea typeface="ＭＳ Ｐゴシック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b="1" dirty="0">
              <a:solidFill>
                <a:srgbClr val="717365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330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60" r:id="rId8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jpe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jpeg"/><Relationship Id="rId34" Type="http://schemas.openxmlformats.org/officeDocument/2006/relationships/image" Target="../media/image4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jp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jpeg"/><Relationship Id="rId32" Type="http://schemas.openxmlformats.org/officeDocument/2006/relationships/image" Target="../media/image47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jpeg"/><Relationship Id="rId28" Type="http://schemas.openxmlformats.org/officeDocument/2006/relationships/image" Target="../media/image43.png"/><Relationship Id="rId36" Type="http://schemas.openxmlformats.org/officeDocument/2006/relationships/image" Target="../media/image51.jp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jp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Relationship Id="rId22" Type="http://schemas.openxmlformats.org/officeDocument/2006/relationships/image" Target="../media/image37.jpeg"/><Relationship Id="rId27" Type="http://schemas.openxmlformats.org/officeDocument/2006/relationships/image" Target="../media/image42.jpeg"/><Relationship Id="rId30" Type="http://schemas.openxmlformats.org/officeDocument/2006/relationships/image" Target="../media/image45.png"/><Relationship Id="rId35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5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myfuturescommand.com/" TargetMode="External"/><Relationship Id="rId7" Type="http://schemas.openxmlformats.org/officeDocument/2006/relationships/image" Target="../media/image60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/>
        </p:nvSpPr>
        <p:spPr>
          <a:xfrm rot="5400000">
            <a:off x="684990" y="-494104"/>
            <a:ext cx="735544" cy="2105533"/>
          </a:xfrm>
          <a:prstGeom prst="round2SameRect">
            <a:avLst>
              <a:gd name="adj1" fmla="val 8488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05" y="318568"/>
            <a:ext cx="1813544" cy="483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68640" y="4344753"/>
            <a:ext cx="570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DA3D"/>
                </a:solidFill>
                <a:latin typeface="Arial" charset="0"/>
                <a:ea typeface="ＭＳ Ｐゴシック" charset="-128"/>
              </a:rPr>
              <a:t>Charneta Samms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DA3D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0769" y="4270373"/>
            <a:ext cx="2671685" cy="61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Chief Technology Officer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U.S. Army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DEVCOM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320589" y="4344753"/>
            <a:ext cx="0" cy="46166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5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65200"/>
            <a:ext cx="9144000" cy="5562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CONVERGENCE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6" y="1148863"/>
            <a:ext cx="4572001" cy="1470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880" y="1079499"/>
            <a:ext cx="273408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649883"/>
            <a:ext cx="574357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700" dirty="0">
                <a:solidFill>
                  <a:schemeClr val="bg1"/>
                </a:solidFill>
              </a:rPr>
              <a:t>Project Convergence is a dedicated campaign of learning and experimentation that ensures the Army, as part of the Joint and Combined force, can rapidly and continuously converge effects across all domains – land, air, sea, space and cyberspace.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700" y="4584698"/>
            <a:ext cx="8877300" cy="1879601"/>
          </a:xfrm>
          <a:prstGeom prst="rect">
            <a:avLst/>
          </a:prstGeom>
        </p:spPr>
        <p:txBody>
          <a:bodyPr wrap="square" numCol="3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Helvetica" panose="020B0604020202020204" pitchFamily="34" charset="0"/>
              </a:rPr>
              <a:t>Sensor</a:t>
            </a:r>
            <a:endParaRPr lang="en-US" dirty="0">
              <a:solidFill>
                <a:srgbClr val="FFFFFF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Helvetica" panose="020B0604020202020204" pitchFamily="34" charset="0"/>
              </a:rPr>
              <a:t>Effect </a:t>
            </a:r>
            <a:r>
              <a:rPr lang="en-US" sz="1400" dirty="0">
                <a:solidFill>
                  <a:srgbClr val="FFFFFF"/>
                </a:solidFill>
                <a:latin typeface="Helvetica" panose="020B0604020202020204" pitchFamily="34" charset="0"/>
              </a:rPr>
              <a:t>(kinetic/non-kinetic)</a:t>
            </a:r>
            <a:endParaRPr lang="en-US" dirty="0">
              <a:solidFill>
                <a:srgbClr val="FFFFFF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Helvetica" panose="020B0604020202020204" pitchFamily="34" charset="0"/>
              </a:rPr>
              <a:t>C2 </a:t>
            </a:r>
            <a:r>
              <a:rPr lang="en-US" sz="1400" dirty="0">
                <a:solidFill>
                  <a:srgbClr val="FFFFFF"/>
                </a:solidFill>
                <a:latin typeface="Helvetica" panose="020B0604020202020204" pitchFamily="34" charset="0"/>
              </a:rPr>
              <a:t>(Maneuver, Fires, Intel)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anose="020B0604020202020204" pitchFamily="34" charset="0"/>
              </a:rPr>
              <a:t>Protection </a:t>
            </a:r>
            <a:r>
              <a:rPr lang="en-US" sz="1400" dirty="0">
                <a:solidFill>
                  <a:srgbClr val="FFFFFF"/>
                </a:solidFill>
                <a:latin typeface="Helvetica" panose="020B0604020202020204" pitchFamily="34" charset="0"/>
              </a:rPr>
              <a:t>(EW, Physical)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Helvetica" panose="020B0604020202020204" pitchFamily="34" charset="0"/>
              </a:rPr>
              <a:t>Communications </a:t>
            </a:r>
            <a:r>
              <a:rPr lang="en-US" sz="1400" dirty="0">
                <a:solidFill>
                  <a:srgbClr val="FFFFFF"/>
                </a:solidFill>
                <a:latin typeface="Helvetica" panose="020B0604020202020204" pitchFamily="34" charset="0"/>
              </a:rPr>
              <a:t>(SATCOM, Aerial, Terrestrial)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anose="020B0604020202020204" pitchFamily="34" charset="0"/>
              </a:rPr>
              <a:t>Assured PNT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anose="020B0604020202020204" pitchFamily="34" charset="0"/>
              </a:rPr>
              <a:t>Robotics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anose="020B0604020202020204" pitchFamily="34" charset="0"/>
              </a:rPr>
              <a:t>Artificial Intelligence / Machine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Helvetica" panose="020B0604020202020204" pitchFamily="34" charset="0"/>
              </a:rPr>
              <a:t>Medical</a:t>
            </a:r>
            <a:endParaRPr lang="en-US" dirty="0">
              <a:solidFill>
                <a:srgbClr val="FFFFFF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anose="020B0604020202020204" pitchFamily="34" charset="0"/>
              </a:rPr>
              <a:t>Sustainment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anose="020B0604020202020204" pitchFamily="34" charset="0"/>
              </a:rPr>
              <a:t>Autonomy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anose="020B0604020202020204" pitchFamily="34" charset="0"/>
              </a:rPr>
              <a:t>Cloud 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anose="020B0604020202020204" pitchFamily="34" charset="0"/>
              </a:rPr>
              <a:t>Planning</a:t>
            </a:r>
            <a:endParaRPr lang="en-US" b="0" i="0" dirty="0">
              <a:solidFill>
                <a:srgbClr val="FFFFFF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28600" y="4050266"/>
            <a:ext cx="9563100" cy="40011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U.S. Army"/>
              </a:rPr>
              <a:t>Technology Collaboration </a:t>
            </a:r>
            <a:r>
              <a:rPr lang="en-US" sz="2000" b="1" dirty="0" smtClean="0">
                <a:solidFill>
                  <a:srgbClr val="FFFFFF"/>
                </a:solidFill>
                <a:latin typeface="U.S. Army"/>
              </a:rPr>
              <a:t>Areas</a:t>
            </a:r>
            <a:endParaRPr lang="en-US" sz="2000" b="1" dirty="0">
              <a:solidFill>
                <a:srgbClr val="FFFFFF"/>
              </a:solidFill>
              <a:latin typeface="U.S. Army"/>
            </a:endParaRPr>
          </a:p>
        </p:txBody>
      </p:sp>
    </p:spTree>
    <p:extLst>
      <p:ext uri="{BB962C8B-B14F-4D97-AF65-F5344CB8AC3E}">
        <p14:creationId xmlns:p14="http://schemas.microsoft.com/office/powerpoint/2010/main" val="8774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3" descr="Lineage_Vector_Large_Black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982788"/>
            <a:ext cx="25908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8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/>
          <p:cNvSpPr txBox="1"/>
          <p:nvPr/>
        </p:nvSpPr>
        <p:spPr>
          <a:xfrm>
            <a:off x="52722" y="2874815"/>
            <a:ext cx="1389698" cy="340519"/>
          </a:xfrm>
          <a:prstGeom prst="round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charset="0"/>
              </a:rPr>
              <a:t>Forward Element Center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charset="0"/>
              </a:rPr>
              <a:t>Ft. Sam Houston, TX</a:t>
            </a:r>
            <a:endParaRPr kumimoji="0" lang="en-US" sz="7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1459300" y="2878156"/>
            <a:ext cx="1344168" cy="340519"/>
          </a:xfrm>
          <a:prstGeom prst="round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charset="0"/>
              </a:rPr>
              <a:t>Forward Element Center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charset="0"/>
              </a:rPr>
              <a:t>Stuttgart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charset="0"/>
              </a:rPr>
              <a:t>, </a:t>
            </a: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charset="0"/>
              </a:rPr>
              <a:t>Germany</a:t>
            </a:r>
            <a:endParaRPr kumimoji="0" lang="en-US" sz="7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2819961" y="2876874"/>
            <a:ext cx="1552152" cy="340519"/>
          </a:xfrm>
          <a:prstGeom prst="round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charset="0"/>
              </a:rPr>
              <a:t>Forward Element Center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charset="0"/>
              </a:rPr>
              <a:t>Ft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charset="0"/>
              </a:rPr>
              <a:t>. Shafter, HI</a:t>
            </a:r>
          </a:p>
        </p:txBody>
      </p:sp>
      <p:cxnSp>
        <p:nvCxnSpPr>
          <p:cNvPr id="16" name="Straight Connector 15"/>
          <p:cNvCxnSpPr>
            <a:stCxn id="117" idx="3"/>
            <a:endCxn id="52" idx="1"/>
          </p:cNvCxnSpPr>
          <p:nvPr/>
        </p:nvCxnSpPr>
        <p:spPr>
          <a:xfrm>
            <a:off x="5235888" y="1542128"/>
            <a:ext cx="156061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796498" y="1286739"/>
            <a:ext cx="1645920" cy="510778"/>
          </a:xfrm>
          <a:prstGeom prst="round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228600">
              <a:defRPr/>
            </a:pPr>
            <a:r>
              <a:rPr lang="en-US" sz="1200" b="1" dirty="0" smtClean="0">
                <a:solidFill>
                  <a:srgbClr val="FFC000"/>
                </a:solidFill>
                <a:latin typeface=" Arial"/>
                <a:ea typeface="ＭＳ Ｐゴシック" charset="-128"/>
              </a:rPr>
              <a:t>CSM  </a:t>
            </a:r>
            <a:br>
              <a:rPr lang="en-US" sz="1200" b="1" dirty="0" smtClean="0">
                <a:solidFill>
                  <a:srgbClr val="FFC000"/>
                </a:solidFill>
                <a:latin typeface=" Arial"/>
                <a:ea typeface="ＭＳ Ｐゴシック" charset="-128"/>
              </a:rPr>
            </a:br>
            <a:r>
              <a:rPr lang="en-US" sz="1200" b="1" dirty="0" smtClean="0">
                <a:solidFill>
                  <a:srgbClr val="FFC000"/>
                </a:solidFill>
                <a:latin typeface=" Arial"/>
                <a:ea typeface="ＭＳ Ｐゴシック" charset="-128"/>
              </a:rPr>
              <a:t>DEVCOM</a:t>
            </a:r>
            <a:endParaRPr lang="en-US" sz="1200" b="1" dirty="0">
              <a:solidFill>
                <a:srgbClr val="FFC000"/>
              </a:solidFill>
              <a:latin typeface=" Arial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 Arial"/>
                <a:cs typeface="Calibri" panose="020F0502020204030204" pitchFamily="34" charset="0"/>
              </a:rPr>
              <a:t>organization</a:t>
            </a:r>
            <a:endParaRPr lang="en-US" sz="2400" b="1" dirty="0">
              <a:latin typeface=" Arial"/>
              <a:cs typeface="Calibri" panose="020F0502020204030204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5256236" y="1918227"/>
            <a:ext cx="1645920" cy="510778"/>
          </a:xfrm>
          <a:prstGeom prst="round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R="0" lvl="0" indent="0" algn="ctr" defTabSz="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C000"/>
                </a:solidFill>
                <a:latin typeface=" Arial"/>
                <a:ea typeface="ＭＳ Ｐゴシック" charset="-128"/>
              </a:rPr>
              <a:t>DtCG </a:t>
            </a:r>
            <a:r>
              <a:rPr lang="en-US" sz="1200" b="1" dirty="0" smtClean="0">
                <a:solidFill>
                  <a:srgbClr val="FFC000"/>
                </a:solidFill>
                <a:latin typeface=" Arial"/>
                <a:ea typeface="ＭＳ Ｐゴシック" charset="-128"/>
              </a:rPr>
              <a:t/>
            </a:r>
            <a:br>
              <a:rPr lang="en-US" sz="1200" b="1" dirty="0" smtClean="0">
                <a:solidFill>
                  <a:srgbClr val="FFC000"/>
                </a:solidFill>
                <a:latin typeface=" Arial"/>
                <a:ea typeface="ＭＳ Ｐゴシック" charset="-128"/>
              </a:rPr>
            </a:br>
            <a:r>
              <a:rPr lang="en-US" sz="1200" b="1" dirty="0" smtClean="0">
                <a:solidFill>
                  <a:srgbClr val="FFC000"/>
                </a:solidFill>
                <a:latin typeface=" Arial"/>
                <a:ea typeface="ＭＳ Ｐゴシック" charset="-128"/>
              </a:rPr>
              <a:t>DEVCOM</a:t>
            </a:r>
            <a:endParaRPr lang="en-US" sz="1200" b="1" dirty="0">
              <a:solidFill>
                <a:srgbClr val="FFC000"/>
              </a:solidFill>
              <a:latin typeface=" Arial"/>
              <a:ea typeface="ＭＳ Ｐゴシック" charset="-128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891072" y="1913503"/>
            <a:ext cx="1645920" cy="510778"/>
          </a:xfrm>
          <a:prstGeom prst="round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 Arial"/>
                <a:ea typeface="ＭＳ Ｐゴシック" charset="-128"/>
                <a:cs typeface="+mn-cs"/>
              </a:rPr>
              <a:t>DCG </a:t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 Arial"/>
                <a:ea typeface="ＭＳ Ｐゴシック" charset="-128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 Arial"/>
                <a:ea typeface="ＭＳ Ｐゴシック" charset="-128"/>
                <a:cs typeface="+mn-cs"/>
              </a:rPr>
              <a:t>DEVCOM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 Arial"/>
              <a:ea typeface="ＭＳ Ｐゴシック" charset="-128"/>
              <a:cs typeface="+mn-cs"/>
            </a:endParaRPr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0" y="6169749"/>
            <a:ext cx="9144000" cy="376237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514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defRPr/>
            </a:pPr>
            <a:r>
              <a:rPr lang="en-US" altLang="en-US" sz="20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DEVCOM secures persistent innovation for a modern Army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62" name="Rounded Rectangle 161"/>
          <p:cNvSpPr/>
          <p:nvPr/>
        </p:nvSpPr>
        <p:spPr>
          <a:xfrm>
            <a:off x="52722" y="2672354"/>
            <a:ext cx="1398207" cy="255389"/>
          </a:xfrm>
          <a:prstGeom prst="round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DA3D"/>
                </a:solidFill>
                <a:effectLst/>
                <a:uLnTx/>
                <a:uFillTx/>
                <a:latin typeface=" Arial"/>
                <a:ea typeface="ＭＳ Ｐゴシック" charset="-128"/>
                <a:cs typeface="+mn-cs"/>
              </a:rPr>
              <a:t>DEVCOM AMERICAS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DA3D"/>
              </a:solidFill>
              <a:effectLst/>
              <a:uLnTx/>
              <a:uFillTx/>
              <a:latin typeface=" Arial"/>
              <a:ea typeface="ＭＳ Ｐゴシック" charset="-128"/>
              <a:cs typeface="+mn-cs"/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1459301" y="2672354"/>
            <a:ext cx="1340148" cy="255389"/>
          </a:xfrm>
          <a:prstGeom prst="round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DA3D"/>
                </a:solidFill>
                <a:effectLst/>
                <a:uLnTx/>
                <a:uFillTx/>
                <a:latin typeface=" Arial"/>
                <a:ea typeface="ＭＳ Ｐゴシック" charset="-128"/>
                <a:cs typeface="+mn-cs"/>
              </a:rPr>
              <a:t>DEVCOM ATLANTIC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DA3D"/>
              </a:solidFill>
              <a:effectLst/>
              <a:uLnTx/>
              <a:uFillTx/>
              <a:latin typeface=" Arial"/>
              <a:ea typeface="ＭＳ Ｐゴシック" charset="-128"/>
              <a:cs typeface="+mn-cs"/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2807822" y="2672354"/>
            <a:ext cx="1564291" cy="255389"/>
          </a:xfrm>
          <a:prstGeom prst="round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DA3D"/>
                </a:solidFill>
                <a:effectLst/>
                <a:uLnTx/>
                <a:uFillTx/>
                <a:latin typeface=" Arial"/>
                <a:ea typeface="ＭＳ Ｐゴシック" charset="-128"/>
                <a:cs typeface="+mn-cs"/>
              </a:rPr>
              <a:t>DEVCOM INDO PACIFIC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DA3D"/>
              </a:solidFill>
              <a:effectLst/>
              <a:uLnTx/>
              <a:uFillTx/>
              <a:latin typeface=" Arial"/>
              <a:ea typeface="ＭＳ Ｐゴシック" charset="-128"/>
              <a:cs typeface="+mn-cs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5250723" y="2502920"/>
            <a:ext cx="1644580" cy="715089"/>
          </a:xfrm>
          <a:prstGeom prst="round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 charset="0"/>
              </a:rPr>
              <a:t>S&amp;T Integration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 charset="0"/>
              </a:rPr>
              <a:t>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 charset="0"/>
              </a:rPr>
              <a:t>Director</a:t>
            </a:r>
            <a:b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 Arial"/>
                <a:ea typeface="ＭＳ Ｐゴシック" charset="-128"/>
                <a:cs typeface="+mn-cs"/>
              </a:rPr>
              <a:t>DEVCOM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 Arial"/>
              <a:ea typeface="ＭＳ Ｐゴシック" charset="-128"/>
              <a:cs typeface="+mn-cs"/>
            </a:endParaRPr>
          </a:p>
        </p:txBody>
      </p:sp>
      <p:sp>
        <p:nvSpPr>
          <p:cNvPr id="106" name="Rounded Rectangle 105"/>
          <p:cNvSpPr/>
          <p:nvPr/>
        </p:nvSpPr>
        <p:spPr>
          <a:xfrm rot="5400000">
            <a:off x="4438641" y="-3264524"/>
            <a:ext cx="274425" cy="8694509"/>
          </a:xfrm>
          <a:prstGeom prst="round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0" y="93285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DA3D"/>
                </a:solidFill>
                <a:effectLst/>
                <a:uLnTx/>
                <a:uFillTx/>
                <a:latin typeface=" Arial"/>
                <a:ea typeface="ＭＳ Ｐゴシック" charset="-128"/>
                <a:cs typeface="+mn-cs"/>
              </a:rPr>
              <a:t>U.S. ARMY FUTURES COMMAND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 Arial"/>
                <a:ea typeface="ＭＳ Ｐゴシック" charset="-128"/>
                <a:cs typeface="+mn-cs"/>
              </a:rPr>
              <a:t>COMBAT CAPABILITIES DEVELOPMENT COMMAND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 Arial"/>
              <a:ea typeface="ＭＳ Ｐゴシック" charset="-128"/>
              <a:cs typeface="+mn-cs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3589968" y="1286739"/>
            <a:ext cx="1645920" cy="510778"/>
          </a:xfrm>
          <a:prstGeom prst="round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 Arial"/>
                <a:ea typeface="ＭＳ Ｐゴシック" charset="-128"/>
                <a:cs typeface="+mn-cs"/>
              </a:rPr>
              <a:t>CG </a:t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 Arial"/>
                <a:ea typeface="ＭＳ Ｐゴシック" charset="-128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 Arial"/>
                <a:ea typeface="ＭＳ Ｐゴシック" charset="-128"/>
                <a:cs typeface="+mn-cs"/>
              </a:rPr>
              <a:t>DEVCOM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 Arial"/>
              <a:ea typeface="ＭＳ Ｐゴシック" charset="-128"/>
              <a:cs typeface="+mn-cs"/>
            </a:endParaRPr>
          </a:p>
        </p:txBody>
      </p:sp>
      <p:cxnSp>
        <p:nvCxnSpPr>
          <p:cNvPr id="15" name="Elbow Connector 14"/>
          <p:cNvCxnSpPr>
            <a:stCxn id="117" idx="2"/>
            <a:endCxn id="62" idx="3"/>
          </p:cNvCxnSpPr>
          <p:nvPr/>
        </p:nvCxnSpPr>
        <p:spPr>
          <a:xfrm rot="5400000">
            <a:off x="3789273" y="1545236"/>
            <a:ext cx="371375" cy="875936"/>
          </a:xfrm>
          <a:prstGeom prst="bentConnector2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117" idx="2"/>
            <a:endCxn id="57" idx="1"/>
          </p:cNvCxnSpPr>
          <p:nvPr/>
        </p:nvCxnSpPr>
        <p:spPr>
          <a:xfrm rot="16200000" flipH="1">
            <a:off x="4646533" y="1563912"/>
            <a:ext cx="376099" cy="843308"/>
          </a:xfrm>
          <a:prstGeom prst="bentConnector2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>
            <a:stCxn id="117" idx="2"/>
            <a:endCxn id="104" idx="1"/>
          </p:cNvCxnSpPr>
          <p:nvPr/>
        </p:nvCxnSpPr>
        <p:spPr>
          <a:xfrm rot="16200000" flipH="1">
            <a:off x="4300351" y="1910093"/>
            <a:ext cx="1062948" cy="837795"/>
          </a:xfrm>
          <a:prstGeom prst="bentConnector2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312136" y="3631402"/>
            <a:ext cx="1097280" cy="2377440"/>
            <a:chOff x="2318887" y="3631402"/>
            <a:chExt cx="1097280" cy="2377440"/>
          </a:xfrm>
        </p:grpSpPr>
        <p:sp>
          <p:nvSpPr>
            <p:cNvPr id="127" name="TextBox 45"/>
            <p:cNvSpPr txBox="1">
              <a:spLocks noChangeArrowheads="1"/>
            </p:cNvSpPr>
            <p:nvPr/>
          </p:nvSpPr>
          <p:spPr bwMode="auto">
            <a:xfrm>
              <a:off x="2318887" y="3631402"/>
              <a:ext cx="1097280" cy="237744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DEVCOM Aviation </a:t>
              </a: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&amp; Missile </a:t>
              </a:r>
              <a: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Center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i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i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i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i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123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35505" y="4396402"/>
              <a:ext cx="914400" cy="14300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1171308" y="3627978"/>
            <a:ext cx="1097280" cy="2377440"/>
            <a:chOff x="1174683" y="3627978"/>
            <a:chExt cx="1097280" cy="2377440"/>
          </a:xfrm>
        </p:grpSpPr>
        <p:sp>
          <p:nvSpPr>
            <p:cNvPr id="122" name="TextBox 45"/>
            <p:cNvSpPr txBox="1">
              <a:spLocks noChangeArrowheads="1"/>
            </p:cNvSpPr>
            <p:nvPr/>
          </p:nvSpPr>
          <p:spPr bwMode="auto">
            <a:xfrm>
              <a:off x="1174683" y="3627978"/>
              <a:ext cx="1097280" cy="237744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DEVCOM</a:t>
              </a:r>
              <a:b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Armaments Center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128" name="Picture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83294" y="4396402"/>
              <a:ext cx="914400" cy="14300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4593792" y="3626027"/>
            <a:ext cx="1097280" cy="2377440"/>
            <a:chOff x="4595961" y="3626027"/>
            <a:chExt cx="1097280" cy="2377440"/>
          </a:xfrm>
        </p:grpSpPr>
        <p:sp>
          <p:nvSpPr>
            <p:cNvPr id="137" name="TextBox 45"/>
            <p:cNvSpPr txBox="1">
              <a:spLocks noChangeArrowheads="1"/>
            </p:cNvSpPr>
            <p:nvPr/>
          </p:nvSpPr>
          <p:spPr bwMode="auto">
            <a:xfrm>
              <a:off x="4595961" y="3626027"/>
              <a:ext cx="1097280" cy="237744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DEVCOM Chemical  </a:t>
              </a: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Biological </a:t>
              </a:r>
              <a: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Center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135" name="Picture 2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02259" y="4396402"/>
              <a:ext cx="914400" cy="14248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3452964" y="3626027"/>
            <a:ext cx="1097280" cy="2377440"/>
            <a:chOff x="3454400" y="3626027"/>
            <a:chExt cx="1097280" cy="2377440"/>
          </a:xfrm>
        </p:grpSpPr>
        <p:sp>
          <p:nvSpPr>
            <p:cNvPr id="132" name="TextBox 45"/>
            <p:cNvSpPr txBox="1">
              <a:spLocks noChangeArrowheads="1"/>
            </p:cNvSpPr>
            <p:nvPr/>
          </p:nvSpPr>
          <p:spPr bwMode="auto">
            <a:xfrm>
              <a:off x="3454400" y="3626027"/>
              <a:ext cx="1097280" cy="237744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DEVCOM  </a:t>
              </a: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/>
              </a:r>
              <a:b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C5ISR Center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138" name="Picture 2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56000" y="4396402"/>
              <a:ext cx="914400" cy="14589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6875448" y="3626027"/>
            <a:ext cx="1097280" cy="2377440"/>
            <a:chOff x="6875563" y="3626027"/>
            <a:chExt cx="1097280" cy="2377440"/>
          </a:xfrm>
        </p:grpSpPr>
        <p:sp>
          <p:nvSpPr>
            <p:cNvPr id="147" name="TextBox 45"/>
            <p:cNvSpPr txBox="1">
              <a:spLocks noChangeArrowheads="1"/>
            </p:cNvSpPr>
            <p:nvPr/>
          </p:nvSpPr>
          <p:spPr bwMode="auto">
            <a:xfrm>
              <a:off x="6875563" y="3626027"/>
              <a:ext cx="1097280" cy="237744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DEVCOM Ground Vehicle </a:t>
              </a: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Systems </a:t>
              </a:r>
              <a: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Center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i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i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i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i="1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45" name="Picture 2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78" t="11762" r="578" b="1463"/>
            <a:stretch/>
          </p:blipFill>
          <p:spPr bwMode="auto">
            <a:xfrm>
              <a:off x="6988718" y="4396402"/>
              <a:ext cx="914400" cy="14248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5734620" y="3626027"/>
            <a:ext cx="1097280" cy="2377440"/>
            <a:chOff x="5733881" y="3626027"/>
            <a:chExt cx="1097280" cy="2377440"/>
          </a:xfrm>
        </p:grpSpPr>
        <p:sp>
          <p:nvSpPr>
            <p:cNvPr id="142" name="TextBox 45"/>
            <p:cNvSpPr txBox="1">
              <a:spLocks noChangeArrowheads="1"/>
            </p:cNvSpPr>
            <p:nvPr/>
          </p:nvSpPr>
          <p:spPr bwMode="auto">
            <a:xfrm>
              <a:off x="5733881" y="3626027"/>
              <a:ext cx="1097280" cy="237744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DEVCOM </a:t>
              </a:r>
              <a: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b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Soldier Center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148" name="Picture 2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2473"/>
            <a:stretch/>
          </p:blipFill>
          <p:spPr bwMode="auto">
            <a:xfrm>
              <a:off x="5831840" y="4396402"/>
              <a:ext cx="914400" cy="14248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8016273" y="3647905"/>
            <a:ext cx="1097280" cy="2333685"/>
            <a:chOff x="8016273" y="3647905"/>
            <a:chExt cx="1097280" cy="2333685"/>
          </a:xfrm>
        </p:grpSpPr>
        <p:sp>
          <p:nvSpPr>
            <p:cNvPr id="151" name="TextBox 45"/>
            <p:cNvSpPr txBox="1">
              <a:spLocks noChangeArrowheads="1"/>
            </p:cNvSpPr>
            <p:nvPr/>
          </p:nvSpPr>
          <p:spPr bwMode="auto">
            <a:xfrm>
              <a:off x="8016273" y="3647905"/>
              <a:ext cx="1097280" cy="233368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DEVCOM </a:t>
              </a:r>
              <a: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Analysis Center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8107713" y="4396402"/>
              <a:ext cx="914400" cy="1437618"/>
              <a:chOff x="4558298" y="3326268"/>
              <a:chExt cx="1652658" cy="2611766"/>
            </a:xfrm>
          </p:grpSpPr>
          <p:pic>
            <p:nvPicPr>
              <p:cNvPr id="157" name="Picture 156"/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58298" y="3326268"/>
                <a:ext cx="1652658" cy="261176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03931" y="3606445"/>
                <a:ext cx="949551" cy="8344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11" cstate="screen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9442" y="4745580"/>
                <a:ext cx="1285512" cy="72720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7" name="Group 26"/>
          <p:cNvGrpSpPr/>
          <p:nvPr/>
        </p:nvGrpSpPr>
        <p:grpSpPr>
          <a:xfrm>
            <a:off x="30480" y="3631403"/>
            <a:ext cx="1097280" cy="2377440"/>
            <a:chOff x="30480" y="3631403"/>
            <a:chExt cx="1097280" cy="2377440"/>
          </a:xfrm>
        </p:grpSpPr>
        <p:sp>
          <p:nvSpPr>
            <p:cNvPr id="94" name="TextBox 45"/>
            <p:cNvSpPr txBox="1">
              <a:spLocks noChangeArrowheads="1"/>
            </p:cNvSpPr>
            <p:nvPr/>
          </p:nvSpPr>
          <p:spPr bwMode="auto">
            <a:xfrm>
              <a:off x="30480" y="3631403"/>
              <a:ext cx="1097280" cy="237744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DEVCOM </a:t>
              </a: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/>
              </a:r>
              <a:b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Army Research Lab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0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175" name="Picture 2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0878" y="4396402"/>
              <a:ext cx="914400" cy="14525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76" name="Elbow Connector 175"/>
          <p:cNvCxnSpPr>
            <a:stCxn id="117" idx="2"/>
            <a:endCxn id="94" idx="0"/>
          </p:cNvCxnSpPr>
          <p:nvPr/>
        </p:nvCxnSpPr>
        <p:spPr>
          <a:xfrm rot="5400000">
            <a:off x="1579081" y="797556"/>
            <a:ext cx="1833886" cy="3833808"/>
          </a:xfrm>
          <a:prstGeom prst="bentConnector3">
            <a:avLst>
              <a:gd name="adj1" fmla="val 8643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Elbow Connector 176"/>
          <p:cNvCxnSpPr>
            <a:stCxn id="117" idx="2"/>
            <a:endCxn id="122" idx="0"/>
          </p:cNvCxnSpPr>
          <p:nvPr/>
        </p:nvCxnSpPr>
        <p:spPr>
          <a:xfrm rot="5400000">
            <a:off x="2151208" y="1366257"/>
            <a:ext cx="1830461" cy="2692980"/>
          </a:xfrm>
          <a:prstGeom prst="bentConnector3">
            <a:avLst>
              <a:gd name="adj1" fmla="val 86505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Elbow Connector 177"/>
          <p:cNvCxnSpPr>
            <a:stCxn id="117" idx="2"/>
            <a:endCxn id="127" idx="0"/>
          </p:cNvCxnSpPr>
          <p:nvPr/>
        </p:nvCxnSpPr>
        <p:spPr>
          <a:xfrm rot="5400000">
            <a:off x="2719910" y="1938383"/>
            <a:ext cx="1833885" cy="1552152"/>
          </a:xfrm>
          <a:prstGeom prst="bentConnector3">
            <a:avLst>
              <a:gd name="adj1" fmla="val 8643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ounded Rectangle 178"/>
          <p:cNvSpPr/>
          <p:nvPr/>
        </p:nvSpPr>
        <p:spPr>
          <a:xfrm>
            <a:off x="7419481" y="2763494"/>
            <a:ext cx="1598025" cy="715089"/>
          </a:xfrm>
          <a:prstGeom prst="round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 smtClean="0">
                <a:solidFill>
                  <a:srgbClr val="FFC000"/>
                </a:solidFill>
                <a:latin typeface="Arial"/>
                <a:ea typeface="ＭＳ Ｐゴシック" charset="-128"/>
                <a:cs typeface="Arial" charset="0"/>
              </a:rPr>
              <a:t>Chief Technology Officer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 charset="0"/>
              </a:rPr>
              <a:t/>
            </a:r>
            <a:b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 Arial"/>
                <a:ea typeface="ＭＳ Ｐゴシック" charset="-128"/>
                <a:cs typeface="+mn-cs"/>
              </a:rPr>
              <a:t>DEVCOM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 Arial"/>
              <a:ea typeface="ＭＳ Ｐゴシック" charset="-128"/>
              <a:cs typeface="+mn-cs"/>
            </a:endParaRPr>
          </a:p>
        </p:txBody>
      </p:sp>
      <p:cxnSp>
        <p:nvCxnSpPr>
          <p:cNvPr id="180" name="Elbow Connector 179"/>
          <p:cNvCxnSpPr>
            <a:stCxn id="104" idx="3"/>
            <a:endCxn id="179" idx="1"/>
          </p:cNvCxnSpPr>
          <p:nvPr/>
        </p:nvCxnSpPr>
        <p:spPr>
          <a:xfrm>
            <a:off x="6895303" y="2860465"/>
            <a:ext cx="524178" cy="260574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5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400" dirty="0"/>
              <a:t>DEVCOM NATIONAL FOOTPRINT</a:t>
            </a:r>
            <a:endParaRPr lang="en-US" sz="1800" b="0" dirty="0">
              <a:solidFill>
                <a:schemeClr val="accent2"/>
              </a:solidFill>
            </a:endParaRPr>
          </a:p>
        </p:txBody>
      </p:sp>
      <p:sp>
        <p:nvSpPr>
          <p:cNvPr id="7" name="object 3"/>
          <p:cNvSpPr/>
          <p:nvPr/>
        </p:nvSpPr>
        <p:spPr>
          <a:xfrm>
            <a:off x="0" y="1937004"/>
            <a:ext cx="9144000" cy="1576070"/>
          </a:xfrm>
          <a:custGeom>
            <a:avLst/>
            <a:gdLst/>
            <a:ahLst/>
            <a:cxnLst/>
            <a:rect l="l" t="t" r="r" b="b"/>
            <a:pathLst>
              <a:path w="9144000" h="1576070">
                <a:moveTo>
                  <a:pt x="0" y="1575815"/>
                </a:moveTo>
                <a:lnTo>
                  <a:pt x="9144000" y="1575815"/>
                </a:lnTo>
                <a:lnTo>
                  <a:pt x="9144000" y="0"/>
                </a:lnTo>
                <a:lnTo>
                  <a:pt x="0" y="0"/>
                </a:lnTo>
                <a:lnTo>
                  <a:pt x="0" y="15758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7102561" y="2051286"/>
            <a:ext cx="2041439" cy="2009835"/>
          </a:xfrm>
          <a:custGeom>
            <a:avLst/>
            <a:gdLst/>
            <a:ahLst/>
            <a:cxnLst/>
            <a:rect l="l" t="t" r="r" b="b"/>
            <a:pathLst>
              <a:path w="1823084" h="1873250">
                <a:moveTo>
                  <a:pt x="0" y="1872995"/>
                </a:moveTo>
                <a:lnTo>
                  <a:pt x="1822703" y="1872995"/>
                </a:lnTo>
                <a:lnTo>
                  <a:pt x="1822703" y="0"/>
                </a:lnTo>
                <a:lnTo>
                  <a:pt x="0" y="0"/>
                </a:lnTo>
                <a:lnTo>
                  <a:pt x="0" y="1872995"/>
                </a:lnTo>
                <a:close/>
              </a:path>
            </a:pathLst>
          </a:custGeom>
          <a:solidFill>
            <a:srgbClr val="D3DAD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7308950" y="4123188"/>
            <a:ext cx="159252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State with </a:t>
            </a:r>
            <a:r>
              <a:rPr kumimoji="0" lang="en-US" sz="700" b="1" i="1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DEVCOM</a:t>
            </a:r>
            <a:r>
              <a:rPr kumimoji="0" sz="700" b="1" i="1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 support</a:t>
            </a:r>
            <a:r>
              <a:rPr kumimoji="0" sz="700" b="1" i="1" u="none" strike="noStrike" kern="1200" cap="none" spc="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 </a:t>
            </a:r>
            <a:r>
              <a:rPr kumimoji="0" sz="700" b="1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location</a:t>
            </a:r>
            <a:endParaRPr kumimoji="0" sz="7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3858" y="2119187"/>
            <a:ext cx="2276020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marR="448309" lvl="0" indent="-9144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DEVCOM, </a:t>
            </a:r>
            <a:r>
              <a:rPr kumimoji="0" lang="en-US" sz="7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NTC </a:t>
            </a:r>
            <a:r>
              <a:rPr kumimoji="0" lang="en-US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Support, </a:t>
            </a:r>
            <a:r>
              <a:rPr kumimoji="0" lang="en-US" sz="7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Ft. Irwin, CA  </a:t>
            </a:r>
          </a:p>
          <a:p>
            <a:pPr marL="91440" marR="448309" lvl="0" indent="-9144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DEVCOM, </a:t>
            </a:r>
            <a:r>
              <a:rPr kumimoji="0" lang="en-US" sz="7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III CORPS, </a:t>
            </a:r>
            <a:r>
              <a:rPr kumimoji="0" lang="en-US" sz="7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Ft. </a:t>
            </a:r>
            <a:r>
              <a:rPr kumimoji="0" lang="en-US" sz="7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Hood,</a:t>
            </a:r>
            <a:r>
              <a:rPr kumimoji="0" lang="en-US" sz="700" b="0" i="0" u="none" strike="noStrike" kern="1200" cap="none" spc="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 </a:t>
            </a:r>
            <a:r>
              <a:rPr kumimoji="0" lang="en-US" sz="7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TX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 Narrow"/>
            </a:endParaRPr>
          </a:p>
          <a:p>
            <a:pPr marL="91440" marR="0" lvl="0" indent="-9144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DEVCOM, </a:t>
            </a:r>
            <a:r>
              <a:rPr kumimoji="0" lang="en-US" sz="7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JRTC </a:t>
            </a:r>
            <a:r>
              <a:rPr kumimoji="0" lang="en-US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Support, </a:t>
            </a:r>
            <a:r>
              <a:rPr kumimoji="0" lang="en-US" sz="7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Ft. Polk,</a:t>
            </a:r>
            <a:r>
              <a:rPr kumimoji="0" lang="en-US" sz="7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 </a:t>
            </a:r>
            <a:r>
              <a:rPr kumimoji="0" lang="en-US" sz="7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LA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 Narrow"/>
            </a:endParaRPr>
          </a:p>
          <a:p>
            <a:pPr marL="91440" marR="0" lvl="0" indent="-9144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DEVCOM-AMERICAS,</a:t>
            </a:r>
            <a:r>
              <a:rPr kumimoji="0" lang="en-US" sz="70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 </a:t>
            </a:r>
            <a:r>
              <a:rPr kumimoji="0" lang="en-US" sz="7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USANORTH/</a:t>
            </a:r>
            <a:br>
              <a:rPr kumimoji="0" lang="en-US" sz="7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</a:br>
            <a:r>
              <a:rPr kumimoji="0" lang="en-US" sz="7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USARSOUTH,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 </a:t>
            </a:r>
            <a:r>
              <a:rPr kumimoji="0" lang="en-US" sz="7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Ft. </a:t>
            </a:r>
            <a:r>
              <a:rPr kumimoji="0" lang="en-US" sz="7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Sam Houston, </a:t>
            </a:r>
            <a:r>
              <a:rPr kumimoji="0" lang="en-US" sz="7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TX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 Narrow"/>
            </a:endParaRPr>
          </a:p>
          <a:p>
            <a:pPr marL="91440" marR="109855" lvl="0" indent="-9144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DEVCOM, </a:t>
            </a:r>
            <a:r>
              <a:rPr kumimoji="0" lang="en-US" sz="7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ARCENT </a:t>
            </a:r>
            <a:r>
              <a:rPr kumimoji="0" lang="en-US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Support, </a:t>
            </a:r>
            <a:r>
              <a:rPr kumimoji="0" lang="en-US" sz="7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Shaw </a:t>
            </a:r>
            <a:r>
              <a:rPr kumimoji="0" lang="en-US" sz="7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AFB, SC  </a:t>
            </a:r>
          </a:p>
          <a:p>
            <a:pPr marL="91440" marR="109855" lvl="0" indent="-9144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DEVCOM, USSOCOM </a:t>
            </a:r>
            <a:r>
              <a:rPr kumimoji="0" lang="en-US" sz="7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&amp; </a:t>
            </a:r>
            <a:r>
              <a:rPr kumimoji="0" lang="en-US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ARCENTCOM</a:t>
            </a:r>
            <a:r>
              <a:rPr kumimoji="0" lang="en-US" sz="700" b="1" i="0" u="none" strike="noStrike" kern="1200" cap="none" spc="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 </a:t>
            </a:r>
            <a:br>
              <a:rPr kumimoji="0" lang="en-US" sz="700" b="1" i="0" u="none" strike="noStrike" kern="1200" cap="none" spc="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</a:br>
            <a:r>
              <a:rPr kumimoji="0" lang="en-US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Support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, </a:t>
            </a:r>
            <a:r>
              <a:rPr kumimoji="0" lang="en-US" sz="7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MacDill AFB,</a:t>
            </a:r>
            <a:r>
              <a:rPr kumimoji="0" lang="en-US" sz="700" b="0" i="0" u="none" strike="noStrike" kern="1200" cap="none" spc="-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 </a:t>
            </a:r>
            <a:r>
              <a:rPr kumimoji="0" lang="en-US" sz="7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FL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 Narrow"/>
            </a:endParaRPr>
          </a:p>
          <a:p>
            <a:pPr marL="91440" marR="0" lvl="0" indent="-9144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DEVCOM, USSOUTHCOM Support, </a:t>
            </a:r>
            <a:r>
              <a:rPr kumimoji="0" lang="en-US" sz="7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Miami, FL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 Narrow"/>
            </a:endParaRPr>
          </a:p>
          <a:p>
            <a:pPr marL="91440" marR="5080" lvl="0" indent="-9144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DEVCOM, </a:t>
            </a:r>
            <a:r>
              <a:rPr kumimoji="0" lang="en-US" sz="7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XVIII ABN </a:t>
            </a:r>
            <a:r>
              <a:rPr kumimoji="0" lang="en-US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Corp </a:t>
            </a:r>
            <a:r>
              <a:rPr kumimoji="0" lang="en-US" sz="7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&amp; USASOC </a:t>
            </a:r>
            <a:br>
              <a:rPr kumimoji="0" lang="en-US" sz="7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</a:br>
            <a:r>
              <a:rPr kumimoji="0" lang="en-US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Support, </a:t>
            </a:r>
            <a:r>
              <a:rPr kumimoji="0" lang="en-US" sz="7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Ft. </a:t>
            </a:r>
            <a:r>
              <a:rPr kumimoji="0" lang="en-US" sz="7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Bragg,</a:t>
            </a:r>
            <a:r>
              <a:rPr kumimoji="0" lang="en-US" sz="700" b="0" i="0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 </a:t>
            </a:r>
            <a:r>
              <a:rPr kumimoji="0" lang="en-US" sz="7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NC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 Narrow"/>
            </a:endParaRPr>
          </a:p>
          <a:p>
            <a:pPr marL="91440" marR="70485" lvl="0" indent="-9144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DEVCOM </a:t>
            </a:r>
            <a:r>
              <a:rPr kumimoji="0" lang="en-US" sz="7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FAST HQ’s, </a:t>
            </a:r>
            <a:r>
              <a:rPr kumimoji="0" lang="en-US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ARL, </a:t>
            </a:r>
            <a:r>
              <a:rPr kumimoji="0" lang="en-US" sz="7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PIF, &amp; ARDEC </a:t>
            </a:r>
            <a:br>
              <a:rPr kumimoji="0" lang="en-US" sz="7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</a:br>
            <a:r>
              <a:rPr kumimoji="0" lang="en-US" sz="7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APG, MD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 Narrow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85401" y="4135330"/>
            <a:ext cx="83439" cy="834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45"/>
          <p:cNvSpPr txBox="1"/>
          <p:nvPr/>
        </p:nvSpPr>
        <p:spPr>
          <a:xfrm>
            <a:off x="7630668" y="986266"/>
            <a:ext cx="1321972" cy="779058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102235" marR="0" lvl="0" indent="0" algn="l" defTabSz="914400" rtl="0" eaLnBrk="1" fontAlgn="auto" latinLnBrk="0" hangingPunct="1">
              <a:lnSpc>
                <a:spcPts val="1885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FFDA3C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DEVCOM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573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HQ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APG,</a:t>
            </a:r>
            <a:r>
              <a:rPr kumimoji="0" sz="900" b="0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MD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84150" marR="0" lvl="0" indent="-58419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lang="en-US" sz="7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DEVCOM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 HQ, </a:t>
            </a:r>
            <a:r>
              <a:rPr kumimoji="0" sz="7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APG,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 </a:t>
            </a:r>
            <a:r>
              <a:rPr kumimoji="0" sz="7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MD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ＭＳ Ｐゴシック" charset="-128"/>
              <a:cs typeface="Arial Narrow"/>
            </a:endParaRPr>
          </a:p>
          <a:p>
            <a:pPr marL="184150" marR="0" lvl="0" indent="-5841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Natick,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 </a:t>
            </a:r>
            <a:r>
              <a:rPr kumimoji="0" sz="7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MA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ＭＳ Ｐゴシック" charset="-128"/>
              <a:cs typeface="Arial Narrow"/>
            </a:endParaRPr>
          </a:p>
          <a:p>
            <a:pPr marL="184150" marR="0" lvl="0" indent="-5841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7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Arlington,</a:t>
            </a:r>
            <a:r>
              <a:rPr kumimoji="0" sz="700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 </a:t>
            </a:r>
            <a:r>
              <a:rPr kumimoji="0" sz="7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VA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22" name="object 26"/>
          <p:cNvSpPr/>
          <p:nvPr/>
        </p:nvSpPr>
        <p:spPr>
          <a:xfrm>
            <a:off x="746759" y="1054153"/>
            <a:ext cx="6736080" cy="0"/>
          </a:xfrm>
          <a:custGeom>
            <a:avLst/>
            <a:gdLst/>
            <a:ahLst/>
            <a:cxnLst/>
            <a:rect l="l" t="t" r="r" b="b"/>
            <a:pathLst>
              <a:path w="6736080">
                <a:moveTo>
                  <a:pt x="673569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23" name="object 27"/>
          <p:cNvSpPr/>
          <p:nvPr/>
        </p:nvSpPr>
        <p:spPr>
          <a:xfrm>
            <a:off x="746759" y="1051134"/>
            <a:ext cx="0" cy="2912745"/>
          </a:xfrm>
          <a:custGeom>
            <a:avLst/>
            <a:gdLst/>
            <a:ahLst/>
            <a:cxnLst/>
            <a:rect l="l" t="t" r="r" b="b"/>
            <a:pathLst>
              <a:path h="2912745">
                <a:moveTo>
                  <a:pt x="0" y="0"/>
                </a:moveTo>
                <a:lnTo>
                  <a:pt x="0" y="2912364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24" name="object 28"/>
          <p:cNvSpPr/>
          <p:nvPr/>
        </p:nvSpPr>
        <p:spPr>
          <a:xfrm>
            <a:off x="746758" y="4299930"/>
            <a:ext cx="45719" cy="436274"/>
          </a:xfrm>
          <a:custGeom>
            <a:avLst/>
            <a:gdLst/>
            <a:ahLst/>
            <a:cxnLst/>
            <a:rect l="l" t="t" r="r" b="b"/>
            <a:pathLst>
              <a:path h="273685">
                <a:moveTo>
                  <a:pt x="0" y="0"/>
                </a:moveTo>
                <a:lnTo>
                  <a:pt x="0" y="273304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25" name="object 44"/>
          <p:cNvSpPr/>
          <p:nvPr/>
        </p:nvSpPr>
        <p:spPr>
          <a:xfrm flipH="1">
            <a:off x="7434102" y="1050322"/>
            <a:ext cx="45719" cy="154095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728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8" name="object 30"/>
          <p:cNvSpPr/>
          <p:nvPr/>
        </p:nvSpPr>
        <p:spPr>
          <a:xfrm>
            <a:off x="0" y="3872484"/>
            <a:ext cx="3114040" cy="538480"/>
          </a:xfrm>
          <a:custGeom>
            <a:avLst/>
            <a:gdLst/>
            <a:ahLst/>
            <a:cxnLst/>
            <a:rect l="l" t="t" r="r" b="b"/>
            <a:pathLst>
              <a:path w="3114040" h="538479">
                <a:moveTo>
                  <a:pt x="0" y="537971"/>
                </a:moveTo>
                <a:lnTo>
                  <a:pt x="3113532" y="537971"/>
                </a:lnTo>
                <a:lnTo>
                  <a:pt x="3113532" y="0"/>
                </a:lnTo>
                <a:lnTo>
                  <a:pt x="0" y="0"/>
                </a:lnTo>
                <a:lnTo>
                  <a:pt x="0" y="537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9" name="object 31"/>
          <p:cNvSpPr txBox="1"/>
          <p:nvPr/>
        </p:nvSpPr>
        <p:spPr>
          <a:xfrm>
            <a:off x="151892" y="3972305"/>
            <a:ext cx="2849245" cy="349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National reach of supporting locations  enables development of materiel</a:t>
            </a:r>
            <a:r>
              <a:rPr kumimoji="0" lang="en-US" sz="1100" b="1" i="1" u="none" strike="noStrike" kern="1200" cap="none" spc="-1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solutions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7380263" y="1222408"/>
            <a:ext cx="205151" cy="205151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object 29"/>
          <p:cNvSpPr/>
          <p:nvPr/>
        </p:nvSpPr>
        <p:spPr>
          <a:xfrm>
            <a:off x="60290" y="4736203"/>
            <a:ext cx="9025255" cy="1883183"/>
          </a:xfrm>
          <a:custGeom>
            <a:avLst/>
            <a:gdLst/>
            <a:ahLst/>
            <a:cxnLst/>
            <a:rect l="l" t="t" r="r" b="b"/>
            <a:pathLst>
              <a:path w="9025255" h="1967865">
                <a:moveTo>
                  <a:pt x="0" y="1967484"/>
                </a:moveTo>
                <a:lnTo>
                  <a:pt x="9025128" y="1967484"/>
                </a:lnTo>
                <a:lnTo>
                  <a:pt x="9025128" y="0"/>
                </a:lnTo>
                <a:lnTo>
                  <a:pt x="0" y="0"/>
                </a:lnTo>
                <a:lnTo>
                  <a:pt x="0" y="1967484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54" name="object 10"/>
          <p:cNvSpPr/>
          <p:nvPr/>
        </p:nvSpPr>
        <p:spPr>
          <a:xfrm>
            <a:off x="117840" y="4856681"/>
            <a:ext cx="75341" cy="76790"/>
          </a:xfrm>
          <a:custGeom>
            <a:avLst/>
            <a:gdLst/>
            <a:ahLst/>
            <a:cxnLst/>
            <a:rect l="l" t="t" r="r" b="b"/>
            <a:pathLst>
              <a:path w="66039" h="67310">
                <a:moveTo>
                  <a:pt x="0" y="67056"/>
                </a:moveTo>
                <a:lnTo>
                  <a:pt x="65532" y="67056"/>
                </a:lnTo>
                <a:lnTo>
                  <a:pt x="65532" y="0"/>
                </a:lnTo>
                <a:lnTo>
                  <a:pt x="0" y="0"/>
                </a:lnTo>
                <a:lnTo>
                  <a:pt x="0" y="67056"/>
                </a:lnTo>
                <a:close/>
              </a:path>
            </a:pathLst>
          </a:custGeom>
          <a:solidFill>
            <a:srgbClr val="4BBC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6" name="object 12"/>
          <p:cNvSpPr txBox="1"/>
          <p:nvPr/>
        </p:nvSpPr>
        <p:spPr>
          <a:xfrm>
            <a:off x="124322" y="5467762"/>
            <a:ext cx="970526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Aviation &amp; Missile HQ w/ PIF, Redstone Arsenal, AL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Ft. Eustis, VA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Moffett Field, CA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Corpus Christi, TX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Ft. Carson, CO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Hampton, VA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Other</a:t>
            </a:r>
          </a:p>
        </p:txBody>
      </p:sp>
      <p:sp>
        <p:nvSpPr>
          <p:cNvPr id="62" name="object 18"/>
          <p:cNvSpPr/>
          <p:nvPr/>
        </p:nvSpPr>
        <p:spPr>
          <a:xfrm>
            <a:off x="1176155" y="4805933"/>
            <a:ext cx="47664" cy="1760286"/>
          </a:xfrm>
          <a:custGeom>
            <a:avLst/>
            <a:gdLst/>
            <a:ahLst/>
            <a:cxnLst/>
            <a:rect l="l" t="t" r="r" b="b"/>
            <a:pathLst>
              <a:path h="1336039">
                <a:moveTo>
                  <a:pt x="0" y="0"/>
                </a:moveTo>
                <a:lnTo>
                  <a:pt x="0" y="1335684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8" name="object 24"/>
          <p:cNvSpPr/>
          <p:nvPr/>
        </p:nvSpPr>
        <p:spPr>
          <a:xfrm>
            <a:off x="91911" y="5390972"/>
            <a:ext cx="8944610" cy="0"/>
          </a:xfrm>
          <a:custGeom>
            <a:avLst/>
            <a:gdLst/>
            <a:ahLst/>
            <a:cxnLst/>
            <a:rect l="l" t="t" r="r" b="b"/>
            <a:pathLst>
              <a:path w="8944610">
                <a:moveTo>
                  <a:pt x="0" y="0"/>
                </a:moveTo>
                <a:lnTo>
                  <a:pt x="8944356" y="0"/>
                </a:lnTo>
              </a:path>
            </a:pathLst>
          </a:custGeom>
          <a:ln w="18287">
            <a:solidFill>
              <a:srgbClr val="EC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9" name="object 33"/>
          <p:cNvSpPr txBox="1"/>
          <p:nvPr/>
        </p:nvSpPr>
        <p:spPr>
          <a:xfrm>
            <a:off x="210032" y="4834711"/>
            <a:ext cx="939324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Aviation &amp; </a:t>
            </a:r>
            <a:r>
              <a:rPr kumimoji="0" lang="en-US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/>
            </a:r>
            <a:br>
              <a:rPr kumimoji="0" lang="en-US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</a:b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Missile</a:t>
            </a:r>
            <a:r>
              <a:rPr kumimoji="0" sz="8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Center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 Narrow"/>
            </a:endParaRPr>
          </a:p>
          <a:p>
            <a:pPr marL="12700" marR="156210" lvl="0" indent="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HQ</a:t>
            </a:r>
            <a:r>
              <a:rPr kumimoji="0" sz="7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REDSTONE  ARSENAL,</a:t>
            </a:r>
            <a:r>
              <a:rPr kumimoji="0" sz="7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AL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80" name="object 10"/>
          <p:cNvSpPr/>
          <p:nvPr/>
        </p:nvSpPr>
        <p:spPr>
          <a:xfrm>
            <a:off x="1226230" y="4856681"/>
            <a:ext cx="75341" cy="76790"/>
          </a:xfrm>
          <a:custGeom>
            <a:avLst/>
            <a:gdLst/>
            <a:ahLst/>
            <a:cxnLst/>
            <a:rect l="l" t="t" r="r" b="b"/>
            <a:pathLst>
              <a:path w="66039" h="67310">
                <a:moveTo>
                  <a:pt x="0" y="67056"/>
                </a:moveTo>
                <a:lnTo>
                  <a:pt x="65532" y="67056"/>
                </a:lnTo>
                <a:lnTo>
                  <a:pt x="65532" y="0"/>
                </a:lnTo>
                <a:lnTo>
                  <a:pt x="0" y="0"/>
                </a:lnTo>
                <a:lnTo>
                  <a:pt x="0" y="67056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1" name="object 12"/>
          <p:cNvSpPr txBox="1"/>
          <p:nvPr/>
        </p:nvSpPr>
        <p:spPr>
          <a:xfrm>
            <a:off x="1232712" y="5467762"/>
            <a:ext cx="1049637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Armaments Center HQ, Picatinny, NJ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Watervliet Arsenal, NY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Rock Island Arsenal, IL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APG, MD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Ft. Sill, OK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Other</a:t>
            </a:r>
          </a:p>
        </p:txBody>
      </p:sp>
      <p:sp>
        <p:nvSpPr>
          <p:cNvPr id="82" name="object 33"/>
          <p:cNvSpPr txBox="1"/>
          <p:nvPr/>
        </p:nvSpPr>
        <p:spPr>
          <a:xfrm>
            <a:off x="1318422" y="4834711"/>
            <a:ext cx="977712" cy="379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Armaments </a:t>
            </a:r>
            <a:br>
              <a:rPr kumimoji="0" lang="en-US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</a:b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Center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 Narrow"/>
            </a:endParaRPr>
          </a:p>
          <a:p>
            <a:pPr marL="12700" marR="156210" lvl="0" indent="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HQ PICATINNY, NJ</a:t>
            </a:r>
          </a:p>
        </p:txBody>
      </p:sp>
      <p:sp>
        <p:nvSpPr>
          <p:cNvPr id="83" name="object 18"/>
          <p:cNvSpPr/>
          <p:nvPr/>
        </p:nvSpPr>
        <p:spPr>
          <a:xfrm>
            <a:off x="2351125" y="4805933"/>
            <a:ext cx="47664" cy="1760286"/>
          </a:xfrm>
          <a:custGeom>
            <a:avLst/>
            <a:gdLst/>
            <a:ahLst/>
            <a:cxnLst/>
            <a:rect l="l" t="t" r="r" b="b"/>
            <a:pathLst>
              <a:path h="1336039">
                <a:moveTo>
                  <a:pt x="0" y="0"/>
                </a:moveTo>
                <a:lnTo>
                  <a:pt x="0" y="1335684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4" name="object 10"/>
          <p:cNvSpPr/>
          <p:nvPr/>
        </p:nvSpPr>
        <p:spPr>
          <a:xfrm>
            <a:off x="2410205" y="4856681"/>
            <a:ext cx="75341" cy="76790"/>
          </a:xfrm>
          <a:custGeom>
            <a:avLst/>
            <a:gdLst/>
            <a:ahLst/>
            <a:cxnLst/>
            <a:rect l="l" t="t" r="r" b="b"/>
            <a:pathLst>
              <a:path w="66039" h="67310">
                <a:moveTo>
                  <a:pt x="0" y="67056"/>
                </a:moveTo>
                <a:lnTo>
                  <a:pt x="65532" y="67056"/>
                </a:lnTo>
                <a:lnTo>
                  <a:pt x="65532" y="0"/>
                </a:lnTo>
                <a:lnTo>
                  <a:pt x="0" y="0"/>
                </a:lnTo>
                <a:lnTo>
                  <a:pt x="0" y="67056"/>
                </a:lnTo>
                <a:close/>
              </a:path>
            </a:pathLst>
          </a:custGeom>
          <a:solidFill>
            <a:srgbClr val="FFD33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5" name="object 12"/>
          <p:cNvSpPr txBox="1"/>
          <p:nvPr/>
        </p:nvSpPr>
        <p:spPr>
          <a:xfrm>
            <a:off x="2416687" y="5467762"/>
            <a:ext cx="1052142" cy="118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Army Research Lab HQ, Adelphi, MD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APG, MD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White Sands Missile Range, NM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Raleigh-Durham, NC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UARC ICT,</a:t>
            </a:r>
            <a:b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Los Angeles, CA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1120" algn="l"/>
              </a:tabLst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UARC ISN, Boston, MA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1120" algn="l"/>
              </a:tabLst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Other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86" name="object 18"/>
          <p:cNvSpPr/>
          <p:nvPr/>
        </p:nvSpPr>
        <p:spPr>
          <a:xfrm>
            <a:off x="3496090" y="4805933"/>
            <a:ext cx="47664" cy="1760286"/>
          </a:xfrm>
          <a:custGeom>
            <a:avLst/>
            <a:gdLst/>
            <a:ahLst/>
            <a:cxnLst/>
            <a:rect l="l" t="t" r="r" b="b"/>
            <a:pathLst>
              <a:path h="1336039">
                <a:moveTo>
                  <a:pt x="0" y="0"/>
                </a:moveTo>
                <a:lnTo>
                  <a:pt x="0" y="1335684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7" name="object 33"/>
          <p:cNvSpPr txBox="1"/>
          <p:nvPr/>
        </p:nvSpPr>
        <p:spPr>
          <a:xfrm>
            <a:off x="2502397" y="4834711"/>
            <a:ext cx="939324" cy="379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Army Research</a:t>
            </a:r>
            <a:br>
              <a:rPr kumimoji="0" lang="en-US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</a:br>
            <a:r>
              <a:rPr kumimoji="0" lang="en-US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Laboratory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 Narrow"/>
            </a:endParaRPr>
          </a:p>
          <a:p>
            <a:pPr marL="12700" marR="156210" lvl="0" indent="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HQ</a:t>
            </a:r>
            <a:r>
              <a:rPr kumimoji="0" sz="7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ADELPHI, MD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88" name="object 10"/>
          <p:cNvSpPr/>
          <p:nvPr/>
        </p:nvSpPr>
        <p:spPr>
          <a:xfrm>
            <a:off x="3546165" y="4856681"/>
            <a:ext cx="75341" cy="76790"/>
          </a:xfrm>
          <a:custGeom>
            <a:avLst/>
            <a:gdLst/>
            <a:ahLst/>
            <a:cxnLst/>
            <a:rect l="l" t="t" r="r" b="b"/>
            <a:pathLst>
              <a:path w="66039" h="67310">
                <a:moveTo>
                  <a:pt x="0" y="67056"/>
                </a:moveTo>
                <a:lnTo>
                  <a:pt x="65532" y="67056"/>
                </a:lnTo>
                <a:lnTo>
                  <a:pt x="65532" y="0"/>
                </a:lnTo>
                <a:lnTo>
                  <a:pt x="0" y="0"/>
                </a:lnTo>
                <a:lnTo>
                  <a:pt x="0" y="67056"/>
                </a:lnTo>
                <a:close/>
              </a:path>
            </a:pathLst>
          </a:custGeom>
          <a:solidFill>
            <a:srgbClr val="9F1C2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9" name="object 12"/>
          <p:cNvSpPr txBox="1"/>
          <p:nvPr/>
        </p:nvSpPr>
        <p:spPr>
          <a:xfrm>
            <a:off x="3552647" y="5467762"/>
            <a:ext cx="104963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C5ISR Center HQ,</a:t>
            </a:r>
            <a:b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APG, MD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Ft. Belvoir, VA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Lakehurst, NJ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Ft. Dix, NJ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Ft. Huachuca, AZ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Ft. Sill, OK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Other</a:t>
            </a:r>
          </a:p>
        </p:txBody>
      </p:sp>
      <p:sp>
        <p:nvSpPr>
          <p:cNvPr id="90" name="object 33"/>
          <p:cNvSpPr txBox="1"/>
          <p:nvPr/>
        </p:nvSpPr>
        <p:spPr>
          <a:xfrm>
            <a:off x="3638357" y="4834711"/>
            <a:ext cx="977712" cy="379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C5ISR </a:t>
            </a:r>
            <a:br>
              <a:rPr kumimoji="0" lang="en-US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</a:b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Center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 Narrow"/>
            </a:endParaRPr>
          </a:p>
          <a:p>
            <a:pPr marL="12700" marR="156210" lvl="0" indent="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HQ APG, MD</a:t>
            </a:r>
          </a:p>
        </p:txBody>
      </p:sp>
      <p:sp>
        <p:nvSpPr>
          <p:cNvPr id="91" name="object 18"/>
          <p:cNvSpPr/>
          <p:nvPr/>
        </p:nvSpPr>
        <p:spPr>
          <a:xfrm>
            <a:off x="4574962" y="4805933"/>
            <a:ext cx="47664" cy="1760286"/>
          </a:xfrm>
          <a:custGeom>
            <a:avLst/>
            <a:gdLst/>
            <a:ahLst/>
            <a:cxnLst/>
            <a:rect l="l" t="t" r="r" b="b"/>
            <a:pathLst>
              <a:path h="1336039">
                <a:moveTo>
                  <a:pt x="0" y="0"/>
                </a:moveTo>
                <a:lnTo>
                  <a:pt x="0" y="1335684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92" name="object 10"/>
          <p:cNvSpPr/>
          <p:nvPr/>
        </p:nvSpPr>
        <p:spPr>
          <a:xfrm>
            <a:off x="4617753" y="4856681"/>
            <a:ext cx="75341" cy="76790"/>
          </a:xfrm>
          <a:custGeom>
            <a:avLst/>
            <a:gdLst/>
            <a:ahLst/>
            <a:cxnLst/>
            <a:rect l="l" t="t" r="r" b="b"/>
            <a:pathLst>
              <a:path w="66039" h="67310">
                <a:moveTo>
                  <a:pt x="0" y="67056"/>
                </a:moveTo>
                <a:lnTo>
                  <a:pt x="65532" y="67056"/>
                </a:lnTo>
                <a:lnTo>
                  <a:pt x="65532" y="0"/>
                </a:lnTo>
                <a:lnTo>
                  <a:pt x="0" y="0"/>
                </a:lnTo>
                <a:lnTo>
                  <a:pt x="0" y="67056"/>
                </a:lnTo>
                <a:close/>
              </a:path>
            </a:pathLst>
          </a:custGeom>
          <a:solidFill>
            <a:srgbClr val="AA873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93" name="object 12"/>
          <p:cNvSpPr txBox="1"/>
          <p:nvPr/>
        </p:nvSpPr>
        <p:spPr>
          <a:xfrm>
            <a:off x="4624235" y="5467762"/>
            <a:ext cx="1077288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Chemical Biological HQ w/ PIF, APG, MD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Rock Island Arsenal, IL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Dugway Proving Ground, UT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Pine Bluff Arsenal, AR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Other</a:t>
            </a:r>
          </a:p>
        </p:txBody>
      </p:sp>
      <p:sp>
        <p:nvSpPr>
          <p:cNvPr id="94" name="object 18"/>
          <p:cNvSpPr/>
          <p:nvPr/>
        </p:nvSpPr>
        <p:spPr>
          <a:xfrm>
            <a:off x="5728784" y="4805933"/>
            <a:ext cx="47664" cy="1760286"/>
          </a:xfrm>
          <a:custGeom>
            <a:avLst/>
            <a:gdLst/>
            <a:ahLst/>
            <a:cxnLst/>
            <a:rect l="l" t="t" r="r" b="b"/>
            <a:pathLst>
              <a:path h="1336039">
                <a:moveTo>
                  <a:pt x="0" y="0"/>
                </a:moveTo>
                <a:lnTo>
                  <a:pt x="0" y="1335684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95" name="object 33"/>
          <p:cNvSpPr txBox="1"/>
          <p:nvPr/>
        </p:nvSpPr>
        <p:spPr>
          <a:xfrm>
            <a:off x="4709945" y="4834711"/>
            <a:ext cx="939324" cy="379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Chemical </a:t>
            </a:r>
            <a:br>
              <a:rPr kumimoji="0" lang="en-US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</a:br>
            <a:r>
              <a:rPr kumimoji="0" lang="en-US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Biological</a:t>
            </a:r>
            <a:r>
              <a:rPr kumimoji="0" sz="8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Center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 Narrow"/>
            </a:endParaRPr>
          </a:p>
          <a:p>
            <a:pPr marL="12700" marR="156210" lvl="0" indent="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HQ</a:t>
            </a:r>
            <a:r>
              <a:rPr kumimoji="0" lang="en-US" sz="7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APG, MD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96" name="object 10"/>
          <p:cNvSpPr/>
          <p:nvPr/>
        </p:nvSpPr>
        <p:spPr>
          <a:xfrm>
            <a:off x="5778859" y="4856681"/>
            <a:ext cx="75341" cy="76790"/>
          </a:xfrm>
          <a:custGeom>
            <a:avLst/>
            <a:gdLst/>
            <a:ahLst/>
            <a:cxnLst/>
            <a:rect l="l" t="t" r="r" b="b"/>
            <a:pathLst>
              <a:path w="66039" h="67310">
                <a:moveTo>
                  <a:pt x="0" y="67056"/>
                </a:moveTo>
                <a:lnTo>
                  <a:pt x="65532" y="67056"/>
                </a:lnTo>
                <a:lnTo>
                  <a:pt x="65532" y="0"/>
                </a:lnTo>
                <a:lnTo>
                  <a:pt x="0" y="0"/>
                </a:lnTo>
                <a:lnTo>
                  <a:pt x="0" y="67056"/>
                </a:lnTo>
                <a:close/>
              </a:path>
            </a:pathLst>
          </a:custGeom>
          <a:solidFill>
            <a:srgbClr val="39628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97" name="object 12"/>
          <p:cNvSpPr txBox="1"/>
          <p:nvPr/>
        </p:nvSpPr>
        <p:spPr>
          <a:xfrm>
            <a:off x="5785341" y="5467762"/>
            <a:ext cx="1049637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Soldier Center HQ </a:t>
            </a:r>
            <a:b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w/ PIF, Natick, MA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Ft. Belvoir, VA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Orlando, FL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Other</a:t>
            </a:r>
          </a:p>
        </p:txBody>
      </p:sp>
      <p:sp>
        <p:nvSpPr>
          <p:cNvPr id="98" name="object 33"/>
          <p:cNvSpPr txBox="1"/>
          <p:nvPr/>
        </p:nvSpPr>
        <p:spPr>
          <a:xfrm>
            <a:off x="5871051" y="4834711"/>
            <a:ext cx="977712" cy="379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Soldier </a:t>
            </a:r>
            <a:br>
              <a:rPr kumimoji="0" lang="en-US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</a:b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Center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 Narrow"/>
            </a:endParaRPr>
          </a:p>
          <a:p>
            <a:pPr marL="12700" marR="156210" lvl="0" indent="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HQ NATICK, MA</a:t>
            </a:r>
          </a:p>
        </p:txBody>
      </p:sp>
      <p:sp>
        <p:nvSpPr>
          <p:cNvPr id="99" name="object 18"/>
          <p:cNvSpPr/>
          <p:nvPr/>
        </p:nvSpPr>
        <p:spPr>
          <a:xfrm>
            <a:off x="6834829" y="4805933"/>
            <a:ext cx="47664" cy="1760286"/>
          </a:xfrm>
          <a:custGeom>
            <a:avLst/>
            <a:gdLst/>
            <a:ahLst/>
            <a:cxnLst/>
            <a:rect l="l" t="t" r="r" b="b"/>
            <a:pathLst>
              <a:path h="1336039">
                <a:moveTo>
                  <a:pt x="0" y="0"/>
                </a:moveTo>
                <a:lnTo>
                  <a:pt x="0" y="1335684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00" name="object 10"/>
          <p:cNvSpPr/>
          <p:nvPr/>
        </p:nvSpPr>
        <p:spPr>
          <a:xfrm>
            <a:off x="6893909" y="4856681"/>
            <a:ext cx="75341" cy="76790"/>
          </a:xfrm>
          <a:custGeom>
            <a:avLst/>
            <a:gdLst/>
            <a:ahLst/>
            <a:cxnLst/>
            <a:rect l="l" t="t" r="r" b="b"/>
            <a:pathLst>
              <a:path w="66039" h="67310">
                <a:moveTo>
                  <a:pt x="0" y="67056"/>
                </a:moveTo>
                <a:lnTo>
                  <a:pt x="65532" y="67056"/>
                </a:lnTo>
                <a:lnTo>
                  <a:pt x="65532" y="0"/>
                </a:lnTo>
                <a:lnTo>
                  <a:pt x="0" y="0"/>
                </a:lnTo>
                <a:lnTo>
                  <a:pt x="0" y="67056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01" name="object 12"/>
          <p:cNvSpPr txBox="1"/>
          <p:nvPr/>
        </p:nvSpPr>
        <p:spPr>
          <a:xfrm>
            <a:off x="6900391" y="5467762"/>
            <a:ext cx="105214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Analysis Center HQ, APG, MD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White Sands Missile Range, NM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Other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02" name="object 18"/>
          <p:cNvSpPr/>
          <p:nvPr/>
        </p:nvSpPr>
        <p:spPr>
          <a:xfrm>
            <a:off x="7979794" y="4805933"/>
            <a:ext cx="47664" cy="1760286"/>
          </a:xfrm>
          <a:custGeom>
            <a:avLst/>
            <a:gdLst/>
            <a:ahLst/>
            <a:cxnLst/>
            <a:rect l="l" t="t" r="r" b="b"/>
            <a:pathLst>
              <a:path h="1336039">
                <a:moveTo>
                  <a:pt x="0" y="0"/>
                </a:moveTo>
                <a:lnTo>
                  <a:pt x="0" y="1335684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03" name="object 33"/>
          <p:cNvSpPr txBox="1"/>
          <p:nvPr/>
        </p:nvSpPr>
        <p:spPr>
          <a:xfrm>
            <a:off x="6986101" y="4834711"/>
            <a:ext cx="939324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Analysis Center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 Narrow"/>
            </a:endParaRPr>
          </a:p>
          <a:p>
            <a:pPr marL="12700" marR="156210" lvl="0" indent="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HQ</a:t>
            </a:r>
            <a:r>
              <a:rPr kumimoji="0" sz="7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APG, MD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04" name="object 10"/>
          <p:cNvSpPr/>
          <p:nvPr/>
        </p:nvSpPr>
        <p:spPr>
          <a:xfrm>
            <a:off x="8029869" y="4856681"/>
            <a:ext cx="75341" cy="76790"/>
          </a:xfrm>
          <a:custGeom>
            <a:avLst/>
            <a:gdLst/>
            <a:ahLst/>
            <a:cxnLst/>
            <a:rect l="l" t="t" r="r" b="b"/>
            <a:pathLst>
              <a:path w="66039" h="67310">
                <a:moveTo>
                  <a:pt x="0" y="67056"/>
                </a:moveTo>
                <a:lnTo>
                  <a:pt x="65532" y="67056"/>
                </a:lnTo>
                <a:lnTo>
                  <a:pt x="65532" y="0"/>
                </a:lnTo>
                <a:lnTo>
                  <a:pt x="0" y="0"/>
                </a:lnTo>
                <a:lnTo>
                  <a:pt x="0" y="67056"/>
                </a:lnTo>
                <a:close/>
              </a:path>
            </a:pathLst>
          </a:custGeom>
          <a:solidFill>
            <a:srgbClr val="00683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05" name="object 12"/>
          <p:cNvSpPr txBox="1"/>
          <p:nvPr/>
        </p:nvSpPr>
        <p:spPr>
          <a:xfrm>
            <a:off x="8036351" y="5467762"/>
            <a:ext cx="104963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Ground Vehicle Systems Center HQ </a:t>
            </a:r>
            <a:b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w/ PIF, Warren, MI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Selfridge ANGB, MI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New Cumberland, PA</a:t>
            </a:r>
          </a:p>
          <a:p>
            <a:pPr marL="91440" marR="0" lvl="0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Other</a:t>
            </a:r>
          </a:p>
        </p:txBody>
      </p:sp>
      <p:sp>
        <p:nvSpPr>
          <p:cNvPr id="106" name="object 33"/>
          <p:cNvSpPr txBox="1"/>
          <p:nvPr/>
        </p:nvSpPr>
        <p:spPr>
          <a:xfrm>
            <a:off x="8122061" y="4834711"/>
            <a:ext cx="977712" cy="379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Ground Vehicle</a:t>
            </a:r>
            <a:br>
              <a:rPr kumimoji="0" lang="en-US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</a:br>
            <a:r>
              <a:rPr kumimoji="0" lang="en-US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Systems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 Narrow"/>
              </a:rPr>
              <a:t>Center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 Narrow"/>
            </a:endParaRPr>
          </a:p>
          <a:p>
            <a:pPr marL="12700" marR="156210" lvl="0" indent="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HQ WARREN, MI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01" y="783851"/>
            <a:ext cx="5668678" cy="421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2583942"/>
            <a:ext cx="9134475" cy="1991995"/>
          </a:xfrm>
          <a:custGeom>
            <a:avLst/>
            <a:gdLst/>
            <a:ahLst/>
            <a:cxnLst/>
            <a:rect l="l" t="t" r="r" b="b"/>
            <a:pathLst>
              <a:path w="9134475" h="1991995">
                <a:moveTo>
                  <a:pt x="0" y="1991867"/>
                </a:moveTo>
                <a:lnTo>
                  <a:pt x="9134094" y="1991867"/>
                </a:lnTo>
                <a:lnTo>
                  <a:pt x="9134094" y="0"/>
                </a:lnTo>
                <a:lnTo>
                  <a:pt x="0" y="0"/>
                </a:lnTo>
              </a:path>
            </a:pathLst>
          </a:custGeom>
          <a:ln w="25908">
            <a:solidFill>
              <a:srgbClr val="E2E3D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83942"/>
            <a:ext cx="9134475" cy="1991995"/>
          </a:xfrm>
          <a:custGeom>
            <a:avLst/>
            <a:gdLst/>
            <a:ahLst/>
            <a:cxnLst/>
            <a:rect l="l" t="t" r="r" b="b"/>
            <a:pathLst>
              <a:path w="9134475" h="1991995">
                <a:moveTo>
                  <a:pt x="0" y="1991867"/>
                </a:moveTo>
                <a:lnTo>
                  <a:pt x="9134094" y="1991867"/>
                </a:lnTo>
                <a:lnTo>
                  <a:pt x="9134094" y="0"/>
                </a:lnTo>
                <a:lnTo>
                  <a:pt x="0" y="0"/>
                </a:lnTo>
                <a:lnTo>
                  <a:pt x="0" y="1991867"/>
                </a:lnTo>
                <a:close/>
              </a:path>
            </a:pathLst>
          </a:custGeom>
          <a:solidFill>
            <a:srgbClr val="E2E3D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pic>
        <p:nvPicPr>
          <p:cNvPr id="158" name="Picture 1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4" y="1058414"/>
            <a:ext cx="7520378" cy="5715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5462" y="312827"/>
            <a:ext cx="337642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dirty="0">
                <a:latin typeface="+mj-lt"/>
                <a:cs typeface="Arial Bold" panose="020B0704020202020204" pitchFamily="34" charset="0"/>
              </a:rPr>
              <a:t>GLOBAL</a:t>
            </a:r>
            <a:r>
              <a:rPr lang="en-US" dirty="0">
                <a:latin typeface="+mj-lt"/>
                <a:cs typeface="Arial Bold" panose="020B0704020202020204" pitchFamily="34" charset="0"/>
              </a:rPr>
              <a:t> POSTURE</a:t>
            </a:r>
            <a:endParaRPr dirty="0">
              <a:latin typeface="+mj-lt"/>
              <a:cs typeface="Arial Bold" panose="020B07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74394" y="1544700"/>
            <a:ext cx="283463" cy="21793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07738" y="1358550"/>
            <a:ext cx="397763" cy="25907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83158" y="1620005"/>
            <a:ext cx="869482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USFK/8</a:t>
            </a:r>
            <a:r>
              <a:rPr kumimoji="0" sz="525" b="1" i="0" u="none" strike="noStrike" kern="1200" cap="none" spc="7" normalizeH="0" baseline="23809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</a:t>
            </a:r>
            <a:r>
              <a:rPr kumimoji="0" sz="525" b="1" i="0" u="none" strike="noStrike" kern="1200" cap="none" spc="37" normalizeH="0" baseline="23809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50" b="1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ARMY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7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Seoul,</a:t>
            </a:r>
            <a:r>
              <a:rPr kumimoji="0" sz="550" b="1" i="1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550" b="1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South Korea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32679" y="2063873"/>
            <a:ext cx="1120902" cy="3084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914400" rtl="0" eaLnBrk="1" fontAlgn="base" latinLnBrk="0" hangingPunct="1">
              <a:lnSpc>
                <a:spcPct val="125499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DEVCOM INDO </a:t>
            </a:r>
            <a:r>
              <a:rPr kumimoji="0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PACIFIC  </a:t>
            </a:r>
            <a:r>
              <a:rPr kumimoji="0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US</a:t>
            </a:r>
            <a:r>
              <a:rPr kumimoji="0" lang="en-US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INDO</a:t>
            </a:r>
            <a:r>
              <a:rPr kumimoji="0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PACOM/</a:t>
            </a:r>
            <a:r>
              <a:rPr kumimoji="0" sz="550" b="1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USARPAC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Oahu,</a:t>
            </a:r>
            <a:r>
              <a:rPr kumimoji="0" sz="550" b="1" i="1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50" b="1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HI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12752" y="1351552"/>
            <a:ext cx="437388" cy="313944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41592" y="1664082"/>
            <a:ext cx="761427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ALCOM/USA</a:t>
            </a:r>
            <a:r>
              <a:rPr kumimoji="0" lang="en-US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</a:t>
            </a:r>
            <a:r>
              <a:rPr kumimoji="0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RAK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5969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Anchorage,</a:t>
            </a:r>
            <a:r>
              <a:rPr kumimoji="0" sz="550" b="1" i="1" u="none" strike="noStrike" kern="1200" cap="none" spc="-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50" b="1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AK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7223" y="3972563"/>
            <a:ext cx="504825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SETAF-AF</a:t>
            </a:r>
            <a:endParaRPr kumimoji="0" lang="en-US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Vicenza,</a:t>
            </a:r>
            <a:r>
              <a:rPr kumimoji="0" sz="550" b="1" i="1" u="none" strike="noStrike" kern="1200" cap="none" spc="-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taly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55996" y="5651957"/>
            <a:ext cx="827262" cy="2026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3655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ITC</a:t>
            </a:r>
            <a:r>
              <a:rPr kumimoji="0" sz="550" b="1" i="0" u="none" strike="noStrike" kern="1200" cap="none" spc="-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5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NORTHEAST ASIA</a:t>
            </a:r>
            <a:endParaRPr kumimoji="0" lang="en-US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33655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Tokyo, Japan</a:t>
            </a:r>
            <a:endParaRPr kumimoji="0" lang="en-US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52673" y="5805860"/>
            <a:ext cx="1021049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ITC</a:t>
            </a:r>
            <a:r>
              <a:rPr kumimoji="0" sz="550" b="1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NORTHERN</a:t>
            </a:r>
            <a:r>
              <a:rPr kumimoji="0" lang="en-US" sz="550" b="1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EUROPE</a:t>
            </a:r>
          </a:p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Koblenz, Germany</a:t>
            </a:r>
            <a:endParaRPr kumimoji="0" sz="55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2455" y="1905017"/>
            <a:ext cx="1280863" cy="1459340"/>
          </a:xfrm>
          <a:custGeom>
            <a:avLst/>
            <a:gdLst/>
            <a:ahLst/>
            <a:cxnLst/>
            <a:rect l="l" t="t" r="r" b="b"/>
            <a:pathLst>
              <a:path w="331469" h="1386204">
                <a:moveTo>
                  <a:pt x="0" y="0"/>
                </a:moveTo>
                <a:lnTo>
                  <a:pt x="331215" y="1386077"/>
                </a:lnTo>
              </a:path>
            </a:pathLst>
          </a:custGeom>
          <a:ln w="9144">
            <a:solidFill>
              <a:srgbClr val="252525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08276" y="1980140"/>
            <a:ext cx="271905" cy="1376216"/>
          </a:xfrm>
          <a:custGeom>
            <a:avLst/>
            <a:gdLst/>
            <a:ahLst/>
            <a:cxnLst/>
            <a:rect l="l" t="t" r="r" b="b"/>
            <a:pathLst>
              <a:path w="208914" h="1285239">
                <a:moveTo>
                  <a:pt x="208915" y="0"/>
                </a:moveTo>
                <a:lnTo>
                  <a:pt x="0" y="1284732"/>
                </a:lnTo>
              </a:path>
            </a:pathLst>
          </a:custGeom>
          <a:ln w="9144">
            <a:solidFill>
              <a:srgbClr val="252525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73847" y="1805312"/>
            <a:ext cx="676081" cy="1874640"/>
          </a:xfrm>
          <a:custGeom>
            <a:avLst/>
            <a:gdLst/>
            <a:ahLst/>
            <a:cxnLst/>
            <a:rect l="l" t="t" r="r" b="b"/>
            <a:pathLst>
              <a:path w="383539" h="1686560">
                <a:moveTo>
                  <a:pt x="0" y="0"/>
                </a:moveTo>
                <a:lnTo>
                  <a:pt x="383413" y="1686560"/>
                </a:lnTo>
              </a:path>
            </a:pathLst>
          </a:custGeom>
          <a:ln w="9144">
            <a:solidFill>
              <a:srgbClr val="252525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06439" y="1875675"/>
            <a:ext cx="436858" cy="1266178"/>
          </a:xfrm>
          <a:custGeom>
            <a:avLst/>
            <a:gdLst/>
            <a:ahLst/>
            <a:cxnLst/>
            <a:rect l="l" t="t" r="r" b="b"/>
            <a:pathLst>
              <a:path w="297179" h="1127125">
                <a:moveTo>
                  <a:pt x="296799" y="0"/>
                </a:moveTo>
                <a:lnTo>
                  <a:pt x="0" y="1126998"/>
                </a:lnTo>
              </a:path>
            </a:pathLst>
          </a:custGeom>
          <a:ln w="9144">
            <a:solidFill>
              <a:srgbClr val="252525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 flipV="1">
            <a:off x="1000135" y="3466044"/>
            <a:ext cx="1107889" cy="539567"/>
          </a:xfrm>
          <a:custGeom>
            <a:avLst/>
            <a:gdLst/>
            <a:ahLst/>
            <a:cxnLst/>
            <a:rect l="l" t="t" r="r" b="b"/>
            <a:pathLst>
              <a:path w="1510664" h="15239">
                <a:moveTo>
                  <a:pt x="0" y="0"/>
                </a:moveTo>
                <a:lnTo>
                  <a:pt x="1510411" y="15239"/>
                </a:lnTo>
              </a:path>
            </a:pathLst>
          </a:custGeom>
          <a:ln w="9144">
            <a:solidFill>
              <a:srgbClr val="252525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8925" y="2585286"/>
            <a:ext cx="1379263" cy="761671"/>
          </a:xfrm>
          <a:custGeom>
            <a:avLst/>
            <a:gdLst/>
            <a:ahLst/>
            <a:cxnLst/>
            <a:rect l="l" t="t" r="r" b="b"/>
            <a:pathLst>
              <a:path w="1277620" h="413385">
                <a:moveTo>
                  <a:pt x="0" y="0"/>
                </a:moveTo>
                <a:lnTo>
                  <a:pt x="1277493" y="413258"/>
                </a:lnTo>
              </a:path>
            </a:pathLst>
          </a:custGeom>
          <a:ln w="9143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 flipV="1">
            <a:off x="696800" y="3122463"/>
            <a:ext cx="1345525" cy="353129"/>
          </a:xfrm>
          <a:custGeom>
            <a:avLst/>
            <a:gdLst/>
            <a:ahLst/>
            <a:cxnLst/>
            <a:rect l="l" t="t" r="r" b="b"/>
            <a:pathLst>
              <a:path w="300989" h="2052320">
                <a:moveTo>
                  <a:pt x="0" y="2051939"/>
                </a:moveTo>
                <a:lnTo>
                  <a:pt x="300863" y="0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43683" y="3447288"/>
            <a:ext cx="44450" cy="45720"/>
          </a:xfrm>
          <a:custGeom>
            <a:avLst/>
            <a:gdLst/>
            <a:ahLst/>
            <a:cxnLst/>
            <a:rect l="l" t="t" r="r" b="b"/>
            <a:pathLst>
              <a:path w="44450" h="45720">
                <a:moveTo>
                  <a:pt x="22098" y="0"/>
                </a:moveTo>
                <a:lnTo>
                  <a:pt x="13501" y="1803"/>
                </a:lnTo>
                <a:lnTo>
                  <a:pt x="6476" y="6715"/>
                </a:lnTo>
                <a:lnTo>
                  <a:pt x="1738" y="13983"/>
                </a:lnTo>
                <a:lnTo>
                  <a:pt x="0" y="22860"/>
                </a:lnTo>
                <a:lnTo>
                  <a:pt x="1738" y="31736"/>
                </a:lnTo>
                <a:lnTo>
                  <a:pt x="6477" y="39004"/>
                </a:lnTo>
                <a:lnTo>
                  <a:pt x="13501" y="43916"/>
                </a:lnTo>
                <a:lnTo>
                  <a:pt x="22098" y="45720"/>
                </a:lnTo>
                <a:lnTo>
                  <a:pt x="30694" y="43916"/>
                </a:lnTo>
                <a:lnTo>
                  <a:pt x="37719" y="39004"/>
                </a:lnTo>
                <a:lnTo>
                  <a:pt x="42457" y="31736"/>
                </a:lnTo>
                <a:lnTo>
                  <a:pt x="44196" y="22860"/>
                </a:lnTo>
                <a:lnTo>
                  <a:pt x="42457" y="13983"/>
                </a:lnTo>
                <a:lnTo>
                  <a:pt x="37718" y="6715"/>
                </a:lnTo>
                <a:lnTo>
                  <a:pt x="30694" y="1803"/>
                </a:lnTo>
                <a:lnTo>
                  <a:pt x="2209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43683" y="3447288"/>
            <a:ext cx="44450" cy="45720"/>
          </a:xfrm>
          <a:custGeom>
            <a:avLst/>
            <a:gdLst/>
            <a:ahLst/>
            <a:cxnLst/>
            <a:rect l="l" t="t" r="r" b="b"/>
            <a:pathLst>
              <a:path w="44450" h="45720">
                <a:moveTo>
                  <a:pt x="0" y="22860"/>
                </a:moveTo>
                <a:lnTo>
                  <a:pt x="1738" y="13983"/>
                </a:lnTo>
                <a:lnTo>
                  <a:pt x="6476" y="6715"/>
                </a:lnTo>
                <a:lnTo>
                  <a:pt x="13501" y="1803"/>
                </a:lnTo>
                <a:lnTo>
                  <a:pt x="22098" y="0"/>
                </a:lnTo>
                <a:lnTo>
                  <a:pt x="30694" y="1803"/>
                </a:lnTo>
                <a:lnTo>
                  <a:pt x="37718" y="6715"/>
                </a:lnTo>
                <a:lnTo>
                  <a:pt x="42457" y="13983"/>
                </a:lnTo>
                <a:lnTo>
                  <a:pt x="44196" y="22860"/>
                </a:lnTo>
                <a:lnTo>
                  <a:pt x="42457" y="31736"/>
                </a:lnTo>
                <a:lnTo>
                  <a:pt x="37719" y="39004"/>
                </a:lnTo>
                <a:lnTo>
                  <a:pt x="30694" y="43916"/>
                </a:lnTo>
                <a:lnTo>
                  <a:pt x="22098" y="45720"/>
                </a:lnTo>
                <a:lnTo>
                  <a:pt x="13501" y="43916"/>
                </a:lnTo>
                <a:lnTo>
                  <a:pt x="6477" y="39004"/>
                </a:lnTo>
                <a:lnTo>
                  <a:pt x="1738" y="31736"/>
                </a:lnTo>
                <a:lnTo>
                  <a:pt x="0" y="2286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 flipH="1">
            <a:off x="2009440" y="3374975"/>
            <a:ext cx="199828" cy="2213729"/>
          </a:xfrm>
          <a:custGeom>
            <a:avLst/>
            <a:gdLst/>
            <a:ahLst/>
            <a:cxnLst/>
            <a:rect l="l" t="t" r="r" b="b"/>
            <a:pathLst>
              <a:path w="100330" h="2157729">
                <a:moveTo>
                  <a:pt x="99821" y="2157348"/>
                </a:moveTo>
                <a:lnTo>
                  <a:pt x="0" y="0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83892" y="3340608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97" y="0"/>
                </a:moveTo>
                <a:lnTo>
                  <a:pt x="13501" y="1738"/>
                </a:lnTo>
                <a:lnTo>
                  <a:pt x="6476" y="6476"/>
                </a:lnTo>
                <a:lnTo>
                  <a:pt x="1738" y="13501"/>
                </a:lnTo>
                <a:lnTo>
                  <a:pt x="0" y="22097"/>
                </a:lnTo>
                <a:lnTo>
                  <a:pt x="1738" y="30694"/>
                </a:lnTo>
                <a:lnTo>
                  <a:pt x="6476" y="37718"/>
                </a:lnTo>
                <a:lnTo>
                  <a:pt x="13501" y="42457"/>
                </a:lnTo>
                <a:lnTo>
                  <a:pt x="22097" y="44195"/>
                </a:lnTo>
                <a:lnTo>
                  <a:pt x="30694" y="42457"/>
                </a:lnTo>
                <a:lnTo>
                  <a:pt x="37718" y="37718"/>
                </a:lnTo>
                <a:lnTo>
                  <a:pt x="42457" y="30694"/>
                </a:lnTo>
                <a:lnTo>
                  <a:pt x="44195" y="22097"/>
                </a:lnTo>
                <a:lnTo>
                  <a:pt x="42457" y="13501"/>
                </a:lnTo>
                <a:lnTo>
                  <a:pt x="37718" y="6476"/>
                </a:lnTo>
                <a:lnTo>
                  <a:pt x="30694" y="1738"/>
                </a:lnTo>
                <a:lnTo>
                  <a:pt x="2209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183892" y="3340608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22097"/>
                </a:moveTo>
                <a:lnTo>
                  <a:pt x="1738" y="13501"/>
                </a:lnTo>
                <a:lnTo>
                  <a:pt x="6476" y="6476"/>
                </a:lnTo>
                <a:lnTo>
                  <a:pt x="13501" y="1738"/>
                </a:lnTo>
                <a:lnTo>
                  <a:pt x="22097" y="0"/>
                </a:lnTo>
                <a:lnTo>
                  <a:pt x="30694" y="1738"/>
                </a:lnTo>
                <a:lnTo>
                  <a:pt x="37718" y="6476"/>
                </a:lnTo>
                <a:lnTo>
                  <a:pt x="42457" y="13501"/>
                </a:lnTo>
                <a:lnTo>
                  <a:pt x="44195" y="22097"/>
                </a:lnTo>
                <a:lnTo>
                  <a:pt x="42457" y="30694"/>
                </a:lnTo>
                <a:lnTo>
                  <a:pt x="37718" y="37718"/>
                </a:lnTo>
                <a:lnTo>
                  <a:pt x="30694" y="42457"/>
                </a:lnTo>
                <a:lnTo>
                  <a:pt x="22097" y="44195"/>
                </a:lnTo>
                <a:lnTo>
                  <a:pt x="13501" y="42457"/>
                </a:lnTo>
                <a:lnTo>
                  <a:pt x="6476" y="37718"/>
                </a:lnTo>
                <a:lnTo>
                  <a:pt x="1738" y="30694"/>
                </a:lnTo>
                <a:lnTo>
                  <a:pt x="0" y="22097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43995" y="3714741"/>
            <a:ext cx="1258559" cy="1822331"/>
          </a:xfrm>
          <a:custGeom>
            <a:avLst/>
            <a:gdLst/>
            <a:ahLst/>
            <a:cxnLst/>
            <a:rect l="l" t="t" r="r" b="b"/>
            <a:pathLst>
              <a:path w="1228089" h="1838325">
                <a:moveTo>
                  <a:pt x="1227836" y="1837943"/>
                </a:moveTo>
                <a:lnTo>
                  <a:pt x="0" y="0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609971" y="5034026"/>
            <a:ext cx="255842" cy="608939"/>
          </a:xfrm>
          <a:custGeom>
            <a:avLst/>
            <a:gdLst/>
            <a:ahLst/>
            <a:cxnLst/>
            <a:rect l="l" t="t" r="r" b="b"/>
            <a:pathLst>
              <a:path w="266064" h="525145">
                <a:moveTo>
                  <a:pt x="266065" y="524891"/>
                </a:moveTo>
                <a:lnTo>
                  <a:pt x="0" y="0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578096" y="498957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98" y="0"/>
                </a:moveTo>
                <a:lnTo>
                  <a:pt x="13501" y="1738"/>
                </a:lnTo>
                <a:lnTo>
                  <a:pt x="6476" y="6477"/>
                </a:lnTo>
                <a:lnTo>
                  <a:pt x="1738" y="13501"/>
                </a:lnTo>
                <a:lnTo>
                  <a:pt x="0" y="22098"/>
                </a:lnTo>
                <a:lnTo>
                  <a:pt x="1738" y="30694"/>
                </a:lnTo>
                <a:lnTo>
                  <a:pt x="6476" y="37719"/>
                </a:lnTo>
                <a:lnTo>
                  <a:pt x="13501" y="42457"/>
                </a:lnTo>
                <a:lnTo>
                  <a:pt x="22098" y="44196"/>
                </a:lnTo>
                <a:lnTo>
                  <a:pt x="30694" y="42457"/>
                </a:lnTo>
                <a:lnTo>
                  <a:pt x="37718" y="37719"/>
                </a:lnTo>
                <a:lnTo>
                  <a:pt x="42457" y="30694"/>
                </a:lnTo>
                <a:lnTo>
                  <a:pt x="44195" y="22098"/>
                </a:lnTo>
                <a:lnTo>
                  <a:pt x="42457" y="13501"/>
                </a:lnTo>
                <a:lnTo>
                  <a:pt x="37718" y="6477"/>
                </a:lnTo>
                <a:lnTo>
                  <a:pt x="30694" y="1738"/>
                </a:lnTo>
                <a:lnTo>
                  <a:pt x="2209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78096" y="498957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22098"/>
                </a:moveTo>
                <a:lnTo>
                  <a:pt x="1738" y="13501"/>
                </a:lnTo>
                <a:lnTo>
                  <a:pt x="6476" y="6477"/>
                </a:lnTo>
                <a:lnTo>
                  <a:pt x="13501" y="1738"/>
                </a:lnTo>
                <a:lnTo>
                  <a:pt x="22098" y="0"/>
                </a:lnTo>
                <a:lnTo>
                  <a:pt x="30694" y="1738"/>
                </a:lnTo>
                <a:lnTo>
                  <a:pt x="37718" y="6476"/>
                </a:lnTo>
                <a:lnTo>
                  <a:pt x="42457" y="13501"/>
                </a:lnTo>
                <a:lnTo>
                  <a:pt x="44195" y="22098"/>
                </a:lnTo>
                <a:lnTo>
                  <a:pt x="42457" y="30694"/>
                </a:lnTo>
                <a:lnTo>
                  <a:pt x="37718" y="37718"/>
                </a:lnTo>
                <a:lnTo>
                  <a:pt x="30694" y="42457"/>
                </a:lnTo>
                <a:lnTo>
                  <a:pt x="22098" y="44196"/>
                </a:lnTo>
                <a:lnTo>
                  <a:pt x="13501" y="42457"/>
                </a:lnTo>
                <a:lnTo>
                  <a:pt x="6476" y="37719"/>
                </a:lnTo>
                <a:lnTo>
                  <a:pt x="1738" y="30694"/>
                </a:lnTo>
                <a:lnTo>
                  <a:pt x="0" y="22098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077456" y="1912415"/>
            <a:ext cx="493523" cy="1559765"/>
          </a:xfrm>
          <a:custGeom>
            <a:avLst/>
            <a:gdLst/>
            <a:ahLst/>
            <a:cxnLst/>
            <a:rect l="l" t="t" r="r" b="b"/>
            <a:pathLst>
              <a:path w="713740" h="1559560">
                <a:moveTo>
                  <a:pt x="713359" y="0"/>
                </a:moveTo>
                <a:lnTo>
                  <a:pt x="0" y="1559178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060692" y="3450335"/>
            <a:ext cx="44450" cy="45720"/>
          </a:xfrm>
          <a:custGeom>
            <a:avLst/>
            <a:gdLst/>
            <a:ahLst/>
            <a:cxnLst/>
            <a:rect l="l" t="t" r="r" b="b"/>
            <a:pathLst>
              <a:path w="44450" h="45720">
                <a:moveTo>
                  <a:pt x="22098" y="0"/>
                </a:moveTo>
                <a:lnTo>
                  <a:pt x="13501" y="1803"/>
                </a:lnTo>
                <a:lnTo>
                  <a:pt x="6476" y="6715"/>
                </a:lnTo>
                <a:lnTo>
                  <a:pt x="1738" y="13983"/>
                </a:lnTo>
                <a:lnTo>
                  <a:pt x="0" y="22860"/>
                </a:lnTo>
                <a:lnTo>
                  <a:pt x="1738" y="31736"/>
                </a:lnTo>
                <a:lnTo>
                  <a:pt x="6476" y="39004"/>
                </a:lnTo>
                <a:lnTo>
                  <a:pt x="13501" y="43916"/>
                </a:lnTo>
                <a:lnTo>
                  <a:pt x="22098" y="45719"/>
                </a:lnTo>
                <a:lnTo>
                  <a:pt x="30694" y="43916"/>
                </a:lnTo>
                <a:lnTo>
                  <a:pt x="37718" y="39004"/>
                </a:lnTo>
                <a:lnTo>
                  <a:pt x="42457" y="31736"/>
                </a:lnTo>
                <a:lnTo>
                  <a:pt x="44196" y="22860"/>
                </a:lnTo>
                <a:lnTo>
                  <a:pt x="42457" y="13983"/>
                </a:lnTo>
                <a:lnTo>
                  <a:pt x="37719" y="6715"/>
                </a:lnTo>
                <a:lnTo>
                  <a:pt x="30694" y="1803"/>
                </a:lnTo>
                <a:lnTo>
                  <a:pt x="2209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060692" y="3450335"/>
            <a:ext cx="44450" cy="45720"/>
          </a:xfrm>
          <a:custGeom>
            <a:avLst/>
            <a:gdLst/>
            <a:ahLst/>
            <a:cxnLst/>
            <a:rect l="l" t="t" r="r" b="b"/>
            <a:pathLst>
              <a:path w="44450" h="45720">
                <a:moveTo>
                  <a:pt x="0" y="22860"/>
                </a:moveTo>
                <a:lnTo>
                  <a:pt x="1738" y="13983"/>
                </a:lnTo>
                <a:lnTo>
                  <a:pt x="6476" y="6715"/>
                </a:lnTo>
                <a:lnTo>
                  <a:pt x="13501" y="1803"/>
                </a:lnTo>
                <a:lnTo>
                  <a:pt x="22098" y="0"/>
                </a:lnTo>
                <a:lnTo>
                  <a:pt x="30694" y="1803"/>
                </a:lnTo>
                <a:lnTo>
                  <a:pt x="37719" y="6715"/>
                </a:lnTo>
                <a:lnTo>
                  <a:pt x="42457" y="13983"/>
                </a:lnTo>
                <a:lnTo>
                  <a:pt x="44196" y="22860"/>
                </a:lnTo>
                <a:lnTo>
                  <a:pt x="42457" y="31736"/>
                </a:lnTo>
                <a:lnTo>
                  <a:pt x="37718" y="39004"/>
                </a:lnTo>
                <a:lnTo>
                  <a:pt x="30694" y="43916"/>
                </a:lnTo>
                <a:lnTo>
                  <a:pt x="22098" y="45719"/>
                </a:lnTo>
                <a:lnTo>
                  <a:pt x="13501" y="43916"/>
                </a:lnTo>
                <a:lnTo>
                  <a:pt x="6476" y="39004"/>
                </a:lnTo>
                <a:lnTo>
                  <a:pt x="1738" y="31736"/>
                </a:lnTo>
                <a:lnTo>
                  <a:pt x="0" y="2286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643706" y="5079490"/>
            <a:ext cx="435147" cy="374105"/>
          </a:xfrm>
          <a:custGeom>
            <a:avLst/>
            <a:gdLst/>
            <a:ahLst/>
            <a:cxnLst/>
            <a:rect l="l" t="t" r="r" b="b"/>
            <a:pathLst>
              <a:path w="354965" h="309879">
                <a:moveTo>
                  <a:pt x="0" y="309879"/>
                </a:moveTo>
                <a:lnTo>
                  <a:pt x="354456" y="0"/>
                </a:lnTo>
              </a:path>
            </a:pathLst>
          </a:custGeom>
          <a:ln w="9143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306695" y="2307232"/>
            <a:ext cx="324485" cy="1675705"/>
          </a:xfrm>
          <a:custGeom>
            <a:avLst/>
            <a:gdLst/>
            <a:ahLst/>
            <a:cxnLst/>
            <a:rect l="l" t="t" r="r" b="b"/>
            <a:pathLst>
              <a:path w="231139" h="1509395">
                <a:moveTo>
                  <a:pt x="0" y="0"/>
                </a:moveTo>
                <a:lnTo>
                  <a:pt x="231012" y="1508887"/>
                </a:lnTo>
              </a:path>
            </a:pathLst>
          </a:custGeom>
          <a:ln w="9144">
            <a:solidFill>
              <a:srgbClr val="252525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415268" y="5847599"/>
            <a:ext cx="932892" cy="2026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ITC</a:t>
            </a:r>
            <a:r>
              <a:rPr kumimoji="0" sz="550" b="1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SOUTH PACIFIC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3683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Canberra, Australia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709117" y="5642965"/>
            <a:ext cx="326136" cy="213359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-47751" y="2715934"/>
            <a:ext cx="955487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" marR="0" lvl="0" indent="0" algn="ctr" defTabSz="914400" rtl="0" eaLnBrk="1" fontAlgn="base" latinLnBrk="0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ITC</a:t>
            </a:r>
            <a:r>
              <a:rPr kumimoji="0" sz="55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50" b="1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U</a:t>
            </a:r>
            <a:r>
              <a:rPr kumimoji="0" lang="en-US" sz="550" b="1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NITED KINGDOM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London, United Kingdom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12979" y="2479559"/>
            <a:ext cx="391667" cy="262127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523843" y="5664772"/>
            <a:ext cx="829948" cy="182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marR="5080" lvl="0" indent="-192405" algn="ctr" defTabSz="914400" rtl="0" eaLnBrk="1" fontAlgn="base" latinLnBrk="0" hangingPunct="1">
              <a:lnSpc>
                <a:spcPct val="103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ITC</a:t>
            </a:r>
            <a:r>
              <a:rPr kumimoji="0" sz="550" b="1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550" b="1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SOUTHEAST ASIA</a:t>
            </a:r>
          </a:p>
          <a:p>
            <a:pPr marL="204470" marR="5080" lvl="0" indent="-192405" algn="ctr" defTabSz="914400" rtl="0" eaLnBrk="1" fontAlgn="base" latinLnBrk="0" hangingPunct="1">
              <a:lnSpc>
                <a:spcPct val="103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Singapore, India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614900" y="5443366"/>
            <a:ext cx="320039" cy="216408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503985" y="5441778"/>
            <a:ext cx="364698" cy="219373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74538" y="3078392"/>
            <a:ext cx="315467" cy="196596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694676" y="1420367"/>
            <a:ext cx="377951" cy="254508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712964" y="1446275"/>
            <a:ext cx="315595" cy="196850"/>
          </a:xfrm>
          <a:custGeom>
            <a:avLst/>
            <a:gdLst/>
            <a:ahLst/>
            <a:cxnLst/>
            <a:rect l="l" t="t" r="r" b="b"/>
            <a:pathLst>
              <a:path w="315595" h="196850">
                <a:moveTo>
                  <a:pt x="0" y="196596"/>
                </a:moveTo>
                <a:lnTo>
                  <a:pt x="315468" y="196596"/>
                </a:lnTo>
                <a:lnTo>
                  <a:pt x="315468" y="0"/>
                </a:lnTo>
                <a:lnTo>
                  <a:pt x="0" y="0"/>
                </a:lnTo>
                <a:lnTo>
                  <a:pt x="0" y="1965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138403" y="5669684"/>
            <a:ext cx="1128298" cy="28725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ITC</a:t>
            </a:r>
            <a:r>
              <a:rPr kumimoji="0" sz="55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SOUTH AMERICA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(Central &amp; South America)</a:t>
            </a:r>
            <a:endParaRPr kumimoji="0" lang="en-US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Santiago, Chile</a:t>
            </a:r>
            <a:endParaRPr kumimoji="0" lang="en-US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477577" y="5433986"/>
            <a:ext cx="353068" cy="229062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885633" y="5588704"/>
            <a:ext cx="314796" cy="194908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 flipH="1">
            <a:off x="4098520" y="2247907"/>
            <a:ext cx="340891" cy="1375403"/>
          </a:xfrm>
          <a:custGeom>
            <a:avLst/>
            <a:gdLst/>
            <a:ahLst/>
            <a:cxnLst/>
            <a:rect l="l" t="t" r="r" b="b"/>
            <a:pathLst>
              <a:path w="144779" h="1367789">
                <a:moveTo>
                  <a:pt x="144525" y="0"/>
                </a:moveTo>
                <a:lnTo>
                  <a:pt x="0" y="1367408"/>
                </a:lnTo>
              </a:path>
            </a:pathLst>
          </a:custGeom>
          <a:ln w="9144">
            <a:solidFill>
              <a:srgbClr val="252525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956816" y="3337559"/>
            <a:ext cx="44450" cy="45720"/>
          </a:xfrm>
          <a:custGeom>
            <a:avLst/>
            <a:gdLst/>
            <a:ahLst/>
            <a:cxnLst/>
            <a:rect l="l" t="t" r="r" b="b"/>
            <a:pathLst>
              <a:path w="44450" h="45720">
                <a:moveTo>
                  <a:pt x="22097" y="0"/>
                </a:moveTo>
                <a:lnTo>
                  <a:pt x="13501" y="1803"/>
                </a:lnTo>
                <a:lnTo>
                  <a:pt x="6476" y="6715"/>
                </a:lnTo>
                <a:lnTo>
                  <a:pt x="1738" y="13983"/>
                </a:lnTo>
                <a:lnTo>
                  <a:pt x="0" y="22860"/>
                </a:lnTo>
                <a:lnTo>
                  <a:pt x="1738" y="31736"/>
                </a:lnTo>
                <a:lnTo>
                  <a:pt x="6476" y="39004"/>
                </a:lnTo>
                <a:lnTo>
                  <a:pt x="13501" y="43916"/>
                </a:lnTo>
                <a:lnTo>
                  <a:pt x="22097" y="45719"/>
                </a:lnTo>
                <a:lnTo>
                  <a:pt x="30694" y="43916"/>
                </a:lnTo>
                <a:lnTo>
                  <a:pt x="37718" y="39004"/>
                </a:lnTo>
                <a:lnTo>
                  <a:pt x="42457" y="31736"/>
                </a:lnTo>
                <a:lnTo>
                  <a:pt x="44195" y="22860"/>
                </a:lnTo>
                <a:lnTo>
                  <a:pt x="42457" y="13983"/>
                </a:lnTo>
                <a:lnTo>
                  <a:pt x="37718" y="6715"/>
                </a:lnTo>
                <a:lnTo>
                  <a:pt x="30694" y="1803"/>
                </a:lnTo>
                <a:lnTo>
                  <a:pt x="2209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956816" y="3337559"/>
            <a:ext cx="44450" cy="45720"/>
          </a:xfrm>
          <a:custGeom>
            <a:avLst/>
            <a:gdLst/>
            <a:ahLst/>
            <a:cxnLst/>
            <a:rect l="l" t="t" r="r" b="b"/>
            <a:pathLst>
              <a:path w="44450" h="45720">
                <a:moveTo>
                  <a:pt x="0" y="22860"/>
                </a:moveTo>
                <a:lnTo>
                  <a:pt x="1738" y="13983"/>
                </a:lnTo>
                <a:lnTo>
                  <a:pt x="6476" y="6715"/>
                </a:lnTo>
                <a:lnTo>
                  <a:pt x="13501" y="1803"/>
                </a:lnTo>
                <a:lnTo>
                  <a:pt x="22097" y="0"/>
                </a:lnTo>
                <a:lnTo>
                  <a:pt x="30694" y="1803"/>
                </a:lnTo>
                <a:lnTo>
                  <a:pt x="37718" y="6715"/>
                </a:lnTo>
                <a:lnTo>
                  <a:pt x="42457" y="13983"/>
                </a:lnTo>
                <a:lnTo>
                  <a:pt x="44195" y="22860"/>
                </a:lnTo>
                <a:lnTo>
                  <a:pt x="42457" y="31736"/>
                </a:lnTo>
                <a:lnTo>
                  <a:pt x="37718" y="39004"/>
                </a:lnTo>
                <a:lnTo>
                  <a:pt x="30694" y="43916"/>
                </a:lnTo>
                <a:lnTo>
                  <a:pt x="22097" y="45719"/>
                </a:lnTo>
                <a:lnTo>
                  <a:pt x="13501" y="43916"/>
                </a:lnTo>
                <a:lnTo>
                  <a:pt x="6476" y="39004"/>
                </a:lnTo>
                <a:lnTo>
                  <a:pt x="1738" y="31736"/>
                </a:lnTo>
                <a:lnTo>
                  <a:pt x="0" y="2286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408932" y="367741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97" y="0"/>
                </a:moveTo>
                <a:lnTo>
                  <a:pt x="13501" y="1738"/>
                </a:lnTo>
                <a:lnTo>
                  <a:pt x="6476" y="6477"/>
                </a:lnTo>
                <a:lnTo>
                  <a:pt x="1738" y="13501"/>
                </a:lnTo>
                <a:lnTo>
                  <a:pt x="0" y="22098"/>
                </a:lnTo>
                <a:lnTo>
                  <a:pt x="1738" y="30694"/>
                </a:lnTo>
                <a:lnTo>
                  <a:pt x="6476" y="37718"/>
                </a:lnTo>
                <a:lnTo>
                  <a:pt x="13501" y="42457"/>
                </a:lnTo>
                <a:lnTo>
                  <a:pt x="22097" y="44195"/>
                </a:lnTo>
                <a:lnTo>
                  <a:pt x="30694" y="42457"/>
                </a:lnTo>
                <a:lnTo>
                  <a:pt x="37718" y="37718"/>
                </a:lnTo>
                <a:lnTo>
                  <a:pt x="42457" y="30694"/>
                </a:lnTo>
                <a:lnTo>
                  <a:pt x="44195" y="22098"/>
                </a:lnTo>
                <a:lnTo>
                  <a:pt x="42457" y="13501"/>
                </a:lnTo>
                <a:lnTo>
                  <a:pt x="37718" y="6477"/>
                </a:lnTo>
                <a:lnTo>
                  <a:pt x="30694" y="1738"/>
                </a:lnTo>
                <a:lnTo>
                  <a:pt x="2209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408932" y="367741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22098"/>
                </a:moveTo>
                <a:lnTo>
                  <a:pt x="1738" y="13501"/>
                </a:lnTo>
                <a:lnTo>
                  <a:pt x="6476" y="6477"/>
                </a:lnTo>
                <a:lnTo>
                  <a:pt x="13501" y="1738"/>
                </a:lnTo>
                <a:lnTo>
                  <a:pt x="22097" y="0"/>
                </a:lnTo>
                <a:lnTo>
                  <a:pt x="30694" y="1738"/>
                </a:lnTo>
                <a:lnTo>
                  <a:pt x="37718" y="6476"/>
                </a:lnTo>
                <a:lnTo>
                  <a:pt x="42457" y="13501"/>
                </a:lnTo>
                <a:lnTo>
                  <a:pt x="44195" y="22098"/>
                </a:lnTo>
                <a:lnTo>
                  <a:pt x="42457" y="30694"/>
                </a:lnTo>
                <a:lnTo>
                  <a:pt x="37718" y="37718"/>
                </a:lnTo>
                <a:lnTo>
                  <a:pt x="30694" y="42457"/>
                </a:lnTo>
                <a:lnTo>
                  <a:pt x="22097" y="44195"/>
                </a:lnTo>
                <a:lnTo>
                  <a:pt x="13501" y="42457"/>
                </a:lnTo>
                <a:lnTo>
                  <a:pt x="6476" y="37718"/>
                </a:lnTo>
                <a:lnTo>
                  <a:pt x="1738" y="30694"/>
                </a:lnTo>
                <a:lnTo>
                  <a:pt x="0" y="22098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584947" y="4704588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98" y="0"/>
                </a:moveTo>
                <a:lnTo>
                  <a:pt x="13501" y="1738"/>
                </a:lnTo>
                <a:lnTo>
                  <a:pt x="6476" y="6477"/>
                </a:lnTo>
                <a:lnTo>
                  <a:pt x="1738" y="13501"/>
                </a:lnTo>
                <a:lnTo>
                  <a:pt x="0" y="22098"/>
                </a:lnTo>
                <a:lnTo>
                  <a:pt x="1738" y="30694"/>
                </a:lnTo>
                <a:lnTo>
                  <a:pt x="6476" y="37718"/>
                </a:lnTo>
                <a:lnTo>
                  <a:pt x="13501" y="42457"/>
                </a:lnTo>
                <a:lnTo>
                  <a:pt x="22098" y="44195"/>
                </a:lnTo>
                <a:lnTo>
                  <a:pt x="30694" y="42457"/>
                </a:lnTo>
                <a:lnTo>
                  <a:pt x="37719" y="37718"/>
                </a:lnTo>
                <a:lnTo>
                  <a:pt x="42457" y="30694"/>
                </a:lnTo>
                <a:lnTo>
                  <a:pt x="44196" y="22098"/>
                </a:lnTo>
                <a:lnTo>
                  <a:pt x="42457" y="13501"/>
                </a:lnTo>
                <a:lnTo>
                  <a:pt x="37719" y="6477"/>
                </a:lnTo>
                <a:lnTo>
                  <a:pt x="30694" y="1738"/>
                </a:lnTo>
                <a:lnTo>
                  <a:pt x="2209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584947" y="4704588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22098"/>
                </a:moveTo>
                <a:lnTo>
                  <a:pt x="1738" y="13501"/>
                </a:lnTo>
                <a:lnTo>
                  <a:pt x="6476" y="6477"/>
                </a:lnTo>
                <a:lnTo>
                  <a:pt x="13501" y="1738"/>
                </a:lnTo>
                <a:lnTo>
                  <a:pt x="22098" y="0"/>
                </a:lnTo>
                <a:lnTo>
                  <a:pt x="30694" y="1738"/>
                </a:lnTo>
                <a:lnTo>
                  <a:pt x="37719" y="6476"/>
                </a:lnTo>
                <a:lnTo>
                  <a:pt x="42457" y="13501"/>
                </a:lnTo>
                <a:lnTo>
                  <a:pt x="44196" y="22098"/>
                </a:lnTo>
                <a:lnTo>
                  <a:pt x="42457" y="30694"/>
                </a:lnTo>
                <a:lnTo>
                  <a:pt x="37719" y="37718"/>
                </a:lnTo>
                <a:lnTo>
                  <a:pt x="30694" y="42457"/>
                </a:lnTo>
                <a:lnTo>
                  <a:pt x="22098" y="44195"/>
                </a:lnTo>
                <a:lnTo>
                  <a:pt x="13501" y="42457"/>
                </a:lnTo>
                <a:lnTo>
                  <a:pt x="6476" y="37718"/>
                </a:lnTo>
                <a:lnTo>
                  <a:pt x="1738" y="30694"/>
                </a:lnTo>
                <a:lnTo>
                  <a:pt x="0" y="22098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7629397" y="4749038"/>
            <a:ext cx="810642" cy="683766"/>
          </a:xfrm>
          <a:custGeom>
            <a:avLst/>
            <a:gdLst/>
            <a:ahLst/>
            <a:cxnLst/>
            <a:rect l="l" t="t" r="r" b="b"/>
            <a:pathLst>
              <a:path w="812800" h="676275">
                <a:moveTo>
                  <a:pt x="812419" y="675894"/>
                </a:moveTo>
                <a:lnTo>
                  <a:pt x="0" y="0"/>
                </a:lnTo>
              </a:path>
            </a:pathLst>
          </a:custGeom>
          <a:ln w="9143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194929" y="5661152"/>
            <a:ext cx="621665" cy="204543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ITC</a:t>
            </a:r>
            <a:r>
              <a:rPr kumimoji="0" sz="5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BRAZIL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Sao Paulo, Brazil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8319516" y="5442203"/>
            <a:ext cx="321564" cy="202691"/>
          </a:xfrm>
          <a:prstGeom prst="rect">
            <a:avLst/>
          </a:pr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8314943" y="5437632"/>
            <a:ext cx="330835" cy="212090"/>
          </a:xfrm>
          <a:custGeom>
            <a:avLst/>
            <a:gdLst/>
            <a:ahLst/>
            <a:cxnLst/>
            <a:rect l="l" t="t" r="r" b="b"/>
            <a:pathLst>
              <a:path w="330834" h="212089">
                <a:moveTo>
                  <a:pt x="0" y="211836"/>
                </a:moveTo>
                <a:lnTo>
                  <a:pt x="330707" y="211836"/>
                </a:lnTo>
                <a:lnTo>
                  <a:pt x="330707" y="0"/>
                </a:lnTo>
                <a:lnTo>
                  <a:pt x="0" y="0"/>
                </a:lnTo>
                <a:lnTo>
                  <a:pt x="0" y="211836"/>
                </a:lnTo>
                <a:close/>
              </a:path>
            </a:pathLst>
          </a:custGeom>
          <a:ln w="9144">
            <a:solidFill>
              <a:srgbClr val="333B3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206535" y="1760400"/>
            <a:ext cx="554736" cy="292608"/>
          </a:xfrm>
          <a:prstGeom prst="rect">
            <a:avLst/>
          </a:prstGeom>
          <a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877810" y="3767328"/>
            <a:ext cx="1649203" cy="314140"/>
          </a:xfrm>
          <a:custGeom>
            <a:avLst/>
            <a:gdLst/>
            <a:ahLst/>
            <a:cxnLst/>
            <a:rect l="l" t="t" r="r" b="b"/>
            <a:pathLst>
              <a:path w="1343025" h="379729">
                <a:moveTo>
                  <a:pt x="1342517" y="379222"/>
                </a:moveTo>
                <a:lnTo>
                  <a:pt x="0" y="0"/>
                </a:lnTo>
              </a:path>
            </a:pathLst>
          </a:custGeom>
          <a:ln w="9144">
            <a:solidFill>
              <a:srgbClr val="252525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899148" y="3816095"/>
            <a:ext cx="1290828" cy="932943"/>
          </a:xfrm>
          <a:custGeom>
            <a:avLst/>
            <a:gdLst/>
            <a:ahLst/>
            <a:cxnLst/>
            <a:rect l="l" t="t" r="r" b="b"/>
            <a:pathLst>
              <a:path w="1519554" h="759460">
                <a:moveTo>
                  <a:pt x="1519301" y="759205"/>
                </a:moveTo>
                <a:lnTo>
                  <a:pt x="0" y="0"/>
                </a:lnTo>
              </a:path>
            </a:pathLst>
          </a:custGeom>
          <a:ln w="9143">
            <a:solidFill>
              <a:srgbClr val="252525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622035" y="4437265"/>
            <a:ext cx="781812" cy="4097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DEVCOM </a:t>
            </a:r>
            <a:r>
              <a:rPr kumimoji="0" lang="en-US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AMERICAS</a:t>
            </a:r>
          </a:p>
          <a:p>
            <a:pPr marL="145415" marR="137160" lvl="0" indent="0" algn="ctr" defTabSz="914400" rtl="0" eaLnBrk="1" fontAlgn="base" latinLnBrk="0" hangingPunct="1">
              <a:lnSpc>
                <a:spcPct val="125499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US</a:t>
            </a:r>
            <a:r>
              <a:rPr kumimoji="0" lang="en-US" sz="55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</a:t>
            </a:r>
            <a:r>
              <a:rPr kumimoji="0" lang="en-US" sz="550" b="1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RNOR</a:t>
            </a:r>
            <a:r>
              <a:rPr kumimoji="0" lang="en-US" sz="550" b="1" i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</a:t>
            </a:r>
            <a:r>
              <a:rPr kumimoji="0" lang="en-US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H  US</a:t>
            </a:r>
            <a:r>
              <a:rPr kumimoji="0" lang="en-US" sz="55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</a:t>
            </a:r>
            <a:r>
              <a:rPr kumimoji="0" lang="en-US" sz="550" b="1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RSOU</a:t>
            </a:r>
            <a:r>
              <a:rPr kumimoji="0" lang="en-US" sz="550" b="1" i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</a:t>
            </a:r>
            <a:r>
              <a:rPr kumimoji="0" lang="en-US" sz="550" b="1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H</a:t>
            </a:r>
            <a:endParaRPr kumimoji="0" lang="en-US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Ft. 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Sam </a:t>
            </a:r>
            <a:r>
              <a:rPr kumimoji="0" lang="en-US" sz="550" b="1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Houston,</a:t>
            </a:r>
            <a:r>
              <a:rPr kumimoji="0" lang="en-US" sz="550" b="1" i="1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TX</a:t>
            </a:r>
            <a:endParaRPr kumimoji="0" lang="en-US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831708" y="3774947"/>
            <a:ext cx="823219" cy="379412"/>
          </a:xfrm>
          <a:custGeom>
            <a:avLst/>
            <a:gdLst/>
            <a:ahLst/>
            <a:cxnLst/>
            <a:rect l="l" t="t" r="r" b="b"/>
            <a:pathLst>
              <a:path w="371475" h="347979">
                <a:moveTo>
                  <a:pt x="0" y="347979"/>
                </a:moveTo>
                <a:lnTo>
                  <a:pt x="371094" y="0"/>
                </a:lnTo>
              </a:path>
            </a:pathLst>
          </a:custGeom>
          <a:ln w="9144">
            <a:solidFill>
              <a:srgbClr val="252525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305554" y="3974590"/>
            <a:ext cx="516895" cy="1466649"/>
          </a:xfrm>
          <a:custGeom>
            <a:avLst/>
            <a:gdLst/>
            <a:ahLst/>
            <a:cxnLst/>
            <a:rect l="l" t="t" r="r" b="b"/>
            <a:pathLst>
              <a:path w="225425" h="1562735">
                <a:moveTo>
                  <a:pt x="225044" y="1562226"/>
                </a:moveTo>
                <a:lnTo>
                  <a:pt x="0" y="0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290315" y="395325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98" y="0"/>
                </a:moveTo>
                <a:lnTo>
                  <a:pt x="13501" y="1738"/>
                </a:lnTo>
                <a:lnTo>
                  <a:pt x="6477" y="6477"/>
                </a:lnTo>
                <a:lnTo>
                  <a:pt x="1738" y="13501"/>
                </a:lnTo>
                <a:lnTo>
                  <a:pt x="0" y="22098"/>
                </a:lnTo>
                <a:lnTo>
                  <a:pt x="1738" y="30694"/>
                </a:lnTo>
                <a:lnTo>
                  <a:pt x="6476" y="37719"/>
                </a:lnTo>
                <a:lnTo>
                  <a:pt x="13501" y="42457"/>
                </a:lnTo>
                <a:lnTo>
                  <a:pt x="22098" y="44196"/>
                </a:lnTo>
                <a:lnTo>
                  <a:pt x="30694" y="42457"/>
                </a:lnTo>
                <a:lnTo>
                  <a:pt x="37718" y="37719"/>
                </a:lnTo>
                <a:lnTo>
                  <a:pt x="42457" y="30694"/>
                </a:lnTo>
                <a:lnTo>
                  <a:pt x="44196" y="22098"/>
                </a:lnTo>
                <a:lnTo>
                  <a:pt x="42457" y="13501"/>
                </a:lnTo>
                <a:lnTo>
                  <a:pt x="37719" y="6477"/>
                </a:lnTo>
                <a:lnTo>
                  <a:pt x="30694" y="1738"/>
                </a:lnTo>
                <a:lnTo>
                  <a:pt x="2209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290315" y="395325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22098"/>
                </a:moveTo>
                <a:lnTo>
                  <a:pt x="1738" y="13501"/>
                </a:lnTo>
                <a:lnTo>
                  <a:pt x="6477" y="6477"/>
                </a:lnTo>
                <a:lnTo>
                  <a:pt x="13501" y="1738"/>
                </a:lnTo>
                <a:lnTo>
                  <a:pt x="22098" y="0"/>
                </a:lnTo>
                <a:lnTo>
                  <a:pt x="30694" y="1738"/>
                </a:lnTo>
                <a:lnTo>
                  <a:pt x="37719" y="6477"/>
                </a:lnTo>
                <a:lnTo>
                  <a:pt x="42457" y="13501"/>
                </a:lnTo>
                <a:lnTo>
                  <a:pt x="44196" y="22098"/>
                </a:lnTo>
                <a:lnTo>
                  <a:pt x="42457" y="30694"/>
                </a:lnTo>
                <a:lnTo>
                  <a:pt x="37718" y="37719"/>
                </a:lnTo>
                <a:lnTo>
                  <a:pt x="30694" y="42457"/>
                </a:lnTo>
                <a:lnTo>
                  <a:pt x="22098" y="44196"/>
                </a:lnTo>
                <a:lnTo>
                  <a:pt x="13501" y="42457"/>
                </a:lnTo>
                <a:lnTo>
                  <a:pt x="6476" y="37719"/>
                </a:lnTo>
                <a:lnTo>
                  <a:pt x="1738" y="30694"/>
                </a:lnTo>
                <a:lnTo>
                  <a:pt x="0" y="22098"/>
                </a:lnTo>
                <a:close/>
              </a:path>
            </a:pathLst>
          </a:custGeom>
          <a:solidFill>
            <a:srgbClr val="C00000"/>
          </a:solidFill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3966060" y="5447938"/>
            <a:ext cx="323088" cy="207264"/>
          </a:xfrm>
          <a:prstGeom prst="rect">
            <a:avLst/>
          </a:prstGeom>
          <a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4500371" y="954182"/>
            <a:ext cx="4599940" cy="422085"/>
          </a:xfrm>
          <a:custGeom>
            <a:avLst/>
            <a:gdLst/>
            <a:ahLst/>
            <a:cxnLst/>
            <a:rect l="l" t="t" r="r" b="b"/>
            <a:pathLst>
              <a:path w="4599940" h="288290">
                <a:moveTo>
                  <a:pt x="4455413" y="0"/>
                </a:moveTo>
                <a:lnTo>
                  <a:pt x="4455413" y="72008"/>
                </a:lnTo>
                <a:lnTo>
                  <a:pt x="0" y="72008"/>
                </a:lnTo>
                <a:lnTo>
                  <a:pt x="0" y="216026"/>
                </a:lnTo>
                <a:lnTo>
                  <a:pt x="4455413" y="216026"/>
                </a:lnTo>
                <a:lnTo>
                  <a:pt x="4455413" y="288035"/>
                </a:lnTo>
                <a:lnTo>
                  <a:pt x="4599432" y="144017"/>
                </a:lnTo>
                <a:lnTo>
                  <a:pt x="445541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71627" y="954182"/>
            <a:ext cx="4429125" cy="422085"/>
          </a:xfrm>
          <a:custGeom>
            <a:avLst/>
            <a:gdLst/>
            <a:ahLst/>
            <a:cxnLst/>
            <a:rect l="l" t="t" r="r" b="b"/>
            <a:pathLst>
              <a:path w="4429125" h="288290">
                <a:moveTo>
                  <a:pt x="144018" y="0"/>
                </a:moveTo>
                <a:lnTo>
                  <a:pt x="0" y="144017"/>
                </a:lnTo>
                <a:lnTo>
                  <a:pt x="144018" y="288035"/>
                </a:lnTo>
                <a:lnTo>
                  <a:pt x="144018" y="216026"/>
                </a:lnTo>
                <a:lnTo>
                  <a:pt x="4428744" y="216026"/>
                </a:lnTo>
                <a:lnTo>
                  <a:pt x="4428744" y="72008"/>
                </a:lnTo>
                <a:lnTo>
                  <a:pt x="144018" y="72008"/>
                </a:lnTo>
                <a:lnTo>
                  <a:pt x="14401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625341" y="1079119"/>
            <a:ext cx="1947926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Black"/>
              </a:rPr>
              <a:t>International 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Black"/>
              </a:rPr>
              <a:t>Engagement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 Black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942581" y="1079119"/>
            <a:ext cx="140716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Black"/>
              </a:rPr>
              <a:t>Warfighter</a:t>
            </a:r>
            <a:r>
              <a:rPr kumimoji="0" sz="1050" b="1" i="0" u="none" strike="noStrike" kern="1200" cap="none" spc="-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Black"/>
              </a:rPr>
              <a:t> 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Black"/>
              </a:rPr>
              <a:t>Support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 Black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983996" y="1079119"/>
            <a:ext cx="142811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Black"/>
              </a:rPr>
              <a:t>Technology</a:t>
            </a:r>
            <a:r>
              <a:rPr kumimoji="0" sz="1050" b="1" i="0" u="none" strike="noStrike" kern="1200" cap="none" spc="-9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Black"/>
              </a:rPr>
              <a:t> 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 Black"/>
              </a:rPr>
              <a:t>Search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 Black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7063740" y="5062728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98" y="0"/>
                </a:moveTo>
                <a:lnTo>
                  <a:pt x="13501" y="1738"/>
                </a:lnTo>
                <a:lnTo>
                  <a:pt x="6476" y="6477"/>
                </a:lnTo>
                <a:lnTo>
                  <a:pt x="1738" y="13501"/>
                </a:lnTo>
                <a:lnTo>
                  <a:pt x="0" y="22098"/>
                </a:lnTo>
                <a:lnTo>
                  <a:pt x="1738" y="30694"/>
                </a:lnTo>
                <a:lnTo>
                  <a:pt x="6476" y="37719"/>
                </a:lnTo>
                <a:lnTo>
                  <a:pt x="13501" y="42457"/>
                </a:lnTo>
                <a:lnTo>
                  <a:pt x="22098" y="44196"/>
                </a:lnTo>
                <a:lnTo>
                  <a:pt x="30694" y="42457"/>
                </a:lnTo>
                <a:lnTo>
                  <a:pt x="37718" y="37719"/>
                </a:lnTo>
                <a:lnTo>
                  <a:pt x="42457" y="30694"/>
                </a:lnTo>
                <a:lnTo>
                  <a:pt x="44195" y="22098"/>
                </a:lnTo>
                <a:lnTo>
                  <a:pt x="42457" y="13501"/>
                </a:lnTo>
                <a:lnTo>
                  <a:pt x="37719" y="6477"/>
                </a:lnTo>
                <a:lnTo>
                  <a:pt x="30694" y="1738"/>
                </a:lnTo>
                <a:lnTo>
                  <a:pt x="2209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7063740" y="5062728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22098"/>
                </a:moveTo>
                <a:lnTo>
                  <a:pt x="1738" y="13501"/>
                </a:lnTo>
                <a:lnTo>
                  <a:pt x="6476" y="6477"/>
                </a:lnTo>
                <a:lnTo>
                  <a:pt x="13501" y="1738"/>
                </a:lnTo>
                <a:lnTo>
                  <a:pt x="22098" y="0"/>
                </a:lnTo>
                <a:lnTo>
                  <a:pt x="30694" y="1738"/>
                </a:lnTo>
                <a:lnTo>
                  <a:pt x="37719" y="6476"/>
                </a:lnTo>
                <a:lnTo>
                  <a:pt x="42457" y="13501"/>
                </a:lnTo>
                <a:lnTo>
                  <a:pt x="44195" y="22098"/>
                </a:lnTo>
                <a:lnTo>
                  <a:pt x="42457" y="30694"/>
                </a:lnTo>
                <a:lnTo>
                  <a:pt x="37718" y="37718"/>
                </a:lnTo>
                <a:lnTo>
                  <a:pt x="30694" y="42457"/>
                </a:lnTo>
                <a:lnTo>
                  <a:pt x="22098" y="44196"/>
                </a:lnTo>
                <a:lnTo>
                  <a:pt x="13501" y="42457"/>
                </a:lnTo>
                <a:lnTo>
                  <a:pt x="6476" y="37719"/>
                </a:lnTo>
                <a:lnTo>
                  <a:pt x="1738" y="30694"/>
                </a:lnTo>
                <a:lnTo>
                  <a:pt x="0" y="22098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498691" y="1980963"/>
            <a:ext cx="697265" cy="1333736"/>
          </a:xfrm>
          <a:custGeom>
            <a:avLst/>
            <a:gdLst/>
            <a:ahLst/>
            <a:cxnLst/>
            <a:rect l="l" t="t" r="r" b="b"/>
            <a:pathLst>
              <a:path w="964564" h="1264920">
                <a:moveTo>
                  <a:pt x="0" y="0"/>
                </a:moveTo>
                <a:lnTo>
                  <a:pt x="964565" y="1264539"/>
                </a:lnTo>
              </a:path>
            </a:pathLst>
          </a:custGeom>
          <a:ln w="9144">
            <a:solidFill>
              <a:srgbClr val="252525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 flipV="1">
            <a:off x="6978394" y="3573294"/>
            <a:ext cx="1352339" cy="190986"/>
          </a:xfrm>
          <a:custGeom>
            <a:avLst/>
            <a:gdLst/>
            <a:ahLst/>
            <a:cxnLst/>
            <a:rect l="l" t="t" r="r" b="b"/>
            <a:pathLst>
              <a:path w="1204595" h="100964">
                <a:moveTo>
                  <a:pt x="1204595" y="100838"/>
                </a:moveTo>
                <a:lnTo>
                  <a:pt x="0" y="0"/>
                </a:lnTo>
              </a:path>
            </a:pathLst>
          </a:custGeom>
          <a:ln w="9144">
            <a:solidFill>
              <a:srgbClr val="252525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901094" y="3431922"/>
            <a:ext cx="1276264" cy="18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43815" algn="ctr" defTabSz="914400" rtl="0" eaLnBrk="1" fontAlgn="base" latinLnBrk="0" hangingPunct="1">
              <a:lnSpc>
                <a:spcPct val="1036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FORSCOM, </a:t>
            </a:r>
            <a:r>
              <a:rPr kumimoji="0" sz="5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XVIII </a:t>
            </a:r>
            <a:r>
              <a:rPr kumimoji="0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ABC, USASOC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94615" marR="0" lvl="0" indent="0" algn="ctr" defTabSz="914400" rtl="0" eaLnBrk="1" fontAlgn="base" latinLnBrk="0" hangingPunct="1">
              <a:lnSpc>
                <a:spcPct val="100000"/>
              </a:lnSpc>
              <a:spcBef>
                <a:spcPts val="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Ft.</a:t>
            </a:r>
            <a:r>
              <a:rPr kumimoji="0" sz="550" b="1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Bragg,</a:t>
            </a:r>
            <a:r>
              <a:rPr kumimoji="0" sz="550" b="1" i="1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50" b="1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NC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8123192" y="3115185"/>
            <a:ext cx="292607" cy="297180"/>
          </a:xfrm>
          <a:prstGeom prst="rect">
            <a:avLst/>
          </a:prstGeom>
          <a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8408180" y="3109089"/>
            <a:ext cx="307848" cy="309372"/>
          </a:xfrm>
          <a:prstGeom prst="rect">
            <a:avLst/>
          </a:prstGeom>
          <a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8729744" y="3081658"/>
            <a:ext cx="320040" cy="362711"/>
          </a:xfrm>
          <a:prstGeom prst="rect">
            <a:avLst/>
          </a:prstGeom>
          <a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168644" y="4689748"/>
            <a:ext cx="982785" cy="202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585" marR="5080" lvl="0" indent="-96520" algn="ctr" defTabSz="914400" rtl="0" eaLnBrk="1" fontAlgn="base" latinLnBrk="0" hangingPunct="1">
              <a:lnSpc>
                <a:spcPct val="125499"/>
              </a:lnSpc>
              <a:spcBef>
                <a:spcPts val="9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USCENTCOM</a:t>
            </a:r>
            <a:r>
              <a:rPr kumimoji="0" lang="en-US" sz="550" b="1" i="0" u="none" strike="noStrike" kern="1200" cap="none" spc="-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, </a:t>
            </a:r>
            <a:r>
              <a:rPr kumimoji="0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USASOCOM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5778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MacDill </a:t>
            </a:r>
            <a:r>
              <a:rPr kumimoji="0" sz="550" b="1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AFB,</a:t>
            </a:r>
            <a:r>
              <a:rPr kumimoji="0" sz="550" b="1" i="1" u="none" strike="noStrike" kern="1200" cap="none" spc="-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FL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8293036" y="4335031"/>
            <a:ext cx="288035" cy="359663"/>
          </a:xfrm>
          <a:prstGeom prst="rect">
            <a:avLst/>
          </a:prstGeom>
          <a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8735918" y="4347084"/>
            <a:ext cx="304800" cy="364236"/>
          </a:xfrm>
          <a:prstGeom prst="rect">
            <a:avLst/>
          </a:prstGeom>
          <a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8437054" y="4018504"/>
            <a:ext cx="505459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ARCENT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Shaw </a:t>
            </a:r>
            <a:r>
              <a:rPr kumimoji="0" sz="550" b="1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AFB,</a:t>
            </a:r>
            <a:r>
              <a:rPr kumimoji="0" sz="550" b="1" i="1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SC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8527014" y="3723898"/>
            <a:ext cx="286511" cy="286512"/>
          </a:xfrm>
          <a:prstGeom prst="rect">
            <a:avLst/>
          </a:prstGeom>
          <a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1273575" y="1274542"/>
            <a:ext cx="437388" cy="417575"/>
          </a:xfrm>
          <a:prstGeom prst="rect">
            <a:avLst/>
          </a:prstGeom>
          <a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122190" y="1704309"/>
            <a:ext cx="739775" cy="2699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DEVCOM </a:t>
            </a:r>
            <a:r>
              <a:rPr kumimoji="0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ATLANTIC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EUCOM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Stuttgart, </a:t>
            </a:r>
            <a:r>
              <a:rPr kumimoji="0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G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ermany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7007352" y="2709672"/>
            <a:ext cx="1076325" cy="929005"/>
          </a:xfrm>
          <a:custGeom>
            <a:avLst/>
            <a:gdLst/>
            <a:ahLst/>
            <a:cxnLst/>
            <a:rect l="l" t="t" r="r" b="b"/>
            <a:pathLst>
              <a:path w="1076325" h="929004">
                <a:moveTo>
                  <a:pt x="1075944" y="0"/>
                </a:moveTo>
                <a:lnTo>
                  <a:pt x="0" y="928496"/>
                </a:lnTo>
              </a:path>
            </a:pathLst>
          </a:custGeom>
          <a:ln w="9144">
            <a:solidFill>
              <a:srgbClr val="252525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8085035" y="2597437"/>
            <a:ext cx="480059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DEVCOM</a:t>
            </a:r>
            <a:r>
              <a:rPr kumimoji="0" sz="550" b="1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50" b="1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HQ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APG,</a:t>
            </a:r>
            <a:r>
              <a:rPr kumimoji="0" sz="550" b="1" i="1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MD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4084567" y="1764331"/>
            <a:ext cx="283463" cy="283463"/>
          </a:xfrm>
          <a:prstGeom prst="rect">
            <a:avLst/>
          </a:prstGeom>
          <a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895336" y="2053637"/>
            <a:ext cx="6610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5" marR="0" lvl="0" indent="0" algn="ctr" defTabSz="914400" rtl="0" eaLnBrk="1" fontAlgn="base" latinLnBrk="0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USARJ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Camp Zama,</a:t>
            </a:r>
            <a:r>
              <a:rPr kumimoji="0" sz="550" b="1" i="1" u="none" strike="noStrike" kern="1200" cap="none" spc="-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Japan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42" name="Picture 141"/>
          <p:cNvPicPr>
            <a:picLocks noChangeAspect="1"/>
          </p:cNvPicPr>
          <p:nvPr/>
        </p:nvPicPr>
        <p:blipFill>
          <a:blip r:embed="rId2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523" y="2441308"/>
            <a:ext cx="619042" cy="217549"/>
          </a:xfrm>
          <a:prstGeom prst="rect">
            <a:avLst/>
          </a:prstGeom>
        </p:spPr>
      </p:pic>
      <p:sp>
        <p:nvSpPr>
          <p:cNvPr id="139" name="Rectangle 138"/>
          <p:cNvSpPr/>
          <p:nvPr/>
        </p:nvSpPr>
        <p:spPr>
          <a:xfrm>
            <a:off x="-7809" y="6304444"/>
            <a:ext cx="9151809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763" marR="0" lvl="0" indent="-476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DA3D"/>
                </a:solidFill>
                <a:effectLst/>
                <a:uLnTx/>
                <a:uFillTx/>
                <a:latin typeface="Arial"/>
                <a:ea typeface="ＭＳ Ｐゴシック" charset="-128"/>
                <a:cs typeface="Arial" panose="020B0604020202020204" pitchFamily="34" charset="0"/>
              </a:rPr>
              <a:t>Enabling Army Modernization Around the World with Our Service Components, Allies and Partners</a:t>
            </a:r>
          </a:p>
        </p:txBody>
      </p:sp>
      <p:sp>
        <p:nvSpPr>
          <p:cNvPr id="155" name="object 17"/>
          <p:cNvSpPr txBox="1"/>
          <p:nvPr/>
        </p:nvSpPr>
        <p:spPr>
          <a:xfrm>
            <a:off x="85842" y="3304630"/>
            <a:ext cx="895093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ITC SOUTHERN</a:t>
            </a:r>
            <a:r>
              <a:rPr kumimoji="0" lang="en-US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EUROPE</a:t>
            </a:r>
          </a:p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Paris, France</a:t>
            </a:r>
            <a:endParaRPr kumimoji="0" sz="55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57" name="object 105"/>
          <p:cNvSpPr txBox="1"/>
          <p:nvPr/>
        </p:nvSpPr>
        <p:spPr>
          <a:xfrm>
            <a:off x="2810775" y="5155994"/>
            <a:ext cx="848342" cy="182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base" latinLnBrk="0" hangingPunct="1">
              <a:lnSpc>
                <a:spcPct val="103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ITC</a:t>
            </a:r>
            <a:r>
              <a:rPr kumimoji="0" lang="en-US" sz="5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MEDITERRANEAN</a:t>
            </a:r>
          </a:p>
          <a:p>
            <a:pPr marL="12700" marR="5080" lvl="0" indent="0" algn="ctr" defTabSz="914400" rtl="0" eaLnBrk="1" fontAlgn="base" latinLnBrk="0" hangingPunct="1">
              <a:lnSpc>
                <a:spcPct val="103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Tel Avis, </a:t>
            </a:r>
            <a:r>
              <a:rPr kumimoji="0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srael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60" name="object 28"/>
          <p:cNvSpPr/>
          <p:nvPr/>
        </p:nvSpPr>
        <p:spPr>
          <a:xfrm>
            <a:off x="2542148" y="3774949"/>
            <a:ext cx="642630" cy="1162458"/>
          </a:xfrm>
          <a:custGeom>
            <a:avLst/>
            <a:gdLst/>
            <a:ahLst/>
            <a:cxnLst/>
            <a:rect l="l" t="t" r="r" b="b"/>
            <a:pathLst>
              <a:path w="100330" h="2157729">
                <a:moveTo>
                  <a:pt x="99821" y="2157348"/>
                </a:moveTo>
                <a:lnTo>
                  <a:pt x="0" y="0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93366" y="4939532"/>
            <a:ext cx="288813" cy="2006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6" name="object 74"/>
          <p:cNvSpPr/>
          <p:nvPr/>
        </p:nvSpPr>
        <p:spPr>
          <a:xfrm>
            <a:off x="2517798" y="3737977"/>
            <a:ext cx="44450" cy="45720"/>
          </a:xfrm>
          <a:custGeom>
            <a:avLst/>
            <a:gdLst/>
            <a:ahLst/>
            <a:cxnLst/>
            <a:rect l="l" t="t" r="r" b="b"/>
            <a:pathLst>
              <a:path w="44450" h="45720">
                <a:moveTo>
                  <a:pt x="22097" y="0"/>
                </a:moveTo>
                <a:lnTo>
                  <a:pt x="13501" y="1803"/>
                </a:lnTo>
                <a:lnTo>
                  <a:pt x="6476" y="6715"/>
                </a:lnTo>
                <a:lnTo>
                  <a:pt x="1738" y="13983"/>
                </a:lnTo>
                <a:lnTo>
                  <a:pt x="0" y="22860"/>
                </a:lnTo>
                <a:lnTo>
                  <a:pt x="1738" y="31736"/>
                </a:lnTo>
                <a:lnTo>
                  <a:pt x="6476" y="39004"/>
                </a:lnTo>
                <a:lnTo>
                  <a:pt x="13501" y="43916"/>
                </a:lnTo>
                <a:lnTo>
                  <a:pt x="22097" y="45719"/>
                </a:lnTo>
                <a:lnTo>
                  <a:pt x="30694" y="43916"/>
                </a:lnTo>
                <a:lnTo>
                  <a:pt x="37718" y="39004"/>
                </a:lnTo>
                <a:lnTo>
                  <a:pt x="42457" y="31736"/>
                </a:lnTo>
                <a:lnTo>
                  <a:pt x="44195" y="22860"/>
                </a:lnTo>
                <a:lnTo>
                  <a:pt x="42457" y="13983"/>
                </a:lnTo>
                <a:lnTo>
                  <a:pt x="37718" y="6715"/>
                </a:lnTo>
                <a:lnTo>
                  <a:pt x="30694" y="1803"/>
                </a:lnTo>
                <a:lnTo>
                  <a:pt x="22097" y="0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62" name="object 98"/>
          <p:cNvSpPr txBox="1"/>
          <p:nvPr/>
        </p:nvSpPr>
        <p:spPr>
          <a:xfrm>
            <a:off x="174160" y="1701889"/>
            <a:ext cx="881252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0" marR="58419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4050" algn="l"/>
              </a:tabLst>
              <a:defRPr/>
            </a:pPr>
            <a:r>
              <a:rPr kumimoji="0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USAREU</a:t>
            </a:r>
            <a:r>
              <a:rPr kumimoji="0" lang="en-US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R</a:t>
            </a:r>
          </a:p>
          <a:p>
            <a:pPr marL="0" marR="58419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4050" algn="l"/>
              </a:tabLst>
              <a:defRPr/>
            </a:pPr>
            <a:r>
              <a:rPr kumimoji="0" sz="550" b="1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Wiesbaden, </a:t>
            </a:r>
            <a:r>
              <a:rPr kumimoji="0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G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ermany</a:t>
            </a:r>
            <a:endParaRPr kumimoji="0" sz="825" b="0" i="0" u="none" strike="noStrike" kern="1200" cap="none" spc="0" normalizeH="0" baseline="10101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63" name="object 99"/>
          <p:cNvSpPr/>
          <p:nvPr/>
        </p:nvSpPr>
        <p:spPr>
          <a:xfrm>
            <a:off x="487173" y="1421720"/>
            <a:ext cx="213360" cy="283463"/>
          </a:xfrm>
          <a:prstGeom prst="rect">
            <a:avLst/>
          </a:prstGeom>
          <a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64" name="object 129"/>
          <p:cNvSpPr txBox="1"/>
          <p:nvPr/>
        </p:nvSpPr>
        <p:spPr>
          <a:xfrm>
            <a:off x="2037733" y="1773198"/>
            <a:ext cx="1171929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7</a:t>
            </a:r>
            <a:r>
              <a:rPr kumimoji="0" lang="en-US" sz="550" b="1" i="0" u="none" strike="noStrike" kern="1200" cap="none" spc="5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</a:t>
            </a:r>
            <a:r>
              <a:rPr kumimoji="0" lang="en-US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ATC</a:t>
            </a:r>
            <a:endParaRPr kumimoji="0" lang="en-US" sz="550" b="1" i="0" u="none" strike="noStrike" kern="120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Grafenwohr &amp; Hohenfels, </a:t>
            </a:r>
            <a:r>
              <a:rPr kumimoji="0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G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ermany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65" name="object 10"/>
          <p:cNvSpPr txBox="1"/>
          <p:nvPr/>
        </p:nvSpPr>
        <p:spPr>
          <a:xfrm>
            <a:off x="7295409" y="1638922"/>
            <a:ext cx="1120902" cy="28725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>
            <a:defPPr>
              <a:defRPr lang="en-US"/>
            </a:defPPr>
            <a:lvl1pPr algn="ctr" fontAlgn="base">
              <a:spcAft>
                <a:spcPct val="0"/>
              </a:spcAft>
              <a:defRPr sz="550" b="1" spc="5">
                <a:solidFill>
                  <a:srgbClr val="000000"/>
                </a:solidFill>
                <a:ea typeface="ＭＳ Ｐゴシック" charset="-128"/>
                <a:cs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ITC NORTH AMERICA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(Canada &amp; Mexico)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Ottawa, Canada</a:t>
            </a:r>
          </a:p>
        </p:txBody>
      </p:sp>
      <p:sp>
        <p:nvSpPr>
          <p:cNvPr id="166" name="object 39"/>
          <p:cNvSpPr/>
          <p:nvPr/>
        </p:nvSpPr>
        <p:spPr>
          <a:xfrm>
            <a:off x="6943663" y="3745402"/>
            <a:ext cx="44450" cy="45720"/>
          </a:xfrm>
          <a:custGeom>
            <a:avLst/>
            <a:gdLst/>
            <a:ahLst/>
            <a:cxnLst/>
            <a:rect l="l" t="t" r="r" b="b"/>
            <a:pathLst>
              <a:path w="44450" h="45720">
                <a:moveTo>
                  <a:pt x="22098" y="0"/>
                </a:moveTo>
                <a:lnTo>
                  <a:pt x="13501" y="1803"/>
                </a:lnTo>
                <a:lnTo>
                  <a:pt x="6476" y="6715"/>
                </a:lnTo>
                <a:lnTo>
                  <a:pt x="1738" y="13983"/>
                </a:lnTo>
                <a:lnTo>
                  <a:pt x="0" y="22860"/>
                </a:lnTo>
                <a:lnTo>
                  <a:pt x="1738" y="31736"/>
                </a:lnTo>
                <a:lnTo>
                  <a:pt x="6476" y="39004"/>
                </a:lnTo>
                <a:lnTo>
                  <a:pt x="13501" y="43916"/>
                </a:lnTo>
                <a:lnTo>
                  <a:pt x="22098" y="45719"/>
                </a:lnTo>
                <a:lnTo>
                  <a:pt x="30694" y="43916"/>
                </a:lnTo>
                <a:lnTo>
                  <a:pt x="37718" y="39004"/>
                </a:lnTo>
                <a:lnTo>
                  <a:pt x="42457" y="31736"/>
                </a:lnTo>
                <a:lnTo>
                  <a:pt x="44196" y="22860"/>
                </a:lnTo>
                <a:lnTo>
                  <a:pt x="42457" y="13983"/>
                </a:lnTo>
                <a:lnTo>
                  <a:pt x="37719" y="6715"/>
                </a:lnTo>
                <a:lnTo>
                  <a:pt x="30694" y="1803"/>
                </a:lnTo>
                <a:lnTo>
                  <a:pt x="22098" y="0"/>
                </a:lnTo>
                <a:close/>
              </a:path>
            </a:pathLst>
          </a:cu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67" name="object 39"/>
          <p:cNvSpPr/>
          <p:nvPr/>
        </p:nvSpPr>
        <p:spPr>
          <a:xfrm>
            <a:off x="6851588" y="3745402"/>
            <a:ext cx="44450" cy="45720"/>
          </a:xfrm>
          <a:custGeom>
            <a:avLst/>
            <a:gdLst/>
            <a:ahLst/>
            <a:cxnLst/>
            <a:rect l="l" t="t" r="r" b="b"/>
            <a:pathLst>
              <a:path w="44450" h="45720">
                <a:moveTo>
                  <a:pt x="22098" y="0"/>
                </a:moveTo>
                <a:lnTo>
                  <a:pt x="13501" y="1803"/>
                </a:lnTo>
                <a:lnTo>
                  <a:pt x="6476" y="6715"/>
                </a:lnTo>
                <a:lnTo>
                  <a:pt x="1738" y="13983"/>
                </a:lnTo>
                <a:lnTo>
                  <a:pt x="0" y="22860"/>
                </a:lnTo>
                <a:lnTo>
                  <a:pt x="1738" y="31736"/>
                </a:lnTo>
                <a:lnTo>
                  <a:pt x="6476" y="39004"/>
                </a:lnTo>
                <a:lnTo>
                  <a:pt x="13501" y="43916"/>
                </a:lnTo>
                <a:lnTo>
                  <a:pt x="22098" y="45719"/>
                </a:lnTo>
                <a:lnTo>
                  <a:pt x="30694" y="43916"/>
                </a:lnTo>
                <a:lnTo>
                  <a:pt x="37718" y="39004"/>
                </a:lnTo>
                <a:lnTo>
                  <a:pt x="42457" y="31736"/>
                </a:lnTo>
                <a:lnTo>
                  <a:pt x="44196" y="22860"/>
                </a:lnTo>
                <a:lnTo>
                  <a:pt x="42457" y="13983"/>
                </a:lnTo>
                <a:lnTo>
                  <a:pt x="37719" y="6715"/>
                </a:lnTo>
                <a:lnTo>
                  <a:pt x="30694" y="1803"/>
                </a:lnTo>
                <a:lnTo>
                  <a:pt x="22098" y="0"/>
                </a:lnTo>
                <a:close/>
              </a:path>
            </a:pathLst>
          </a:cu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68" name="object 39"/>
          <p:cNvSpPr/>
          <p:nvPr/>
        </p:nvSpPr>
        <p:spPr>
          <a:xfrm>
            <a:off x="6883084" y="3796509"/>
            <a:ext cx="44450" cy="45720"/>
          </a:xfrm>
          <a:custGeom>
            <a:avLst/>
            <a:gdLst/>
            <a:ahLst/>
            <a:cxnLst/>
            <a:rect l="l" t="t" r="r" b="b"/>
            <a:pathLst>
              <a:path w="44450" h="45720">
                <a:moveTo>
                  <a:pt x="22098" y="0"/>
                </a:moveTo>
                <a:lnTo>
                  <a:pt x="13501" y="1803"/>
                </a:lnTo>
                <a:lnTo>
                  <a:pt x="6476" y="6715"/>
                </a:lnTo>
                <a:lnTo>
                  <a:pt x="1738" y="13983"/>
                </a:lnTo>
                <a:lnTo>
                  <a:pt x="0" y="22860"/>
                </a:lnTo>
                <a:lnTo>
                  <a:pt x="1738" y="31736"/>
                </a:lnTo>
                <a:lnTo>
                  <a:pt x="6476" y="39004"/>
                </a:lnTo>
                <a:lnTo>
                  <a:pt x="13501" y="43916"/>
                </a:lnTo>
                <a:lnTo>
                  <a:pt x="22098" y="45719"/>
                </a:lnTo>
                <a:lnTo>
                  <a:pt x="30694" y="43916"/>
                </a:lnTo>
                <a:lnTo>
                  <a:pt x="37718" y="39004"/>
                </a:lnTo>
                <a:lnTo>
                  <a:pt x="42457" y="31736"/>
                </a:lnTo>
                <a:lnTo>
                  <a:pt x="44196" y="22860"/>
                </a:lnTo>
                <a:lnTo>
                  <a:pt x="42457" y="13983"/>
                </a:lnTo>
                <a:lnTo>
                  <a:pt x="37719" y="6715"/>
                </a:lnTo>
                <a:lnTo>
                  <a:pt x="30694" y="1803"/>
                </a:lnTo>
                <a:lnTo>
                  <a:pt x="22098" y="0"/>
                </a:lnTo>
                <a:close/>
              </a:path>
            </a:pathLst>
          </a:cu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71" name="object 101"/>
          <p:cNvSpPr/>
          <p:nvPr/>
        </p:nvSpPr>
        <p:spPr>
          <a:xfrm>
            <a:off x="2201481" y="3299490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98" y="0"/>
                </a:moveTo>
                <a:lnTo>
                  <a:pt x="13501" y="1738"/>
                </a:lnTo>
                <a:lnTo>
                  <a:pt x="6477" y="6477"/>
                </a:lnTo>
                <a:lnTo>
                  <a:pt x="1738" y="13501"/>
                </a:lnTo>
                <a:lnTo>
                  <a:pt x="0" y="22098"/>
                </a:lnTo>
                <a:lnTo>
                  <a:pt x="1738" y="30694"/>
                </a:lnTo>
                <a:lnTo>
                  <a:pt x="6476" y="37719"/>
                </a:lnTo>
                <a:lnTo>
                  <a:pt x="13501" y="42457"/>
                </a:lnTo>
                <a:lnTo>
                  <a:pt x="22098" y="44196"/>
                </a:lnTo>
                <a:lnTo>
                  <a:pt x="30694" y="42457"/>
                </a:lnTo>
                <a:lnTo>
                  <a:pt x="37718" y="37719"/>
                </a:lnTo>
                <a:lnTo>
                  <a:pt x="42457" y="30694"/>
                </a:lnTo>
                <a:lnTo>
                  <a:pt x="44196" y="22098"/>
                </a:lnTo>
                <a:lnTo>
                  <a:pt x="42457" y="13501"/>
                </a:lnTo>
                <a:lnTo>
                  <a:pt x="37719" y="6477"/>
                </a:lnTo>
                <a:lnTo>
                  <a:pt x="30694" y="1738"/>
                </a:lnTo>
                <a:lnTo>
                  <a:pt x="22098" y="0"/>
                </a:lnTo>
                <a:close/>
              </a:path>
            </a:pathLst>
          </a:custGeom>
          <a:solidFill>
            <a:srgbClr val="00AFEF"/>
          </a:solidFill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69" name="object 101"/>
          <p:cNvSpPr/>
          <p:nvPr/>
        </p:nvSpPr>
        <p:spPr>
          <a:xfrm>
            <a:off x="2086478" y="344698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98" y="0"/>
                </a:moveTo>
                <a:lnTo>
                  <a:pt x="13501" y="1738"/>
                </a:lnTo>
                <a:lnTo>
                  <a:pt x="6477" y="6477"/>
                </a:lnTo>
                <a:lnTo>
                  <a:pt x="1738" y="13501"/>
                </a:lnTo>
                <a:lnTo>
                  <a:pt x="0" y="22098"/>
                </a:lnTo>
                <a:lnTo>
                  <a:pt x="1738" y="30694"/>
                </a:lnTo>
                <a:lnTo>
                  <a:pt x="6476" y="37719"/>
                </a:lnTo>
                <a:lnTo>
                  <a:pt x="13501" y="42457"/>
                </a:lnTo>
                <a:lnTo>
                  <a:pt x="22098" y="44196"/>
                </a:lnTo>
                <a:lnTo>
                  <a:pt x="30694" y="42457"/>
                </a:lnTo>
                <a:lnTo>
                  <a:pt x="37718" y="37719"/>
                </a:lnTo>
                <a:lnTo>
                  <a:pt x="42457" y="30694"/>
                </a:lnTo>
                <a:lnTo>
                  <a:pt x="44196" y="22098"/>
                </a:lnTo>
                <a:lnTo>
                  <a:pt x="42457" y="13501"/>
                </a:lnTo>
                <a:lnTo>
                  <a:pt x="37719" y="6477"/>
                </a:lnTo>
                <a:lnTo>
                  <a:pt x="30694" y="1738"/>
                </a:lnTo>
                <a:lnTo>
                  <a:pt x="22098" y="0"/>
                </a:lnTo>
                <a:close/>
              </a:path>
            </a:pathLst>
          </a:custGeom>
          <a:solidFill>
            <a:srgbClr val="00AFEF"/>
          </a:solidFill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72" name="object 101"/>
          <p:cNvSpPr/>
          <p:nvPr/>
        </p:nvSpPr>
        <p:spPr>
          <a:xfrm>
            <a:off x="2127076" y="3332708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98" y="0"/>
                </a:moveTo>
                <a:lnTo>
                  <a:pt x="13501" y="1738"/>
                </a:lnTo>
                <a:lnTo>
                  <a:pt x="6477" y="6477"/>
                </a:lnTo>
                <a:lnTo>
                  <a:pt x="1738" y="13501"/>
                </a:lnTo>
                <a:lnTo>
                  <a:pt x="0" y="22098"/>
                </a:lnTo>
                <a:lnTo>
                  <a:pt x="1738" y="30694"/>
                </a:lnTo>
                <a:lnTo>
                  <a:pt x="6476" y="37719"/>
                </a:lnTo>
                <a:lnTo>
                  <a:pt x="13501" y="42457"/>
                </a:lnTo>
                <a:lnTo>
                  <a:pt x="22098" y="44196"/>
                </a:lnTo>
                <a:lnTo>
                  <a:pt x="30694" y="42457"/>
                </a:lnTo>
                <a:lnTo>
                  <a:pt x="37718" y="37719"/>
                </a:lnTo>
                <a:lnTo>
                  <a:pt x="42457" y="30694"/>
                </a:lnTo>
                <a:lnTo>
                  <a:pt x="44196" y="22098"/>
                </a:lnTo>
                <a:lnTo>
                  <a:pt x="42457" y="13501"/>
                </a:lnTo>
                <a:lnTo>
                  <a:pt x="37719" y="6477"/>
                </a:lnTo>
                <a:lnTo>
                  <a:pt x="30694" y="1738"/>
                </a:lnTo>
                <a:lnTo>
                  <a:pt x="22098" y="0"/>
                </a:lnTo>
                <a:close/>
              </a:path>
            </a:pathLst>
          </a:custGeom>
          <a:solidFill>
            <a:srgbClr val="00AFEF"/>
          </a:solidFill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73" name="object 101"/>
          <p:cNvSpPr/>
          <p:nvPr/>
        </p:nvSpPr>
        <p:spPr>
          <a:xfrm>
            <a:off x="4236212" y="367741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98" y="0"/>
                </a:moveTo>
                <a:lnTo>
                  <a:pt x="13501" y="1738"/>
                </a:lnTo>
                <a:lnTo>
                  <a:pt x="6477" y="6477"/>
                </a:lnTo>
                <a:lnTo>
                  <a:pt x="1738" y="13501"/>
                </a:lnTo>
                <a:lnTo>
                  <a:pt x="0" y="22098"/>
                </a:lnTo>
                <a:lnTo>
                  <a:pt x="1738" y="30694"/>
                </a:lnTo>
                <a:lnTo>
                  <a:pt x="6476" y="37719"/>
                </a:lnTo>
                <a:lnTo>
                  <a:pt x="13501" y="42457"/>
                </a:lnTo>
                <a:lnTo>
                  <a:pt x="22098" y="44196"/>
                </a:lnTo>
                <a:lnTo>
                  <a:pt x="30694" y="42457"/>
                </a:lnTo>
                <a:lnTo>
                  <a:pt x="37718" y="37719"/>
                </a:lnTo>
                <a:lnTo>
                  <a:pt x="42457" y="30694"/>
                </a:lnTo>
                <a:lnTo>
                  <a:pt x="44196" y="22098"/>
                </a:lnTo>
                <a:lnTo>
                  <a:pt x="42457" y="13501"/>
                </a:lnTo>
                <a:lnTo>
                  <a:pt x="37719" y="6477"/>
                </a:lnTo>
                <a:lnTo>
                  <a:pt x="30694" y="1738"/>
                </a:lnTo>
                <a:lnTo>
                  <a:pt x="22098" y="0"/>
                </a:lnTo>
                <a:close/>
              </a:path>
            </a:pathLst>
          </a:custGeom>
          <a:solidFill>
            <a:srgbClr val="00AFEF"/>
          </a:solidFill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74" name="object 101"/>
          <p:cNvSpPr/>
          <p:nvPr/>
        </p:nvSpPr>
        <p:spPr>
          <a:xfrm>
            <a:off x="4421822" y="3595197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98" y="0"/>
                </a:moveTo>
                <a:lnTo>
                  <a:pt x="13501" y="1738"/>
                </a:lnTo>
                <a:lnTo>
                  <a:pt x="6477" y="6477"/>
                </a:lnTo>
                <a:lnTo>
                  <a:pt x="1738" y="13501"/>
                </a:lnTo>
                <a:lnTo>
                  <a:pt x="0" y="22098"/>
                </a:lnTo>
                <a:lnTo>
                  <a:pt x="1738" y="30694"/>
                </a:lnTo>
                <a:lnTo>
                  <a:pt x="6476" y="37719"/>
                </a:lnTo>
                <a:lnTo>
                  <a:pt x="13501" y="42457"/>
                </a:lnTo>
                <a:lnTo>
                  <a:pt x="22098" y="44196"/>
                </a:lnTo>
                <a:lnTo>
                  <a:pt x="30694" y="42457"/>
                </a:lnTo>
                <a:lnTo>
                  <a:pt x="37718" y="37719"/>
                </a:lnTo>
                <a:lnTo>
                  <a:pt x="42457" y="30694"/>
                </a:lnTo>
                <a:lnTo>
                  <a:pt x="44196" y="22098"/>
                </a:lnTo>
                <a:lnTo>
                  <a:pt x="42457" y="13501"/>
                </a:lnTo>
                <a:lnTo>
                  <a:pt x="37719" y="6477"/>
                </a:lnTo>
                <a:lnTo>
                  <a:pt x="30694" y="1738"/>
                </a:lnTo>
                <a:lnTo>
                  <a:pt x="22098" y="0"/>
                </a:lnTo>
                <a:close/>
              </a:path>
            </a:pathLst>
          </a:custGeom>
          <a:solidFill>
            <a:srgbClr val="00AFEF"/>
          </a:solidFill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75" name="object 39"/>
          <p:cNvSpPr/>
          <p:nvPr/>
        </p:nvSpPr>
        <p:spPr>
          <a:xfrm>
            <a:off x="5783835" y="3125581"/>
            <a:ext cx="44450" cy="45720"/>
          </a:xfrm>
          <a:custGeom>
            <a:avLst/>
            <a:gdLst/>
            <a:ahLst/>
            <a:cxnLst/>
            <a:rect l="l" t="t" r="r" b="b"/>
            <a:pathLst>
              <a:path w="44450" h="45720">
                <a:moveTo>
                  <a:pt x="22098" y="0"/>
                </a:moveTo>
                <a:lnTo>
                  <a:pt x="13501" y="1803"/>
                </a:lnTo>
                <a:lnTo>
                  <a:pt x="6476" y="6715"/>
                </a:lnTo>
                <a:lnTo>
                  <a:pt x="1738" y="13983"/>
                </a:lnTo>
                <a:lnTo>
                  <a:pt x="0" y="22860"/>
                </a:lnTo>
                <a:lnTo>
                  <a:pt x="1738" y="31736"/>
                </a:lnTo>
                <a:lnTo>
                  <a:pt x="6476" y="39004"/>
                </a:lnTo>
                <a:lnTo>
                  <a:pt x="13501" y="43916"/>
                </a:lnTo>
                <a:lnTo>
                  <a:pt x="22098" y="45719"/>
                </a:lnTo>
                <a:lnTo>
                  <a:pt x="30694" y="43916"/>
                </a:lnTo>
                <a:lnTo>
                  <a:pt x="37718" y="39004"/>
                </a:lnTo>
                <a:lnTo>
                  <a:pt x="42457" y="31736"/>
                </a:lnTo>
                <a:lnTo>
                  <a:pt x="44196" y="22860"/>
                </a:lnTo>
                <a:lnTo>
                  <a:pt x="42457" y="13983"/>
                </a:lnTo>
                <a:lnTo>
                  <a:pt x="37719" y="6715"/>
                </a:lnTo>
                <a:lnTo>
                  <a:pt x="30694" y="1803"/>
                </a:lnTo>
                <a:lnTo>
                  <a:pt x="22098" y="0"/>
                </a:lnTo>
                <a:close/>
              </a:path>
            </a:pathLst>
          </a:cu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83" y="1361914"/>
            <a:ext cx="295212" cy="295212"/>
          </a:xfrm>
          <a:prstGeom prst="rect">
            <a:avLst/>
          </a:prstGeom>
        </p:spPr>
      </p:pic>
      <p:sp>
        <p:nvSpPr>
          <p:cNvPr id="176" name="object 22"/>
          <p:cNvSpPr/>
          <p:nvPr/>
        </p:nvSpPr>
        <p:spPr>
          <a:xfrm>
            <a:off x="6195431" y="1935395"/>
            <a:ext cx="713137" cy="1586829"/>
          </a:xfrm>
          <a:custGeom>
            <a:avLst/>
            <a:gdLst/>
            <a:ahLst/>
            <a:cxnLst/>
            <a:rect l="l" t="t" r="r" b="b"/>
            <a:pathLst>
              <a:path w="297179" h="1127125">
                <a:moveTo>
                  <a:pt x="296799" y="0"/>
                </a:moveTo>
                <a:lnTo>
                  <a:pt x="0" y="1126998"/>
                </a:lnTo>
              </a:path>
            </a:pathLst>
          </a:custGeom>
          <a:ln w="9144">
            <a:solidFill>
              <a:srgbClr val="252525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77" name="object 12"/>
          <p:cNvSpPr txBox="1"/>
          <p:nvPr/>
        </p:nvSpPr>
        <p:spPr>
          <a:xfrm>
            <a:off x="6648216" y="1655342"/>
            <a:ext cx="640185" cy="2699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 CORPS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5969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JBLM</a:t>
            </a:r>
          </a:p>
          <a:p>
            <a:pPr marL="5969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Tacoma, WA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78" name="object 39"/>
          <p:cNvSpPr/>
          <p:nvPr/>
        </p:nvSpPr>
        <p:spPr>
          <a:xfrm>
            <a:off x="6164580" y="3511424"/>
            <a:ext cx="44450" cy="45720"/>
          </a:xfrm>
          <a:custGeom>
            <a:avLst/>
            <a:gdLst/>
            <a:ahLst/>
            <a:cxnLst/>
            <a:rect l="l" t="t" r="r" b="b"/>
            <a:pathLst>
              <a:path w="44450" h="45720">
                <a:moveTo>
                  <a:pt x="22098" y="0"/>
                </a:moveTo>
                <a:lnTo>
                  <a:pt x="13501" y="1803"/>
                </a:lnTo>
                <a:lnTo>
                  <a:pt x="6476" y="6715"/>
                </a:lnTo>
                <a:lnTo>
                  <a:pt x="1738" y="13983"/>
                </a:lnTo>
                <a:lnTo>
                  <a:pt x="0" y="22860"/>
                </a:lnTo>
                <a:lnTo>
                  <a:pt x="1738" y="31736"/>
                </a:lnTo>
                <a:lnTo>
                  <a:pt x="6476" y="39004"/>
                </a:lnTo>
                <a:lnTo>
                  <a:pt x="13501" y="43916"/>
                </a:lnTo>
                <a:lnTo>
                  <a:pt x="22098" y="45719"/>
                </a:lnTo>
                <a:lnTo>
                  <a:pt x="30694" y="43916"/>
                </a:lnTo>
                <a:lnTo>
                  <a:pt x="37718" y="39004"/>
                </a:lnTo>
                <a:lnTo>
                  <a:pt x="42457" y="31736"/>
                </a:lnTo>
                <a:lnTo>
                  <a:pt x="44196" y="22860"/>
                </a:lnTo>
                <a:lnTo>
                  <a:pt x="42457" y="13983"/>
                </a:lnTo>
                <a:lnTo>
                  <a:pt x="37719" y="6715"/>
                </a:lnTo>
                <a:lnTo>
                  <a:pt x="30694" y="1803"/>
                </a:lnTo>
                <a:lnTo>
                  <a:pt x="22098" y="0"/>
                </a:lnTo>
                <a:close/>
              </a:path>
            </a:pathLst>
          </a:cu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70" y="1369037"/>
            <a:ext cx="293918" cy="342904"/>
          </a:xfrm>
          <a:prstGeom prst="rect">
            <a:avLst/>
          </a:prstGeom>
        </p:spPr>
      </p:pic>
      <p:sp>
        <p:nvSpPr>
          <p:cNvPr id="179" name="object 137"/>
          <p:cNvSpPr txBox="1"/>
          <p:nvPr/>
        </p:nvSpPr>
        <p:spPr>
          <a:xfrm>
            <a:off x="4376383" y="1698819"/>
            <a:ext cx="841833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5" marR="0" lvl="0" indent="0" algn="ctr" defTabSz="914400" rtl="0" eaLnBrk="1" fontAlgn="base" latinLnBrk="0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25</a:t>
            </a:r>
            <a:r>
              <a:rPr kumimoji="0" lang="en-US" sz="550" b="1" i="0" u="none" strike="noStrike" kern="1200" cap="none" spc="5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</a:t>
            </a:r>
            <a:r>
              <a:rPr kumimoji="0" lang="en-US" sz="55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ID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Schofield Barracks, HI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81" name="object 39"/>
          <p:cNvSpPr/>
          <p:nvPr/>
        </p:nvSpPr>
        <p:spPr>
          <a:xfrm>
            <a:off x="5560312" y="3937218"/>
            <a:ext cx="44450" cy="45720"/>
          </a:xfrm>
          <a:custGeom>
            <a:avLst/>
            <a:gdLst/>
            <a:ahLst/>
            <a:cxnLst/>
            <a:rect l="l" t="t" r="r" b="b"/>
            <a:pathLst>
              <a:path w="44450" h="45720">
                <a:moveTo>
                  <a:pt x="22098" y="0"/>
                </a:moveTo>
                <a:lnTo>
                  <a:pt x="13501" y="1803"/>
                </a:lnTo>
                <a:lnTo>
                  <a:pt x="6476" y="6715"/>
                </a:lnTo>
                <a:lnTo>
                  <a:pt x="1738" y="13983"/>
                </a:lnTo>
                <a:lnTo>
                  <a:pt x="0" y="22860"/>
                </a:lnTo>
                <a:lnTo>
                  <a:pt x="1738" y="31736"/>
                </a:lnTo>
                <a:lnTo>
                  <a:pt x="6476" y="39004"/>
                </a:lnTo>
                <a:lnTo>
                  <a:pt x="13501" y="43916"/>
                </a:lnTo>
                <a:lnTo>
                  <a:pt x="22098" y="45719"/>
                </a:lnTo>
                <a:lnTo>
                  <a:pt x="30694" y="43916"/>
                </a:lnTo>
                <a:lnTo>
                  <a:pt x="37718" y="39004"/>
                </a:lnTo>
                <a:lnTo>
                  <a:pt x="42457" y="31736"/>
                </a:lnTo>
                <a:lnTo>
                  <a:pt x="44196" y="22860"/>
                </a:lnTo>
                <a:lnTo>
                  <a:pt x="42457" y="13983"/>
                </a:lnTo>
                <a:lnTo>
                  <a:pt x="37719" y="6715"/>
                </a:lnTo>
                <a:lnTo>
                  <a:pt x="30694" y="1803"/>
                </a:lnTo>
                <a:lnTo>
                  <a:pt x="22098" y="0"/>
                </a:lnTo>
                <a:close/>
              </a:path>
            </a:pathLst>
          </a:cu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80" name="object 45"/>
          <p:cNvSpPr/>
          <p:nvPr/>
        </p:nvSpPr>
        <p:spPr>
          <a:xfrm>
            <a:off x="4741662" y="1875674"/>
            <a:ext cx="836429" cy="2063865"/>
          </a:xfrm>
          <a:custGeom>
            <a:avLst/>
            <a:gdLst/>
            <a:ahLst/>
            <a:cxnLst/>
            <a:rect l="l" t="t" r="r" b="b"/>
            <a:pathLst>
              <a:path w="231139" h="1509395">
                <a:moveTo>
                  <a:pt x="0" y="0"/>
                </a:moveTo>
                <a:lnTo>
                  <a:pt x="231012" y="1508887"/>
                </a:lnTo>
              </a:path>
            </a:pathLst>
          </a:custGeom>
          <a:ln w="9144">
            <a:solidFill>
              <a:srgbClr val="252525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5573267" y="3939540"/>
            <a:ext cx="120396" cy="108204"/>
          </a:xfrm>
          <a:prstGeom prst="rect">
            <a:avLst/>
          </a:prstGeom>
          <a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59" name="object 102"/>
          <p:cNvSpPr/>
          <p:nvPr/>
        </p:nvSpPr>
        <p:spPr>
          <a:xfrm>
            <a:off x="3742702" y="4310330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22098"/>
                </a:moveTo>
                <a:lnTo>
                  <a:pt x="1738" y="13501"/>
                </a:lnTo>
                <a:lnTo>
                  <a:pt x="6477" y="6477"/>
                </a:lnTo>
                <a:lnTo>
                  <a:pt x="13501" y="1738"/>
                </a:lnTo>
                <a:lnTo>
                  <a:pt x="22098" y="0"/>
                </a:lnTo>
                <a:lnTo>
                  <a:pt x="30694" y="1738"/>
                </a:lnTo>
                <a:lnTo>
                  <a:pt x="37719" y="6477"/>
                </a:lnTo>
                <a:lnTo>
                  <a:pt x="42457" y="13501"/>
                </a:lnTo>
                <a:lnTo>
                  <a:pt x="44196" y="22098"/>
                </a:lnTo>
                <a:lnTo>
                  <a:pt x="42457" y="30694"/>
                </a:lnTo>
                <a:lnTo>
                  <a:pt x="37718" y="37719"/>
                </a:lnTo>
                <a:lnTo>
                  <a:pt x="30694" y="42457"/>
                </a:lnTo>
                <a:lnTo>
                  <a:pt x="22098" y="44196"/>
                </a:lnTo>
                <a:lnTo>
                  <a:pt x="13501" y="42457"/>
                </a:lnTo>
                <a:lnTo>
                  <a:pt x="6476" y="37719"/>
                </a:lnTo>
                <a:lnTo>
                  <a:pt x="1738" y="30694"/>
                </a:lnTo>
                <a:lnTo>
                  <a:pt x="0" y="22098"/>
                </a:lnTo>
                <a:close/>
              </a:path>
            </a:pathLst>
          </a:custGeom>
          <a:solidFill>
            <a:srgbClr val="C00000"/>
          </a:solidFill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82" name="object 14"/>
          <p:cNvSpPr txBox="1"/>
          <p:nvPr/>
        </p:nvSpPr>
        <p:spPr>
          <a:xfrm>
            <a:off x="2567236" y="5803734"/>
            <a:ext cx="792847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 Corps</a:t>
            </a:r>
            <a:endParaRPr kumimoji="0" lang="en-US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Frankfurt, Germany 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83" name="object 101"/>
          <p:cNvSpPr/>
          <p:nvPr/>
        </p:nvSpPr>
        <p:spPr>
          <a:xfrm>
            <a:off x="2215269" y="3328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98" y="0"/>
                </a:moveTo>
                <a:lnTo>
                  <a:pt x="13501" y="1738"/>
                </a:lnTo>
                <a:lnTo>
                  <a:pt x="6477" y="6477"/>
                </a:lnTo>
                <a:lnTo>
                  <a:pt x="1738" y="13501"/>
                </a:lnTo>
                <a:lnTo>
                  <a:pt x="0" y="22098"/>
                </a:lnTo>
                <a:lnTo>
                  <a:pt x="1738" y="30694"/>
                </a:lnTo>
                <a:lnTo>
                  <a:pt x="6476" y="37719"/>
                </a:lnTo>
                <a:lnTo>
                  <a:pt x="13501" y="42457"/>
                </a:lnTo>
                <a:lnTo>
                  <a:pt x="22098" y="44196"/>
                </a:lnTo>
                <a:lnTo>
                  <a:pt x="30694" y="42457"/>
                </a:lnTo>
                <a:lnTo>
                  <a:pt x="37718" y="37719"/>
                </a:lnTo>
                <a:lnTo>
                  <a:pt x="42457" y="30694"/>
                </a:lnTo>
                <a:lnTo>
                  <a:pt x="44196" y="22098"/>
                </a:lnTo>
                <a:lnTo>
                  <a:pt x="42457" y="13501"/>
                </a:lnTo>
                <a:lnTo>
                  <a:pt x="37719" y="6477"/>
                </a:lnTo>
                <a:lnTo>
                  <a:pt x="30694" y="1738"/>
                </a:lnTo>
                <a:lnTo>
                  <a:pt x="22098" y="0"/>
                </a:lnTo>
                <a:close/>
              </a:path>
            </a:pathLst>
          </a:custGeom>
          <a:solidFill>
            <a:srgbClr val="00AFEF"/>
          </a:solidFill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84" name="object 100"/>
          <p:cNvSpPr/>
          <p:nvPr/>
        </p:nvSpPr>
        <p:spPr>
          <a:xfrm>
            <a:off x="3773230" y="4354780"/>
            <a:ext cx="355437" cy="1096567"/>
          </a:xfrm>
          <a:custGeom>
            <a:avLst/>
            <a:gdLst/>
            <a:ahLst/>
            <a:cxnLst/>
            <a:rect l="l" t="t" r="r" b="b"/>
            <a:pathLst>
              <a:path w="225425" h="1562735">
                <a:moveTo>
                  <a:pt x="225044" y="1562226"/>
                </a:moveTo>
                <a:lnTo>
                  <a:pt x="0" y="0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4328" y="4189226"/>
            <a:ext cx="1519816" cy="2116707"/>
            <a:chOff x="-14056" y="3836049"/>
            <a:chExt cx="1519816" cy="2116707"/>
          </a:xfrm>
        </p:grpSpPr>
        <p:sp>
          <p:nvSpPr>
            <p:cNvPr id="134" name="Rectangle 133"/>
            <p:cNvSpPr/>
            <p:nvPr/>
          </p:nvSpPr>
          <p:spPr>
            <a:xfrm>
              <a:off x="14520" y="3859621"/>
              <a:ext cx="1460459" cy="20637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43985" y="3981955"/>
              <a:ext cx="135665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ＭＳ Ｐゴシック" charset="-128"/>
                  <a:cs typeface="+mn-cs"/>
                </a:rPr>
                <a:t>DEVCOM Americas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43985" y="4111644"/>
              <a:ext cx="135665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ＭＳ Ｐゴシック" charset="-128"/>
                  <a:cs typeface="+mn-cs"/>
                </a:rPr>
                <a:t>DEVCOM Atlantic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43985" y="4239643"/>
              <a:ext cx="135665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ＭＳ Ｐゴシック" charset="-128"/>
                  <a:cs typeface="+mn-cs"/>
                </a:rPr>
                <a:t>DEVCOM Indo-Pacific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47077" y="4497693"/>
              <a:ext cx="13566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ＭＳ Ｐゴシック" charset="-128"/>
                  <a:cs typeface="+mn-cs"/>
                </a:rPr>
                <a:t>DEVCOM-Forward Element HQ. Provide oversight of AOR assets/partners to enable RD&amp;E through S&amp;T collaboration and Warfighter support 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37470" y="4987228"/>
              <a:ext cx="13566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ＭＳ Ｐゴシック" charset="-128"/>
                  <a:cs typeface="+mn-cs"/>
                </a:rPr>
                <a:t>International Technology Centers (ITC) Shape international partnerships, identify foreign technology and ensure interoperable solutions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43760" y="5398758"/>
              <a:ext cx="13566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ＭＳ Ｐゴシック" charset="-128"/>
                  <a:cs typeface="+mn-cs"/>
                </a:rPr>
                <a:t>Field Assistance in Science &amp; Technology (FAST) Advisors provide S&amp;T support to Combatant Commands and Army Service Component Commands (COCOMS/ASCCs)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8506" y="4054724"/>
              <a:ext cx="101600" cy="45719"/>
            </a:xfrm>
            <a:prstGeom prst="rect">
              <a:avLst/>
            </a:prstGeom>
            <a:solidFill>
              <a:srgbClr val="5665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8506" y="4176812"/>
              <a:ext cx="101600" cy="45719"/>
            </a:xfrm>
            <a:prstGeom prst="rect">
              <a:avLst/>
            </a:prstGeom>
            <a:solidFill>
              <a:srgbClr val="AC9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8506" y="4307979"/>
              <a:ext cx="101600" cy="45719"/>
            </a:xfrm>
            <a:prstGeom prst="rect">
              <a:avLst/>
            </a:prstGeom>
            <a:solidFill>
              <a:srgbClr val="5B5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62533" y="5455177"/>
              <a:ext cx="60852" cy="66937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2533" y="5060415"/>
              <a:ext cx="60852" cy="66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5-Point Star 151"/>
            <p:cNvSpPr/>
            <p:nvPr/>
          </p:nvSpPr>
          <p:spPr>
            <a:xfrm>
              <a:off x="59543" y="4551044"/>
              <a:ext cx="84905" cy="93396"/>
            </a:xfrm>
            <a:prstGeom prst="star5">
              <a:avLst/>
            </a:prstGeom>
            <a:solidFill>
              <a:srgbClr val="F79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-14056" y="3836049"/>
              <a:ext cx="151981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LEGEND</a:t>
              </a:r>
            </a:p>
          </p:txBody>
        </p:sp>
        <p:sp>
          <p:nvSpPr>
            <p:cNvPr id="185" name="5-Point Star 184"/>
            <p:cNvSpPr/>
            <p:nvPr/>
          </p:nvSpPr>
          <p:spPr>
            <a:xfrm>
              <a:off x="65856" y="4411499"/>
              <a:ext cx="84905" cy="93396"/>
            </a:xfrm>
            <a:prstGeom prst="star5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146879" y="4358419"/>
              <a:ext cx="119133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ＭＳ Ｐゴシック" charset="-128"/>
                  <a:cs typeface="+mn-cs"/>
                </a:rPr>
                <a:t>DEVCOM HQ </a:t>
              </a:r>
            </a:p>
          </p:txBody>
        </p:sp>
      </p:grpSp>
      <p:sp>
        <p:nvSpPr>
          <p:cNvPr id="13" name="5-Point Star 12"/>
          <p:cNvSpPr/>
          <p:nvPr/>
        </p:nvSpPr>
        <p:spPr>
          <a:xfrm>
            <a:off x="6976633" y="3623998"/>
            <a:ext cx="46751" cy="45719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711" y="5503818"/>
            <a:ext cx="283896" cy="304174"/>
          </a:xfrm>
          <a:prstGeom prst="rect">
            <a:avLst/>
          </a:prstGeom>
        </p:spPr>
      </p:pic>
      <p:sp>
        <p:nvSpPr>
          <p:cNvPr id="117" name="object 117"/>
          <p:cNvSpPr/>
          <p:nvPr/>
        </p:nvSpPr>
        <p:spPr>
          <a:xfrm>
            <a:off x="2124455" y="3255264"/>
            <a:ext cx="121919" cy="108203"/>
          </a:xfrm>
          <a:prstGeom prst="rect">
            <a:avLst/>
          </a:prstGeom>
          <a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53" name="object 28"/>
          <p:cNvSpPr/>
          <p:nvPr/>
        </p:nvSpPr>
        <p:spPr>
          <a:xfrm>
            <a:off x="2247543" y="3370581"/>
            <a:ext cx="646023" cy="2166491"/>
          </a:xfrm>
          <a:custGeom>
            <a:avLst/>
            <a:gdLst/>
            <a:ahLst/>
            <a:cxnLst/>
            <a:rect l="l" t="t" r="r" b="b"/>
            <a:pathLst>
              <a:path w="100330" h="2157729">
                <a:moveTo>
                  <a:pt x="99821" y="2157348"/>
                </a:moveTo>
                <a:lnTo>
                  <a:pt x="0" y="0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3" y="3599519"/>
            <a:ext cx="333220" cy="352821"/>
          </a:xfrm>
          <a:prstGeom prst="rect">
            <a:avLst/>
          </a:prstGeom>
        </p:spPr>
      </p:pic>
      <p:sp>
        <p:nvSpPr>
          <p:cNvPr id="188" name="object 97"/>
          <p:cNvSpPr/>
          <p:nvPr/>
        </p:nvSpPr>
        <p:spPr>
          <a:xfrm>
            <a:off x="6170210" y="3793876"/>
            <a:ext cx="446056" cy="359606"/>
          </a:xfrm>
          <a:custGeom>
            <a:avLst/>
            <a:gdLst/>
            <a:ahLst/>
            <a:cxnLst/>
            <a:rect l="l" t="t" r="r" b="b"/>
            <a:pathLst>
              <a:path w="371475" h="347979">
                <a:moveTo>
                  <a:pt x="0" y="347979"/>
                </a:moveTo>
                <a:lnTo>
                  <a:pt x="371094" y="0"/>
                </a:lnTo>
              </a:path>
            </a:pathLst>
          </a:custGeom>
          <a:ln w="9144">
            <a:solidFill>
              <a:srgbClr val="252525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61" name="object 39"/>
          <p:cNvSpPr/>
          <p:nvPr/>
        </p:nvSpPr>
        <p:spPr>
          <a:xfrm>
            <a:off x="6568135" y="3774188"/>
            <a:ext cx="44450" cy="45720"/>
          </a:xfrm>
          <a:custGeom>
            <a:avLst/>
            <a:gdLst/>
            <a:ahLst/>
            <a:cxnLst/>
            <a:rect l="l" t="t" r="r" b="b"/>
            <a:pathLst>
              <a:path w="44450" h="45720">
                <a:moveTo>
                  <a:pt x="22098" y="0"/>
                </a:moveTo>
                <a:lnTo>
                  <a:pt x="13501" y="1803"/>
                </a:lnTo>
                <a:lnTo>
                  <a:pt x="6476" y="6715"/>
                </a:lnTo>
                <a:lnTo>
                  <a:pt x="1738" y="13983"/>
                </a:lnTo>
                <a:lnTo>
                  <a:pt x="0" y="22860"/>
                </a:lnTo>
                <a:lnTo>
                  <a:pt x="1738" y="31736"/>
                </a:lnTo>
                <a:lnTo>
                  <a:pt x="6476" y="39004"/>
                </a:lnTo>
                <a:lnTo>
                  <a:pt x="13501" y="43916"/>
                </a:lnTo>
                <a:lnTo>
                  <a:pt x="22098" y="45719"/>
                </a:lnTo>
                <a:lnTo>
                  <a:pt x="30694" y="43916"/>
                </a:lnTo>
                <a:lnTo>
                  <a:pt x="37718" y="39004"/>
                </a:lnTo>
                <a:lnTo>
                  <a:pt x="42457" y="31736"/>
                </a:lnTo>
                <a:lnTo>
                  <a:pt x="44196" y="22860"/>
                </a:lnTo>
                <a:lnTo>
                  <a:pt x="42457" y="13983"/>
                </a:lnTo>
                <a:lnTo>
                  <a:pt x="37719" y="6715"/>
                </a:lnTo>
                <a:lnTo>
                  <a:pt x="30694" y="1803"/>
                </a:lnTo>
                <a:lnTo>
                  <a:pt x="22098" y="0"/>
                </a:lnTo>
                <a:close/>
              </a:path>
            </a:pathLst>
          </a:cu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70" name="object 39"/>
          <p:cNvSpPr/>
          <p:nvPr/>
        </p:nvSpPr>
        <p:spPr>
          <a:xfrm>
            <a:off x="6585710" y="3805046"/>
            <a:ext cx="44450" cy="45720"/>
          </a:xfrm>
          <a:custGeom>
            <a:avLst/>
            <a:gdLst/>
            <a:ahLst/>
            <a:cxnLst/>
            <a:rect l="l" t="t" r="r" b="b"/>
            <a:pathLst>
              <a:path w="44450" h="45720">
                <a:moveTo>
                  <a:pt x="22098" y="0"/>
                </a:moveTo>
                <a:lnTo>
                  <a:pt x="13501" y="1803"/>
                </a:lnTo>
                <a:lnTo>
                  <a:pt x="6476" y="6715"/>
                </a:lnTo>
                <a:lnTo>
                  <a:pt x="1738" y="13983"/>
                </a:lnTo>
                <a:lnTo>
                  <a:pt x="0" y="22860"/>
                </a:lnTo>
                <a:lnTo>
                  <a:pt x="1738" y="31736"/>
                </a:lnTo>
                <a:lnTo>
                  <a:pt x="6476" y="39004"/>
                </a:lnTo>
                <a:lnTo>
                  <a:pt x="13501" y="43916"/>
                </a:lnTo>
                <a:lnTo>
                  <a:pt x="22098" y="45719"/>
                </a:lnTo>
                <a:lnTo>
                  <a:pt x="30694" y="43916"/>
                </a:lnTo>
                <a:lnTo>
                  <a:pt x="37718" y="39004"/>
                </a:lnTo>
                <a:lnTo>
                  <a:pt x="42457" y="31736"/>
                </a:lnTo>
                <a:lnTo>
                  <a:pt x="44196" y="22860"/>
                </a:lnTo>
                <a:lnTo>
                  <a:pt x="42457" y="13983"/>
                </a:lnTo>
                <a:lnTo>
                  <a:pt x="37719" y="6715"/>
                </a:lnTo>
                <a:lnTo>
                  <a:pt x="30694" y="1803"/>
                </a:lnTo>
                <a:lnTo>
                  <a:pt x="22098" y="0"/>
                </a:lnTo>
                <a:close/>
              </a:path>
            </a:pathLst>
          </a:cu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6582156" y="3730752"/>
            <a:ext cx="120396" cy="108204"/>
          </a:xfrm>
          <a:prstGeom prst="rect">
            <a:avLst/>
          </a:prstGeom>
          <a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73" y="4149718"/>
            <a:ext cx="292874" cy="29287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354" y="4150393"/>
            <a:ext cx="264646" cy="2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DEVCOM workforce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73776" y="1071771"/>
            <a:ext cx="2841624" cy="519885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vert="horz" rtlCol="0" anchor="t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 Arial"/>
              <a:ea typeface="ＭＳ Ｐゴシック" charset="-128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133901" y="982035"/>
            <a:ext cx="7499951" cy="5180640"/>
            <a:chOff x="-2209800" y="838200"/>
            <a:chExt cx="7499951" cy="5180640"/>
          </a:xfrm>
          <a:solidFill>
            <a:schemeClr val="bg1"/>
          </a:solidFill>
        </p:grpSpPr>
        <p:graphicFrame>
          <p:nvGraphicFramePr>
            <p:cNvPr id="5" name="Chart 4"/>
            <p:cNvGraphicFramePr/>
            <p:nvPr/>
          </p:nvGraphicFramePr>
          <p:xfrm>
            <a:off x="-2209800" y="838200"/>
            <a:ext cx="7249800" cy="51806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Chart 5"/>
            <p:cNvGraphicFramePr/>
            <p:nvPr/>
          </p:nvGraphicFramePr>
          <p:xfrm>
            <a:off x="-326113" y="1329590"/>
            <a:ext cx="5616264" cy="40425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6"/>
            <p:cNvGraphicFramePr/>
            <p:nvPr/>
          </p:nvGraphicFramePr>
          <p:xfrm>
            <a:off x="-836653" y="2051930"/>
            <a:ext cx="4495972" cy="27248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2560638" y="992188"/>
            <a:ext cx="1735137" cy="246062"/>
          </a:xfrm>
          <a:prstGeom prst="rect">
            <a:avLst/>
          </a:prstGeom>
        </p:spPr>
        <p:txBody>
          <a:bodyPr>
            <a:spAutoFit/>
          </a:bodyPr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1963" indent="-23177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388" indent="-22542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1413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General Engineering (26%)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63913" y="1577975"/>
            <a:ext cx="2295525" cy="238125"/>
          </a:xfrm>
          <a:prstGeom prst="rect">
            <a:avLst/>
          </a:prstGeom>
        </p:spPr>
        <p:txBody>
          <a:bodyPr>
            <a:spAutoFit/>
          </a:bodyPr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1963" indent="-23177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388" indent="-22542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1413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Mechanical Engineering (15%)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068763" y="2197100"/>
            <a:ext cx="1254125" cy="384175"/>
          </a:xfrm>
          <a:prstGeom prst="rect">
            <a:avLst/>
          </a:prstGeom>
        </p:spPr>
        <p:txBody>
          <a:bodyPr>
            <a:spAutoFit/>
          </a:bodyPr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1963" indent="-23177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388" indent="-22542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1413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Electronics</a:t>
            </a:r>
            <a:b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</a:b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Engineering (13%)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84663" y="2794000"/>
            <a:ext cx="1327746" cy="3841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1963" indent="-23177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388" indent="-22542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1413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Computer</a:t>
            </a:r>
            <a:b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</a:b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Engineering (7%)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399425" y="4378892"/>
            <a:ext cx="1906588" cy="384175"/>
          </a:xfrm>
          <a:prstGeom prst="rect">
            <a:avLst/>
          </a:prstGeom>
        </p:spPr>
        <p:txBody>
          <a:bodyPr>
            <a:spAutoFit/>
          </a:bodyPr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1963" indent="-23177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388" indent="-22542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1413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Aerospace</a:t>
            </a:r>
            <a:b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</a:b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Engineering (6%)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398171" y="3528303"/>
            <a:ext cx="1585912" cy="246062"/>
          </a:xfrm>
          <a:prstGeom prst="rect">
            <a:avLst/>
          </a:prstGeom>
        </p:spPr>
        <p:txBody>
          <a:bodyPr>
            <a:spAutoFit/>
          </a:bodyPr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1963" indent="-23177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388" indent="-22542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1413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Computer Science (6%)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32347" y="3929637"/>
            <a:ext cx="1789112" cy="384721"/>
          </a:xfrm>
          <a:prstGeom prst="rect">
            <a:avLst/>
          </a:prstGeom>
        </p:spPr>
        <p:txBody>
          <a:bodyPr>
            <a:spAutoFit/>
          </a:bodyPr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1963" indent="-23177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388" indent="-22542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1413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Analysis &amp; Operations Research (6%)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097457" y="5274008"/>
            <a:ext cx="1752600" cy="238125"/>
          </a:xfrm>
          <a:prstGeom prst="rect">
            <a:avLst/>
          </a:prstGeom>
        </p:spPr>
        <p:txBody>
          <a:bodyPr>
            <a:spAutoFit/>
          </a:bodyPr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1963" indent="-23177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388" indent="-22542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1413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Chemical Engineering (2%)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359256" y="4722604"/>
            <a:ext cx="1784350" cy="246062"/>
          </a:xfrm>
          <a:prstGeom prst="rect">
            <a:avLst/>
          </a:prstGeom>
        </p:spPr>
        <p:txBody>
          <a:bodyPr>
            <a:spAutoFit/>
          </a:bodyPr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1963" indent="-23177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388" indent="-22542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1413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Chemistry (3%)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186919" y="5001210"/>
            <a:ext cx="1920875" cy="238125"/>
          </a:xfrm>
          <a:prstGeom prst="rect">
            <a:avLst/>
          </a:prstGeom>
        </p:spPr>
        <p:txBody>
          <a:bodyPr>
            <a:spAutoFit/>
          </a:bodyPr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1963" indent="-23177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388" indent="-22542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1413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Electrical Engineering (3%)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858419" y="5471485"/>
            <a:ext cx="1519237" cy="247650"/>
          </a:xfrm>
          <a:prstGeom prst="rect">
            <a:avLst/>
          </a:prstGeom>
        </p:spPr>
        <p:txBody>
          <a:bodyPr>
            <a:spAutoFit/>
          </a:bodyPr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1963" indent="-23177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388" indent="-22542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1413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Physical Science (2%)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766831" y="5669923"/>
            <a:ext cx="968375" cy="246063"/>
          </a:xfrm>
          <a:prstGeom prst="rect">
            <a:avLst/>
          </a:prstGeom>
        </p:spPr>
        <p:txBody>
          <a:bodyPr>
            <a:spAutoFit/>
          </a:bodyPr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1963" indent="-23177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388" indent="-22542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1413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Physics (2%)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504758" y="5874065"/>
            <a:ext cx="1782763" cy="246062"/>
          </a:xfrm>
          <a:prstGeom prst="rect">
            <a:avLst/>
          </a:prstGeom>
        </p:spPr>
        <p:txBody>
          <a:bodyPr>
            <a:spAutoFit/>
          </a:bodyPr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1963" indent="-23177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388" indent="-22542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1413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Materials Engineering (2%)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652457" y="6069606"/>
            <a:ext cx="960438" cy="238527"/>
          </a:xfrm>
          <a:prstGeom prst="rect">
            <a:avLst/>
          </a:prstGeom>
        </p:spPr>
        <p:txBody>
          <a:bodyPr>
            <a:spAutoFit/>
          </a:bodyPr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1963" indent="-23177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388" indent="-22542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1413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Biology (1%)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20157" y="6405912"/>
            <a:ext cx="1338262" cy="246063"/>
          </a:xfrm>
          <a:prstGeom prst="rect">
            <a:avLst/>
          </a:prstGeom>
        </p:spPr>
        <p:txBody>
          <a:bodyPr>
            <a:spAutoFit/>
          </a:bodyPr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1963" indent="-23177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388" indent="-22542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1413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Psychology (1%)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88913" y="5353050"/>
            <a:ext cx="877887" cy="530225"/>
          </a:xfrm>
          <a:prstGeom prst="rect">
            <a:avLst/>
          </a:prstGeom>
        </p:spPr>
        <p:txBody>
          <a:bodyPr>
            <a:spAutoFit/>
          </a:bodyPr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1963" indent="-23177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388" indent="-22542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1413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Engineering Technician</a:t>
            </a:r>
            <a:b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</a:b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6%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195951" y="6568714"/>
            <a:ext cx="2363854" cy="23852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1963" indent="-23177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388" indent="-22542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1413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Industrial Engineering (1%)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1945" y="2991923"/>
            <a:ext cx="1600200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14,000+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CIV/MIL Workforce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387350" y="1871663"/>
            <a:ext cx="1228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619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687388" indent="-2254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914400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141413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5986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0558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MS PGothic" panose="020B0600070205080204" pitchFamily="34" charset="-128"/>
                <a:cs typeface="Arial Bold" panose="020B0704020202020204" pitchFamily="34" charset="0"/>
              </a:rPr>
              <a:t>Military</a:t>
            </a:r>
            <a:b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MS PGothic" panose="020B0600070205080204" pitchFamily="34" charset="-128"/>
                <a:cs typeface="Arial Bold" panose="020B0704020202020204" pitchFamily="34" charset="0"/>
              </a:rPr>
            </a:b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MS PGothic" panose="020B0600070205080204" pitchFamily="34" charset="-128"/>
                <a:cs typeface="Arial Bold" panose="020B0704020202020204" pitchFamily="34" charset="0"/>
              </a:rPr>
              <a:t>1%</a:t>
            </a:r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" panose="020B07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152525" y="2212975"/>
            <a:ext cx="384175" cy="33972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 rot="5400000">
            <a:off x="-641081" y="1421055"/>
            <a:ext cx="4220788" cy="41972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Up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Scientists, Engineers, &amp;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Analysts 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– 77%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 rot="4184459">
            <a:off x="260841" y="2200094"/>
            <a:ext cx="2639116" cy="26391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Up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Civilians – 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53%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 rot="17094655">
            <a:off x="38581" y="2172013"/>
            <a:ext cx="2781404" cy="27814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Up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 Contractors – ~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46%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316163" y="1163638"/>
            <a:ext cx="268287" cy="40957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040063" y="1749425"/>
            <a:ext cx="349250" cy="4714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648075" y="2441575"/>
            <a:ext cx="420688" cy="35242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671888" y="3230563"/>
            <a:ext cx="639762" cy="57943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633788" y="3711575"/>
            <a:ext cx="728662" cy="47942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529013" y="4162425"/>
            <a:ext cx="769937" cy="3571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413678" y="4641850"/>
            <a:ext cx="961472" cy="14162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382169" y="4845635"/>
            <a:ext cx="952500" cy="12065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306700" y="5124373"/>
            <a:ext cx="933450" cy="3492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138487" y="5285139"/>
            <a:ext cx="930275" cy="8572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998176" y="5374344"/>
            <a:ext cx="892175" cy="1905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991524" y="5508074"/>
            <a:ext cx="838200" cy="29845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929118" y="5590225"/>
            <a:ext cx="717550" cy="41275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849682" y="5623410"/>
            <a:ext cx="753942" cy="49335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746062" y="5679999"/>
            <a:ext cx="193024" cy="66841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256641" y="5721686"/>
            <a:ext cx="429316" cy="86825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022350" y="5067300"/>
            <a:ext cx="1149350" cy="41592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36921" y="4442186"/>
            <a:ext cx="83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619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687388" indent="-2254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914400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141413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5986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0558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MS PGothic" panose="020B0600070205080204" pitchFamily="34" charset="-128"/>
                <a:cs typeface="Arial Bold" panose="020B0704020202020204" pitchFamily="34" charset="0"/>
              </a:rPr>
              <a:t>Business</a:t>
            </a:r>
            <a:b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MS PGothic" panose="020B0600070205080204" pitchFamily="34" charset="-128"/>
                <a:cs typeface="Arial Bold" panose="020B0704020202020204" pitchFamily="34" charset="0"/>
              </a:rPr>
            </a:b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MS PGothic" panose="020B0600070205080204" pitchFamily="34" charset="-128"/>
                <a:cs typeface="Arial Bold" panose="020B0704020202020204" pitchFamily="34" charset="0"/>
              </a:rPr>
              <a:t>17%</a:t>
            </a:r>
            <a:endParaRPr kumimoji="0" lang="en-US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" panose="020B07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95313" y="4795838"/>
            <a:ext cx="414337" cy="23495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Picture 1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3163" y="5034290"/>
            <a:ext cx="2489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Did you know text"/>
          <p:cNvSpPr txBox="1">
            <a:spLocks/>
          </p:cNvSpPr>
          <p:nvPr/>
        </p:nvSpPr>
        <p:spPr bwMode="auto">
          <a:xfrm>
            <a:off x="6073776" y="1155769"/>
            <a:ext cx="284162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143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Over 27,000 Military, Civilians, and DoD contractors </a:t>
            </a:r>
            <a:b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executing 77% of Army S&amp;T </a:t>
            </a:r>
            <a:b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to empower, unburden and protect the Warfighter.</a:t>
            </a:r>
          </a:p>
        </p:txBody>
      </p:sp>
      <p:pic>
        <p:nvPicPr>
          <p:cNvPr id="52" name="Picture 7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3163" y="2389047"/>
            <a:ext cx="247173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7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575" y="3668246"/>
            <a:ext cx="24733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/>
          <p:nvPr/>
        </p:nvSpPr>
        <p:spPr>
          <a:xfrm rot="5400000">
            <a:off x="6978095" y="4714670"/>
            <a:ext cx="519181" cy="3355428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12409" y="6177660"/>
            <a:ext cx="325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FFDA3D"/>
                </a:solidFill>
                <a:effectLst/>
                <a:uLnTx/>
                <a:uFillTx/>
                <a:latin typeface=" Arial"/>
                <a:ea typeface="ＭＳ Ｐゴシック" charset="-128"/>
                <a:cs typeface="+mn-cs"/>
              </a:rPr>
              <a:t>**</a:t>
            </a:r>
            <a:r>
              <a:rPr kumimoji="0" lang="en-US" sz="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DA3D"/>
                </a:solidFill>
                <a:effectLst/>
                <a:uLnTx/>
                <a:uFillTx/>
                <a:latin typeface=" Arial"/>
                <a:ea typeface="ＭＳ Ｐゴシック" charset="-128"/>
                <a:cs typeface="+mn-cs"/>
              </a:rPr>
              <a:t>46% 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FFDA3D"/>
                </a:solidFill>
                <a:effectLst/>
                <a:uLnTx/>
                <a:uFillTx/>
                <a:latin typeface=" Arial"/>
                <a:ea typeface="ＭＳ Ｐゴシック" charset="-128"/>
                <a:cs typeface="+mn-cs"/>
              </a:rPr>
              <a:t>Contractor Workforce based on workforce total to include CIV/MIL/CTR not based on </a:t>
            </a:r>
            <a:r>
              <a:rPr kumimoji="0" lang="en-US" sz="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DA3D"/>
                </a:solidFill>
                <a:effectLst/>
                <a:uLnTx/>
                <a:uFillTx/>
                <a:latin typeface=" Arial"/>
                <a:ea typeface="ＭＳ Ｐゴシック" charset="-128"/>
                <a:cs typeface="+mn-cs"/>
              </a:rPr>
              <a:t>14,279 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FFDA3D"/>
                </a:solidFill>
                <a:effectLst/>
                <a:uLnTx/>
                <a:uFillTx/>
                <a:latin typeface=" Arial"/>
                <a:ea typeface="ＭＳ Ｐゴシック" charset="-128"/>
                <a:cs typeface="+mn-cs"/>
              </a:rPr>
              <a:t>CIV/MIL </a:t>
            </a:r>
            <a:r>
              <a:rPr kumimoji="0" lang="en-US" sz="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DA3D"/>
                </a:solidFill>
                <a:effectLst/>
                <a:uLnTx/>
                <a:uFillTx/>
                <a:latin typeface=" Arial"/>
                <a:ea typeface="ＭＳ Ｐゴシック" charset="-128"/>
                <a:cs typeface="+mn-cs"/>
              </a:rPr>
              <a:t>total, information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FFDA3D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updated 30 </a:t>
            </a: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DA3D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JUN 2021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FFDA3D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1" u="none" strike="noStrike" kern="1200" cap="none" spc="0" normalizeH="0" baseline="0" noProof="0" dirty="0">
              <a:ln>
                <a:noFill/>
              </a:ln>
              <a:solidFill>
                <a:srgbClr val="FFDA3D"/>
              </a:solidFill>
              <a:effectLst/>
              <a:uLnTx/>
              <a:uFillTx/>
              <a:latin typeface=" Arial"/>
              <a:ea typeface="ＭＳ Ｐゴシック" charset="-128"/>
              <a:cs typeface="+mn-cs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21485" y="6039178"/>
            <a:ext cx="1789112" cy="239713"/>
          </a:xfrm>
          <a:prstGeom prst="rect">
            <a:avLst/>
          </a:prstGeom>
        </p:spPr>
        <p:txBody>
          <a:bodyPr>
            <a:spAutoFit/>
          </a:bodyPr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1963" indent="-23177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388" indent="-22542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1413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Other Specialties (3%)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2204062" y="5687594"/>
            <a:ext cx="388343" cy="47508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Content Placeholder 2"/>
          <p:cNvSpPr txBox="1">
            <a:spLocks/>
          </p:cNvSpPr>
          <p:nvPr/>
        </p:nvSpPr>
        <p:spPr>
          <a:xfrm>
            <a:off x="3172548" y="6247553"/>
            <a:ext cx="1314352" cy="23852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1963" indent="-23177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388" indent="-22542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1413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Intelligence (1%)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792106" y="5633944"/>
            <a:ext cx="502324" cy="55267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Rectangle 351"/>
          <p:cNvSpPr/>
          <p:nvPr/>
        </p:nvSpPr>
        <p:spPr>
          <a:xfrm>
            <a:off x="-1" y="6591301"/>
            <a:ext cx="2678246" cy="266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195084"/>
            <a:ext cx="2987749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066800"/>
            <a:ext cx="9144000" cy="1074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Title 1"/>
          <p:cNvSpPr txBox="1">
            <a:spLocks/>
          </p:cNvSpPr>
          <p:nvPr/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 cap="all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ＭＳ Ｐゴシック" charset="0"/>
                <a:cs typeface="Arial" pitchFamily="34" charset="0"/>
              </a:rPr>
              <a:t>MODERNIZATION AND Research </a:t>
            </a:r>
            <a:b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ＭＳ Ｐゴシック" charset="0"/>
                <a:cs typeface="Arial" pitchFamily="34" charset="0"/>
              </a:rPr>
            </a:b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Arial"/>
                <a:ea typeface="ＭＳ Ｐゴシック" charset="0"/>
                <a:cs typeface="Arial" pitchFamily="34" charset="0"/>
              </a:rPr>
              <a:t>Priorities Integration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TextBox 71"/>
          <p:cNvSpPr txBox="1">
            <a:spLocks noChangeArrowheads="1"/>
          </p:cNvSpPr>
          <p:nvPr/>
        </p:nvSpPr>
        <p:spPr bwMode="auto">
          <a:xfrm>
            <a:off x="2678245" y="1112969"/>
            <a:ext cx="11223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ARMAMENTS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CENTER</a:t>
            </a:r>
          </a:p>
        </p:txBody>
      </p:sp>
      <p:sp>
        <p:nvSpPr>
          <p:cNvPr id="5" name="TextBox 74"/>
          <p:cNvSpPr txBox="1">
            <a:spLocks noChangeArrowheads="1"/>
          </p:cNvSpPr>
          <p:nvPr/>
        </p:nvSpPr>
        <p:spPr bwMode="auto">
          <a:xfrm>
            <a:off x="4395798" y="1112968"/>
            <a:ext cx="7873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C5ISR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CENTER</a:t>
            </a:r>
          </a:p>
        </p:txBody>
      </p:sp>
      <p:sp>
        <p:nvSpPr>
          <p:cNvPr id="6" name="TextBox 79"/>
          <p:cNvSpPr txBox="1">
            <a:spLocks noChangeArrowheads="1"/>
          </p:cNvSpPr>
          <p:nvPr/>
        </p:nvSpPr>
        <p:spPr bwMode="auto">
          <a:xfrm>
            <a:off x="5541989" y="1112969"/>
            <a:ext cx="16113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AVIATION &amp; MISSILE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CENTER</a:t>
            </a:r>
          </a:p>
        </p:txBody>
      </p:sp>
      <p:sp>
        <p:nvSpPr>
          <p:cNvPr id="7" name="TextBox 80"/>
          <p:cNvSpPr txBox="1">
            <a:spLocks noChangeArrowheads="1"/>
          </p:cNvSpPr>
          <p:nvPr/>
        </p:nvSpPr>
        <p:spPr bwMode="auto">
          <a:xfrm>
            <a:off x="7476099" y="1112969"/>
            <a:ext cx="8540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SOLDIER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CENTER</a:t>
            </a:r>
          </a:p>
        </p:txBody>
      </p:sp>
      <p:sp>
        <p:nvSpPr>
          <p:cNvPr id="8" name="TextBox 83"/>
          <p:cNvSpPr txBox="1">
            <a:spLocks noChangeArrowheads="1"/>
          </p:cNvSpPr>
          <p:nvPr/>
        </p:nvSpPr>
        <p:spPr bwMode="auto">
          <a:xfrm>
            <a:off x="3418651" y="1503048"/>
            <a:ext cx="12033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CHEMICAL BIOLOGICAL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CENTER</a:t>
            </a:r>
          </a:p>
        </p:txBody>
      </p:sp>
      <p:sp>
        <p:nvSpPr>
          <p:cNvPr id="9" name="TextBox 84"/>
          <p:cNvSpPr txBox="1">
            <a:spLocks noChangeArrowheads="1"/>
          </p:cNvSpPr>
          <p:nvPr/>
        </p:nvSpPr>
        <p:spPr bwMode="auto">
          <a:xfrm>
            <a:off x="4916474" y="1503048"/>
            <a:ext cx="13144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ARMY RESEARCH LABORATORY</a:t>
            </a:r>
          </a:p>
        </p:txBody>
      </p:sp>
      <p:sp>
        <p:nvSpPr>
          <p:cNvPr id="10" name="TextBox 85"/>
          <p:cNvSpPr txBox="1">
            <a:spLocks noChangeArrowheads="1"/>
          </p:cNvSpPr>
          <p:nvPr/>
        </p:nvSpPr>
        <p:spPr bwMode="auto">
          <a:xfrm>
            <a:off x="6343554" y="1503048"/>
            <a:ext cx="157978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GROUND </a:t>
            </a:r>
            <a:br>
              <a:rPr kumimoji="0" lang="en-US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VEHICLE SYSTEMS CENTER</a:t>
            </a:r>
          </a:p>
        </p:txBody>
      </p:sp>
      <p:sp>
        <p:nvSpPr>
          <p:cNvPr id="11" name="TextBox 84"/>
          <p:cNvSpPr txBox="1">
            <a:spLocks noChangeArrowheads="1"/>
          </p:cNvSpPr>
          <p:nvPr/>
        </p:nvSpPr>
        <p:spPr bwMode="auto">
          <a:xfrm>
            <a:off x="8028798" y="1605689"/>
            <a:ext cx="13144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ANALYSIS </a:t>
            </a:r>
            <a:r>
              <a:rPr kumimoji="0" lang="en-US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CENTER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0" y="1270842"/>
            <a:ext cx="2002263" cy="666338"/>
          </a:xfrm>
          <a:prstGeom prst="rect">
            <a:avLst/>
          </a:prstGeom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129468" y="2527137"/>
            <a:ext cx="3473099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LONG RANGE PRECISION FIRES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NEXT GENERATION COMBAT VEHICLE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FUTURE VERTICAL LIFT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NETWORK C3I &amp; A-PNT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AIR &amp; MISSILE DEFENSE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SOLDIER LETHALITY</a:t>
            </a:r>
          </a:p>
        </p:txBody>
      </p:sp>
      <p:sp>
        <p:nvSpPr>
          <p:cNvPr id="16" name="TextBox 75"/>
          <p:cNvSpPr txBox="1">
            <a:spLocks noChangeArrowheads="1"/>
          </p:cNvSpPr>
          <p:nvPr/>
        </p:nvSpPr>
        <p:spPr bwMode="auto">
          <a:xfrm>
            <a:off x="129468" y="2195084"/>
            <a:ext cx="27593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MODERNIZATION PRIORITIES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4044530"/>
            <a:ext cx="2987749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129468" y="4376583"/>
            <a:ext cx="3473099" cy="223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QUANTUM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HYPERSONIC FLIGHT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ARTIFICAL INTELLIGENCE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AUTONOMY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SYNTHETIC BIOLOGY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DISRUPTIVE ENERGETICS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RF ELECTRONIC MATERIALS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MATERIAL BY DESIGN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rPr>
              <a:t>SCIENCE OF ADDITIVE MANUFACTURING</a:t>
            </a:r>
          </a:p>
        </p:txBody>
      </p:sp>
      <p:sp>
        <p:nvSpPr>
          <p:cNvPr id="22" name="TextBox 75"/>
          <p:cNvSpPr txBox="1">
            <a:spLocks noChangeArrowheads="1"/>
          </p:cNvSpPr>
          <p:nvPr/>
        </p:nvSpPr>
        <p:spPr bwMode="auto">
          <a:xfrm>
            <a:off x="129468" y="4044530"/>
            <a:ext cx="27593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RESEARCH PRIORITIES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21404" y="4503906"/>
            <a:ext cx="812905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79744" y="4753583"/>
            <a:ext cx="737071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86892" y="5003259"/>
            <a:ext cx="7063571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0758" y="5245588"/>
            <a:ext cx="80597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9334" y="5482545"/>
            <a:ext cx="739112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070391" y="5716621"/>
            <a:ext cx="708007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83976" y="5966298"/>
            <a:ext cx="686648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22641" y="6215974"/>
            <a:ext cx="732782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117159" y="6458303"/>
            <a:ext cx="603330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498971" y="2652408"/>
            <a:ext cx="665149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953569" y="3142033"/>
            <a:ext cx="7190431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899533" y="3394090"/>
            <a:ext cx="725093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984443" y="3631047"/>
            <a:ext cx="715955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740768" y="3865123"/>
            <a:ext cx="74096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3236915" y="1543855"/>
            <a:ext cx="5448379" cy="5047445"/>
            <a:chOff x="3169148" y="1543855"/>
            <a:chExt cx="4583039" cy="5064108"/>
          </a:xfrm>
        </p:grpSpPr>
        <p:cxnSp>
          <p:nvCxnSpPr>
            <p:cNvPr id="90" name="Straight Connector 89"/>
            <p:cNvCxnSpPr/>
            <p:nvPr/>
          </p:nvCxnSpPr>
          <p:spPr>
            <a:xfrm flipV="1">
              <a:off x="3169148" y="1543855"/>
              <a:ext cx="0" cy="506410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3824623" y="2076822"/>
              <a:ext cx="0" cy="453114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4478743" y="1543855"/>
              <a:ext cx="0" cy="506410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5134218" y="2076822"/>
              <a:ext cx="0" cy="453114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 95"/>
            <p:cNvGrpSpPr/>
            <p:nvPr/>
          </p:nvGrpSpPr>
          <p:grpSpPr>
            <a:xfrm>
              <a:off x="5787117" y="1543855"/>
              <a:ext cx="1965070" cy="5064108"/>
              <a:chOff x="3200453" y="1543855"/>
              <a:chExt cx="1965070" cy="5064108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 flipV="1">
                <a:off x="3200453" y="1543855"/>
                <a:ext cx="0" cy="506410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3855928" y="2076822"/>
                <a:ext cx="0" cy="4531141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4510048" y="1543855"/>
                <a:ext cx="0" cy="506410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5165523" y="2076822"/>
                <a:ext cx="0" cy="4531141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6" name="Straight Connector 35"/>
          <p:cNvCxnSpPr/>
          <p:nvPr/>
        </p:nvCxnSpPr>
        <p:spPr>
          <a:xfrm>
            <a:off x="2982269" y="2902085"/>
            <a:ext cx="616819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174239" y="2584185"/>
            <a:ext cx="132983" cy="134313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171858" y="3070267"/>
            <a:ext cx="132983" cy="134313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171858" y="3563468"/>
            <a:ext cx="13298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3171858" y="3799401"/>
            <a:ext cx="13298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171858" y="2834294"/>
            <a:ext cx="13298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4726130" y="2833576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725171" y="3071321"/>
            <a:ext cx="134313" cy="134313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4724721" y="3325658"/>
            <a:ext cx="134313" cy="134312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4725170" y="3562078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4725170" y="3792931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724075" y="2584228"/>
            <a:ext cx="134312" cy="134313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5503532" y="2584676"/>
            <a:ext cx="134827" cy="1345025"/>
            <a:chOff x="5503532" y="2584676"/>
            <a:chExt cx="134827" cy="1345025"/>
          </a:xfrm>
        </p:grpSpPr>
        <p:sp>
          <p:nvSpPr>
            <p:cNvPr id="106" name="Oval 105"/>
            <p:cNvSpPr/>
            <p:nvPr/>
          </p:nvSpPr>
          <p:spPr>
            <a:xfrm>
              <a:off x="5503532" y="2833359"/>
              <a:ext cx="134313" cy="134312"/>
            </a:xfrm>
            <a:prstGeom prst="ellipse">
              <a:avLst/>
            </a:prstGeom>
            <a:solidFill>
              <a:srgbClr val="EDC000"/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5503673" y="3070108"/>
              <a:ext cx="134313" cy="134313"/>
            </a:xfrm>
            <a:prstGeom prst="ellipse">
              <a:avLst/>
            </a:prstGeom>
            <a:solidFill>
              <a:srgbClr val="EDC000"/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5503533" y="3323500"/>
              <a:ext cx="134313" cy="134312"/>
            </a:xfrm>
            <a:prstGeom prst="ellipse">
              <a:avLst/>
            </a:prstGeom>
            <a:solidFill>
              <a:srgbClr val="EDC000"/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5504046" y="3562078"/>
              <a:ext cx="134313" cy="134312"/>
            </a:xfrm>
            <a:prstGeom prst="ellipse">
              <a:avLst/>
            </a:prstGeom>
            <a:solidFill>
              <a:srgbClr val="EDC000"/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5504046" y="3795389"/>
              <a:ext cx="134313" cy="134312"/>
            </a:xfrm>
            <a:prstGeom prst="ellipse">
              <a:avLst/>
            </a:prstGeom>
            <a:solidFill>
              <a:srgbClr val="EDC000"/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5503532" y="2584676"/>
              <a:ext cx="134312" cy="134313"/>
            </a:xfrm>
            <a:prstGeom prst="ellipse">
              <a:avLst/>
            </a:prstGeom>
            <a:solidFill>
              <a:srgbClr val="EDC000"/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4" name="Oval 113"/>
          <p:cNvSpPr/>
          <p:nvPr/>
        </p:nvSpPr>
        <p:spPr>
          <a:xfrm>
            <a:off x="6282520" y="2833894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6282661" y="3070643"/>
            <a:ext cx="134313" cy="134313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6282521" y="3324035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6283034" y="3562613"/>
            <a:ext cx="134313" cy="134312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282520" y="2585211"/>
            <a:ext cx="134312" cy="134313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061269" y="2834990"/>
            <a:ext cx="134313" cy="134312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7838104" y="3325131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7838617" y="3797020"/>
            <a:ext cx="134313" cy="134312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8615988" y="2586307"/>
            <a:ext cx="134827" cy="1345025"/>
            <a:chOff x="5503532" y="2584676"/>
            <a:chExt cx="134827" cy="1345025"/>
          </a:xfrm>
        </p:grpSpPr>
        <p:sp>
          <p:nvSpPr>
            <p:cNvPr id="136" name="Oval 135"/>
            <p:cNvSpPr/>
            <p:nvPr/>
          </p:nvSpPr>
          <p:spPr>
            <a:xfrm>
              <a:off x="5503532" y="2833359"/>
              <a:ext cx="134313" cy="134312"/>
            </a:xfrm>
            <a:prstGeom prst="ellipse">
              <a:avLst/>
            </a:prstGeom>
            <a:solidFill>
              <a:srgbClr val="EDC000"/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5503673" y="3070108"/>
              <a:ext cx="134313" cy="134313"/>
            </a:xfrm>
            <a:prstGeom prst="ellipse">
              <a:avLst/>
            </a:prstGeom>
            <a:solidFill>
              <a:srgbClr val="EDC000"/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5503533" y="3323500"/>
              <a:ext cx="134313" cy="134312"/>
            </a:xfrm>
            <a:prstGeom prst="ellipse">
              <a:avLst/>
            </a:prstGeom>
            <a:solidFill>
              <a:srgbClr val="EDC000"/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5504046" y="3562078"/>
              <a:ext cx="134313" cy="134312"/>
            </a:xfrm>
            <a:prstGeom prst="ellipse">
              <a:avLst/>
            </a:prstGeom>
            <a:solidFill>
              <a:srgbClr val="EDC000"/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5504046" y="3795389"/>
              <a:ext cx="134313" cy="134312"/>
            </a:xfrm>
            <a:prstGeom prst="ellipse">
              <a:avLst/>
            </a:prstGeom>
            <a:solidFill>
              <a:srgbClr val="EDC000"/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5503532" y="2584676"/>
              <a:ext cx="134312" cy="134313"/>
            </a:xfrm>
            <a:prstGeom prst="ellipse">
              <a:avLst/>
            </a:prstGeom>
            <a:solidFill>
              <a:srgbClr val="EDC000"/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3" name="Oval 142"/>
          <p:cNvSpPr/>
          <p:nvPr/>
        </p:nvSpPr>
        <p:spPr>
          <a:xfrm>
            <a:off x="3947161" y="2832911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3169477" y="4435079"/>
            <a:ext cx="132983" cy="134313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3169477" y="4935614"/>
            <a:ext cx="132983" cy="134313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3169477" y="4685355"/>
            <a:ext cx="13298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4728511" y="4682256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4727552" y="4934287"/>
            <a:ext cx="134313" cy="134313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4726456" y="4432908"/>
            <a:ext cx="134312" cy="134313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5503532" y="4684420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2" name="Oval 311"/>
          <p:cNvSpPr/>
          <p:nvPr/>
        </p:nvSpPr>
        <p:spPr>
          <a:xfrm>
            <a:off x="5503673" y="4935455"/>
            <a:ext cx="134313" cy="134313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5505913" y="4433356"/>
            <a:ext cx="134312" cy="134313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6280139" y="4684955"/>
            <a:ext cx="134313" cy="134312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6" name="Oval 305"/>
          <p:cNvSpPr/>
          <p:nvPr/>
        </p:nvSpPr>
        <p:spPr>
          <a:xfrm>
            <a:off x="6280280" y="4933609"/>
            <a:ext cx="134313" cy="134313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0" name="Oval 309"/>
          <p:cNvSpPr/>
          <p:nvPr/>
        </p:nvSpPr>
        <p:spPr>
          <a:xfrm>
            <a:off x="6280139" y="4433891"/>
            <a:ext cx="134312" cy="134313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7061410" y="4934705"/>
            <a:ext cx="134313" cy="134313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7840625" y="4932324"/>
            <a:ext cx="134313" cy="134313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8618369" y="4683670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8618510" y="4934705"/>
            <a:ext cx="134313" cy="134313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8618369" y="4434987"/>
            <a:ext cx="134312" cy="134313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3949683" y="4937388"/>
            <a:ext cx="134313" cy="134313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3169477" y="5650462"/>
            <a:ext cx="13298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4724721" y="5176719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4725170" y="5646373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5505914" y="5176942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5504046" y="5413139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5504046" y="5651212"/>
            <a:ext cx="134313" cy="134312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" name="Oval 306"/>
          <p:cNvSpPr/>
          <p:nvPr/>
        </p:nvSpPr>
        <p:spPr>
          <a:xfrm>
            <a:off x="6280140" y="5177477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9" name="Oval 308"/>
          <p:cNvSpPr/>
          <p:nvPr/>
        </p:nvSpPr>
        <p:spPr>
          <a:xfrm>
            <a:off x="6280653" y="5649366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7061270" y="5176192"/>
            <a:ext cx="134313" cy="134312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5" name="Oval 294"/>
          <p:cNvSpPr/>
          <p:nvPr/>
        </p:nvSpPr>
        <p:spPr>
          <a:xfrm>
            <a:off x="7838104" y="5176192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8615989" y="5176192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8618883" y="5412389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8616502" y="5648081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3947675" y="5412691"/>
            <a:ext cx="134313" cy="134312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3168435" y="5173898"/>
            <a:ext cx="134312" cy="134313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4" name="Oval 323"/>
          <p:cNvSpPr/>
          <p:nvPr/>
        </p:nvSpPr>
        <p:spPr>
          <a:xfrm>
            <a:off x="3169477" y="6146530"/>
            <a:ext cx="13298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5" name="Oval 324"/>
          <p:cNvSpPr/>
          <p:nvPr/>
        </p:nvSpPr>
        <p:spPr>
          <a:xfrm>
            <a:off x="3171858" y="6389606"/>
            <a:ext cx="132983" cy="134312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6" name="Oval 325"/>
          <p:cNvSpPr/>
          <p:nvPr/>
        </p:nvSpPr>
        <p:spPr>
          <a:xfrm>
            <a:off x="4724721" y="5899196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7" name="Oval 326"/>
          <p:cNvSpPr/>
          <p:nvPr/>
        </p:nvSpPr>
        <p:spPr>
          <a:xfrm>
            <a:off x="4725170" y="6147521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8" name="Oval 327"/>
          <p:cNvSpPr/>
          <p:nvPr/>
        </p:nvSpPr>
        <p:spPr>
          <a:xfrm>
            <a:off x="4725170" y="6392660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9" name="Oval 328"/>
          <p:cNvSpPr/>
          <p:nvPr/>
        </p:nvSpPr>
        <p:spPr>
          <a:xfrm>
            <a:off x="5503533" y="5901800"/>
            <a:ext cx="134313" cy="134312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0" name="Oval 329"/>
          <p:cNvSpPr/>
          <p:nvPr/>
        </p:nvSpPr>
        <p:spPr>
          <a:xfrm>
            <a:off x="5504046" y="6147521"/>
            <a:ext cx="134313" cy="134312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1" name="Oval 330"/>
          <p:cNvSpPr/>
          <p:nvPr/>
        </p:nvSpPr>
        <p:spPr>
          <a:xfrm>
            <a:off x="5504046" y="6392737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2" name="Oval 331"/>
          <p:cNvSpPr/>
          <p:nvPr/>
        </p:nvSpPr>
        <p:spPr>
          <a:xfrm>
            <a:off x="6282521" y="5902335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3" name="Oval 332"/>
          <p:cNvSpPr/>
          <p:nvPr/>
        </p:nvSpPr>
        <p:spPr>
          <a:xfrm>
            <a:off x="6280653" y="6145675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4" name="Oval 333"/>
          <p:cNvSpPr/>
          <p:nvPr/>
        </p:nvSpPr>
        <p:spPr>
          <a:xfrm>
            <a:off x="6283034" y="6390891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5" name="Oval 334"/>
          <p:cNvSpPr/>
          <p:nvPr/>
        </p:nvSpPr>
        <p:spPr>
          <a:xfrm>
            <a:off x="7061270" y="5901050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6" name="Oval 335"/>
          <p:cNvSpPr/>
          <p:nvPr/>
        </p:nvSpPr>
        <p:spPr>
          <a:xfrm>
            <a:off x="7061783" y="6146771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7061783" y="6389606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8" name="Oval 337"/>
          <p:cNvSpPr/>
          <p:nvPr/>
        </p:nvSpPr>
        <p:spPr>
          <a:xfrm>
            <a:off x="7838104" y="5901050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9" name="Oval 338"/>
          <p:cNvSpPr/>
          <p:nvPr/>
        </p:nvSpPr>
        <p:spPr>
          <a:xfrm>
            <a:off x="7836236" y="6146771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0" name="Oval 339"/>
          <p:cNvSpPr/>
          <p:nvPr/>
        </p:nvSpPr>
        <p:spPr>
          <a:xfrm>
            <a:off x="7836236" y="6391987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1" name="Oval 340"/>
          <p:cNvSpPr/>
          <p:nvPr/>
        </p:nvSpPr>
        <p:spPr>
          <a:xfrm>
            <a:off x="8618370" y="5898669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2" name="Oval 341"/>
          <p:cNvSpPr/>
          <p:nvPr/>
        </p:nvSpPr>
        <p:spPr>
          <a:xfrm>
            <a:off x="8618883" y="6144390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3" name="Oval 342"/>
          <p:cNvSpPr/>
          <p:nvPr/>
        </p:nvSpPr>
        <p:spPr>
          <a:xfrm>
            <a:off x="8618883" y="6391987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5" name="Oval 344"/>
          <p:cNvSpPr/>
          <p:nvPr/>
        </p:nvSpPr>
        <p:spPr>
          <a:xfrm>
            <a:off x="3947675" y="6147073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6" name="Oval 345"/>
          <p:cNvSpPr/>
          <p:nvPr/>
        </p:nvSpPr>
        <p:spPr>
          <a:xfrm>
            <a:off x="3947675" y="6389908"/>
            <a:ext cx="134313" cy="134312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7" name="Oval 346"/>
          <p:cNvSpPr/>
          <p:nvPr/>
        </p:nvSpPr>
        <p:spPr>
          <a:xfrm>
            <a:off x="3168435" y="5898756"/>
            <a:ext cx="134312" cy="134313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8" name="Oval 347"/>
          <p:cNvSpPr/>
          <p:nvPr/>
        </p:nvSpPr>
        <p:spPr>
          <a:xfrm>
            <a:off x="231823" y="6660730"/>
            <a:ext cx="122237" cy="12065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9" name="TextBox 4"/>
          <p:cNvSpPr txBox="1">
            <a:spLocks noChangeArrowheads="1"/>
          </p:cNvSpPr>
          <p:nvPr/>
        </p:nvSpPr>
        <p:spPr bwMode="auto">
          <a:xfrm>
            <a:off x="302072" y="6615503"/>
            <a:ext cx="89786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DEVCOM Lead</a:t>
            </a:r>
          </a:p>
        </p:txBody>
      </p:sp>
      <p:sp>
        <p:nvSpPr>
          <p:cNvPr id="350" name="TextBox 60"/>
          <p:cNvSpPr txBox="1">
            <a:spLocks noChangeArrowheads="1"/>
          </p:cNvSpPr>
          <p:nvPr/>
        </p:nvSpPr>
        <p:spPr bwMode="auto">
          <a:xfrm>
            <a:off x="1281377" y="6617065"/>
            <a:ext cx="12747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DEVCOM Investment</a:t>
            </a:r>
          </a:p>
        </p:txBody>
      </p:sp>
      <p:sp>
        <p:nvSpPr>
          <p:cNvPr id="351" name="Oval 350"/>
          <p:cNvSpPr/>
          <p:nvPr/>
        </p:nvSpPr>
        <p:spPr>
          <a:xfrm>
            <a:off x="1209856" y="6660730"/>
            <a:ext cx="120650" cy="120650"/>
          </a:xfrm>
          <a:prstGeom prst="ellipse">
            <a:avLst/>
          </a:prstGeom>
          <a:solidFill>
            <a:srgbClr val="EDC0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1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5364480" y="1612900"/>
            <a:ext cx="3703320" cy="2482850"/>
          </a:xfrm>
          <a:prstGeom prst="rect">
            <a:avLst/>
          </a:prstGeom>
          <a:solidFill>
            <a:srgbClr val="92D050">
              <a:alpha val="40000"/>
            </a:srgbClr>
          </a:solidFill>
          <a:ln w="1905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Science &amp; Technology integration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516880" y="4650349"/>
            <a:ext cx="1737360" cy="457200"/>
          </a:xfrm>
          <a:prstGeom prst="round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200" b="1" dirty="0"/>
              <a:t>EXPERIMENTATION </a:t>
            </a:r>
            <a:r>
              <a:rPr lang="en-US" sz="1200" b="1" dirty="0" smtClean="0"/>
              <a:t>DIVISION</a:t>
            </a:r>
            <a:endParaRPr lang="en-US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703320" y="4650349"/>
            <a:ext cx="1737360" cy="457200"/>
          </a:xfrm>
          <a:prstGeom prst="round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200" b="1" dirty="0"/>
              <a:t>DATA ANALYTICS </a:t>
            </a:r>
            <a:r>
              <a:rPr lang="en-US" sz="1200" b="1" dirty="0" smtClean="0"/>
              <a:t>DIVISION</a:t>
            </a:r>
            <a:endParaRPr lang="en-US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330440" y="4650349"/>
            <a:ext cx="1737360" cy="457200"/>
          </a:xfrm>
          <a:prstGeom prst="round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200" b="1" dirty="0"/>
              <a:t>PARTNERSHIPS </a:t>
            </a:r>
            <a:r>
              <a:rPr lang="en-US" sz="1200" b="1" dirty="0" smtClean="0"/>
              <a:t>DIVISION</a:t>
            </a:r>
            <a:endParaRPr lang="en-US" sz="1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889760" y="4650349"/>
            <a:ext cx="1737360" cy="457200"/>
          </a:xfrm>
          <a:prstGeom prst="round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200" b="1" dirty="0"/>
              <a:t>PROGRAMS </a:t>
            </a:r>
            <a:r>
              <a:rPr lang="en-US" sz="1200" b="1" dirty="0" smtClean="0"/>
              <a:t>DIVISION</a:t>
            </a:r>
            <a:endParaRPr lang="en-US" sz="1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6200" y="4650349"/>
            <a:ext cx="1737360" cy="457200"/>
          </a:xfrm>
          <a:prstGeom prst="round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200" b="1" dirty="0"/>
              <a:t>PLANNING 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>DIVISION</a:t>
            </a:r>
            <a:endParaRPr lang="en-US" sz="12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164742" y="1767178"/>
            <a:ext cx="1828800" cy="457200"/>
          </a:xfrm>
          <a:prstGeom prst="round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200" b="1" dirty="0"/>
              <a:t>DEPUTY </a:t>
            </a:r>
            <a:r>
              <a:rPr lang="en-US" sz="1200" b="1" dirty="0" smtClean="0"/>
              <a:t>DIRECTOR</a:t>
            </a:r>
            <a:endParaRPr lang="en-US" sz="12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1156915" y="2686691"/>
            <a:ext cx="1828800" cy="457200"/>
          </a:xfrm>
          <a:prstGeom prst="round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200" b="1" dirty="0"/>
              <a:t>OFFICE OF THE </a:t>
            </a:r>
            <a:r>
              <a:rPr lang="en-US" sz="1200" b="1" dirty="0" smtClean="0"/>
              <a:t>DIRECTOR</a:t>
            </a:r>
            <a:endParaRPr 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03320" y="1045514"/>
            <a:ext cx="1737360" cy="457200"/>
          </a:xfrm>
          <a:prstGeom prst="round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C000"/>
                </a:solidFill>
              </a:rPr>
              <a:t>DIRECTOR</a:t>
            </a:r>
            <a:endParaRPr lang="en-US" sz="1200" b="1" dirty="0">
              <a:solidFill>
                <a:srgbClr val="FFC000"/>
              </a:solidFill>
            </a:endParaRPr>
          </a:p>
        </p:txBody>
      </p:sp>
      <p:cxnSp>
        <p:nvCxnSpPr>
          <p:cNvPr id="5" name="Elbow Connector 4"/>
          <p:cNvCxnSpPr>
            <a:stCxn id="3" idx="2"/>
            <a:endCxn id="72" idx="3"/>
          </p:cNvCxnSpPr>
          <p:nvPr/>
        </p:nvCxnSpPr>
        <p:spPr>
          <a:xfrm rot="5400000">
            <a:off x="3036239" y="460017"/>
            <a:ext cx="493064" cy="2578458"/>
          </a:xfrm>
          <a:prstGeom prst="bentConnector2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3" idx="2"/>
            <a:endCxn id="43" idx="3"/>
          </p:cNvCxnSpPr>
          <p:nvPr/>
        </p:nvCxnSpPr>
        <p:spPr>
          <a:xfrm rot="5400000">
            <a:off x="4040221" y="1463999"/>
            <a:ext cx="493064" cy="570494"/>
          </a:xfrm>
          <a:prstGeom prst="bentConnector2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3" idx="2"/>
            <a:endCxn id="93" idx="1"/>
          </p:cNvCxnSpPr>
          <p:nvPr/>
        </p:nvCxnSpPr>
        <p:spPr>
          <a:xfrm rot="16200000" flipH="1">
            <a:off x="4818484" y="1256230"/>
            <a:ext cx="493064" cy="986032"/>
          </a:xfrm>
          <a:prstGeom prst="bentConnector2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3" idx="2"/>
            <a:endCxn id="76" idx="0"/>
          </p:cNvCxnSpPr>
          <p:nvPr/>
        </p:nvCxnSpPr>
        <p:spPr>
          <a:xfrm rot="5400000">
            <a:off x="2729670" y="844360"/>
            <a:ext cx="1183977" cy="2500685"/>
          </a:xfrm>
          <a:prstGeom prst="bentConnector3">
            <a:avLst>
              <a:gd name="adj1" fmla="val 41633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72706" y="1767178"/>
            <a:ext cx="1828800" cy="457200"/>
          </a:xfrm>
          <a:prstGeom prst="round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200" b="1" dirty="0" smtClean="0"/>
              <a:t>MILITARY DEPUTY</a:t>
            </a:r>
            <a:endParaRPr lang="en-US" sz="1200" b="1" dirty="0"/>
          </a:p>
        </p:txBody>
      </p:sp>
      <p:cxnSp>
        <p:nvCxnSpPr>
          <p:cNvPr id="30" name="Elbow Connector 29"/>
          <p:cNvCxnSpPr>
            <a:stCxn id="3" idx="2"/>
            <a:endCxn id="54" idx="0"/>
          </p:cNvCxnSpPr>
          <p:nvPr/>
        </p:nvCxnSpPr>
        <p:spPr>
          <a:xfrm rot="5400000">
            <a:off x="1184623" y="1262971"/>
            <a:ext cx="3147635" cy="3627120"/>
          </a:xfrm>
          <a:prstGeom prst="bentConnector3">
            <a:avLst>
              <a:gd name="adj1" fmla="val 87766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3" idx="2"/>
            <a:endCxn id="52" idx="0"/>
          </p:cNvCxnSpPr>
          <p:nvPr/>
        </p:nvCxnSpPr>
        <p:spPr>
          <a:xfrm rot="5400000">
            <a:off x="2091403" y="2169751"/>
            <a:ext cx="3147635" cy="1813560"/>
          </a:xfrm>
          <a:prstGeom prst="bentConnector3">
            <a:avLst>
              <a:gd name="adj1" fmla="val 87766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3" idx="2"/>
            <a:endCxn id="46" idx="0"/>
          </p:cNvCxnSpPr>
          <p:nvPr/>
        </p:nvCxnSpPr>
        <p:spPr>
          <a:xfrm rot="5400000">
            <a:off x="2998183" y="3076531"/>
            <a:ext cx="3147635" cy="12700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3" idx="2"/>
            <a:endCxn id="31" idx="0"/>
          </p:cNvCxnSpPr>
          <p:nvPr/>
        </p:nvCxnSpPr>
        <p:spPr>
          <a:xfrm rot="16200000" flipH="1">
            <a:off x="3904963" y="2169751"/>
            <a:ext cx="3147635" cy="1813560"/>
          </a:xfrm>
          <a:prstGeom prst="bentConnector3">
            <a:avLst>
              <a:gd name="adj1" fmla="val 87766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" idx="2"/>
            <a:endCxn id="50" idx="0"/>
          </p:cNvCxnSpPr>
          <p:nvPr/>
        </p:nvCxnSpPr>
        <p:spPr>
          <a:xfrm rot="16200000" flipH="1">
            <a:off x="4811743" y="1262971"/>
            <a:ext cx="3147635" cy="3627120"/>
          </a:xfrm>
          <a:prstGeom prst="bentConnector3">
            <a:avLst>
              <a:gd name="adj1" fmla="val 87766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566660" y="1966422"/>
            <a:ext cx="1371600" cy="6384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050" b="1" dirty="0" smtClean="0"/>
              <a:t>FOCUSED STRATEGY GROUP</a:t>
            </a:r>
            <a:endParaRPr lang="en-US" sz="105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5784935" y="3091002"/>
            <a:ext cx="1371600" cy="6384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050" b="1" dirty="0" smtClean="0"/>
              <a:t>S&amp;T INTEGRATION TEAM</a:t>
            </a:r>
            <a:endParaRPr lang="en-US" sz="1050" b="1" dirty="0"/>
          </a:p>
        </p:txBody>
      </p:sp>
      <p:cxnSp>
        <p:nvCxnSpPr>
          <p:cNvPr id="101" name="Elbow Connector 100"/>
          <p:cNvCxnSpPr>
            <a:stCxn id="93" idx="2"/>
            <a:endCxn id="91" idx="0"/>
          </p:cNvCxnSpPr>
          <p:nvPr/>
        </p:nvCxnSpPr>
        <p:spPr>
          <a:xfrm rot="5400000">
            <a:off x="6379631" y="2315482"/>
            <a:ext cx="182209" cy="12700"/>
          </a:xfrm>
          <a:prstGeom prst="bentConnector3">
            <a:avLst>
              <a:gd name="adj1" fmla="val -22381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91" idx="2"/>
            <a:endCxn id="90" idx="0"/>
          </p:cNvCxnSpPr>
          <p:nvPr/>
        </p:nvCxnSpPr>
        <p:spPr>
          <a:xfrm rot="5400000">
            <a:off x="6358378" y="2978644"/>
            <a:ext cx="224715" cy="12700"/>
          </a:xfrm>
          <a:prstGeom prst="bentConnector3">
            <a:avLst>
              <a:gd name="adj1" fmla="val -39995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558032" y="1767178"/>
            <a:ext cx="1825406" cy="457200"/>
          </a:xfrm>
          <a:prstGeom prst="round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200" b="1" dirty="0" smtClean="0"/>
              <a:t>CHIEF </a:t>
            </a:r>
            <a:r>
              <a:rPr lang="en-US" sz="1200" b="1" dirty="0"/>
              <a:t>TECHNOLOGY </a:t>
            </a:r>
            <a:r>
              <a:rPr lang="en-US" sz="1200" b="1" dirty="0" smtClean="0"/>
              <a:t>OFFICER</a:t>
            </a:r>
            <a:endParaRPr lang="en-US" sz="12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5558032" y="2406587"/>
            <a:ext cx="1825406" cy="459700"/>
          </a:xfrm>
          <a:prstGeom prst="round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050" b="1" dirty="0" smtClean="0"/>
              <a:t>DEPUTY CHIEF </a:t>
            </a:r>
            <a:r>
              <a:rPr lang="en-US" sz="1050" b="1" dirty="0"/>
              <a:t>TECHNOLOGY </a:t>
            </a:r>
            <a:r>
              <a:rPr lang="en-US" sz="1050" b="1" dirty="0" smtClean="0"/>
              <a:t>OFFICER</a:t>
            </a:r>
            <a:endParaRPr lang="en-US" sz="1050" b="1" dirty="0"/>
          </a:p>
        </p:txBody>
      </p:sp>
      <p:cxnSp>
        <p:nvCxnSpPr>
          <p:cNvPr id="118" name="Elbow Connector 117"/>
          <p:cNvCxnSpPr>
            <a:stCxn id="93" idx="3"/>
            <a:endCxn id="89" idx="1"/>
          </p:cNvCxnSpPr>
          <p:nvPr/>
        </p:nvCxnSpPr>
        <p:spPr>
          <a:xfrm>
            <a:off x="7383438" y="1995778"/>
            <a:ext cx="183222" cy="289881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6788237" y="3817523"/>
            <a:ext cx="2355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latin typeface="Arial Narrow" panose="020B0606020202030204" pitchFamily="34" charset="0"/>
              </a:rPr>
              <a:t>Office of the Chief Technology Officer (OCTO)</a:t>
            </a:r>
            <a:endParaRPr lang="en-US" sz="1000" i="1" dirty="0">
              <a:latin typeface="Arial Narrow" panose="020B0606020202030204" pitchFamily="34" charset="0"/>
            </a:endParaRPr>
          </a:p>
        </p:txBody>
      </p:sp>
      <p:sp>
        <p:nvSpPr>
          <p:cNvPr id="123" name="Content Placeholder 2"/>
          <p:cNvSpPr txBox="1">
            <a:spLocks/>
          </p:cNvSpPr>
          <p:nvPr/>
        </p:nvSpPr>
        <p:spPr>
          <a:xfrm>
            <a:off x="-6350" y="5595607"/>
            <a:ext cx="9144000" cy="54864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514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defRPr/>
            </a:pPr>
            <a:r>
              <a: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INTEGRATING</a:t>
            </a:r>
            <a:r>
              <a:rPr kumimoji="0" lang="en-US" sz="2000" b="1" i="0" u="none" strike="noStrike" kern="1200" cap="all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s&amp;t Across the command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221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89" grpId="0" animBg="1"/>
      <p:bldP spid="90" grpId="0" animBg="1"/>
      <p:bldP spid="93" grpId="0" animBg="1"/>
      <p:bldP spid="91" grpId="0" animBg="1"/>
      <p:bldP spid="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of the chief technology officer (OCTO)</a:t>
            </a:r>
            <a:endParaRPr lang="en-US" dirty="0"/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 rot="16200000">
            <a:off x="-1109694" y="3650758"/>
            <a:ext cx="3568665" cy="377418"/>
          </a:xfrm>
          <a:prstGeom prst="rect">
            <a:avLst/>
          </a:prstGeom>
          <a:solidFill>
            <a:srgbClr val="FFDA3D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 cap="all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 Arial"/>
                <a:ea typeface="ＭＳ Ｐゴシック" charset="0"/>
                <a:cs typeface="Calibri" panose="020F0502020204030204" pitchFamily="34" charset="0"/>
              </a:rPr>
              <a:t>CTO areas of focus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992018"/>
            <a:ext cx="9144000" cy="10002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CTO GUIDING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PRINCIPLE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1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integrate science and technology </a:t>
            </a:r>
            <a:r>
              <a:rPr kumimoji="0" lang="en-US" sz="1600" i="1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Franklin Gothic Book" panose="020B0503020102020204" pitchFamily="34" charset="0"/>
                <a:cs typeface="Arial" panose="020B0604020202020204" pitchFamily="34" charset="0"/>
              </a:rPr>
              <a:t>across the command, Army, other services and agencies, academia, industry, and international.</a:t>
            </a:r>
            <a:endParaRPr kumimoji="0" lang="en-US" sz="1600" i="1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95743" y="1389801"/>
            <a:ext cx="301752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863350" y="2055134"/>
            <a:ext cx="8099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0" dirty="0">
                <a:solidFill>
                  <a:srgbClr val="000000"/>
                </a:solidFill>
              </a:rPr>
              <a:t>S&amp;T STRATEGY AND </a:t>
            </a:r>
            <a:r>
              <a:rPr lang="en-US" sz="1400" b="1" kern="0" dirty="0" smtClean="0">
                <a:solidFill>
                  <a:srgbClr val="000000"/>
                </a:solidFill>
              </a:rPr>
              <a:t>IMPLEMENTATION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</a:rPr>
              <a:t>Strategy development and dissemination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</a:rPr>
              <a:t>Implementation Plan development, dissemination, tracking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</a:rPr>
              <a:t>Inform research program development &amp; </a:t>
            </a:r>
            <a:r>
              <a:rPr lang="en-US" sz="1400" kern="0" dirty="0" smtClean="0">
                <a:solidFill>
                  <a:srgbClr val="000000"/>
                </a:solidFill>
              </a:rPr>
              <a:t>guidance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63350" y="3049763"/>
            <a:ext cx="80996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0" dirty="0" smtClean="0">
                <a:solidFill>
                  <a:srgbClr val="000000"/>
                </a:solidFill>
              </a:rPr>
              <a:t>INTEGRATION </a:t>
            </a:r>
            <a:r>
              <a:rPr lang="en-US" sz="1400" b="1" kern="0" dirty="0">
                <a:solidFill>
                  <a:srgbClr val="000000"/>
                </a:solidFill>
              </a:rPr>
              <a:t>OF TECHNICAL </a:t>
            </a:r>
            <a:r>
              <a:rPr lang="en-US" sz="1400" b="1" kern="0" dirty="0" smtClean="0">
                <a:solidFill>
                  <a:srgbClr val="000000"/>
                </a:solidFill>
              </a:rPr>
              <a:t>EXPERTISE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 kern="0" dirty="0" smtClean="0">
                <a:solidFill>
                  <a:srgbClr val="000000"/>
                </a:solidFill>
              </a:rPr>
              <a:t>Strategic </a:t>
            </a:r>
            <a:r>
              <a:rPr lang="en-US" sz="1400" kern="0" dirty="0">
                <a:solidFill>
                  <a:srgbClr val="000000"/>
                </a:solidFill>
              </a:rPr>
              <a:t>integration of technical SMEs across various communities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</a:rPr>
              <a:t>Facilitate integrated program planning &amp; proposal development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63349" y="3859726"/>
            <a:ext cx="8099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0" dirty="0">
                <a:solidFill>
                  <a:srgbClr val="000000"/>
                </a:solidFill>
              </a:rPr>
              <a:t>INTEGRATED PICTURE OF S&amp;T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</a:rPr>
              <a:t>Integrated view of S&amp;T across and beyond DEVCOM to support decision making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</a:rPr>
              <a:t>Enable development of integrated S&amp;T efforts across command </a:t>
            </a:r>
          </a:p>
        </p:txBody>
      </p:sp>
      <p:cxnSp>
        <p:nvCxnSpPr>
          <p:cNvPr id="102" name="Straight Connector 101"/>
          <p:cNvCxnSpPr/>
          <p:nvPr/>
        </p:nvCxnSpPr>
        <p:spPr>
          <a:xfrm>
            <a:off x="863349" y="2967947"/>
            <a:ext cx="639959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863349" y="4669690"/>
            <a:ext cx="8099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0" dirty="0" smtClean="0">
                <a:solidFill>
                  <a:srgbClr val="000000"/>
                </a:solidFill>
              </a:rPr>
              <a:t>STRATEGIC INFLUENCE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</a:rPr>
              <a:t>Execute strategic initiatives in support of command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 kern="0" dirty="0" smtClean="0">
                <a:solidFill>
                  <a:srgbClr val="000000"/>
                </a:solidFill>
              </a:rPr>
              <a:t>Explore topics of strategic interest via dedicated strategy groups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 kern="0" dirty="0" smtClean="0">
                <a:solidFill>
                  <a:srgbClr val="000000"/>
                </a:solidFill>
              </a:rPr>
              <a:t>Provide recommendations and guidance to enable strategic decision making across the command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863349" y="3777910"/>
            <a:ext cx="639959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63349" y="4587873"/>
            <a:ext cx="639959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ontent Placeholder 2"/>
          <p:cNvSpPr txBox="1">
            <a:spLocks/>
          </p:cNvSpPr>
          <p:nvPr/>
        </p:nvSpPr>
        <p:spPr>
          <a:xfrm>
            <a:off x="0" y="5943834"/>
            <a:ext cx="9144000" cy="54864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514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defRPr/>
            </a:pPr>
            <a:r>
              <a: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DA3D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Cultivate a culture of innovation</a:t>
            </a:r>
            <a:r>
              <a:rPr kumimoji="0" lang="en-US" sz="2000" b="1" i="0" u="none" strike="noStrike" kern="1200" cap="all" spc="0" normalizeH="0" noProof="0" dirty="0" smtClean="0">
                <a:ln>
                  <a:noFill/>
                </a:ln>
                <a:solidFill>
                  <a:srgbClr val="FFDA3D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across the command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rgbClr val="FFDA3D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70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8" r="535" b="16654"/>
          <a:stretch/>
        </p:blipFill>
        <p:spPr>
          <a:xfrm>
            <a:off x="-29004" y="791347"/>
            <a:ext cx="9173004" cy="58209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517705"/>
            <a:ext cx="9144000" cy="13402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821" y="5670358"/>
            <a:ext cx="69906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-4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AFC Partnerships Portal Opening Soon!</a:t>
            </a:r>
            <a:r>
              <a:rPr lang="en-US" sz="1600" b="1" u="sng" spc="-4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ea typeface="ＭＳ Ｐゴシック" charset="-128"/>
                <a:cs typeface="Arial"/>
              </a:rPr>
              <a:t> </a:t>
            </a:r>
            <a:endParaRPr lang="en-US" sz="1600" b="1" u="sng" spc="-4" dirty="0" smtClean="0">
              <a:solidFill>
                <a:srgbClr val="FFFFFF"/>
              </a:solidFill>
              <a:uFill>
                <a:solidFill>
                  <a:srgbClr val="000000"/>
                </a:solidFill>
              </a:uFill>
              <a:latin typeface="Arial"/>
              <a:ea typeface="ＭＳ Ｐゴシック" charset="-128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 spc="-4" dirty="0" smtClean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ea typeface="ＭＳ Ｐゴシック" charset="-128"/>
                <a:cs typeface="Arial"/>
              </a:rPr>
              <a:t>Interactive portal for external Partners to submit/track AFC opportunities, including PC events </a:t>
            </a:r>
            <a:r>
              <a:rPr kumimoji="0" lang="en-US" sz="1400" b="1" i="0" u="none" strike="noStrike" kern="1200" cap="none" spc="-4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  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en-US" sz="1400" dirty="0">
                <a:solidFill>
                  <a:schemeClr val="bg1"/>
                </a:solidFill>
                <a:hlinkClick r:id="rId3"/>
              </a:rPr>
              <a:t>://</a:t>
            </a:r>
            <a:r>
              <a:rPr lang="en-US" sz="1400" dirty="0" smtClean="0">
                <a:solidFill>
                  <a:schemeClr val="bg1"/>
                </a:solidFill>
                <a:hlinkClick r:id="rId3"/>
              </a:rPr>
              <a:t>armyfuturescommand.com/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kumimoji="0" lang="en-US" sz="14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9004" y="884438"/>
            <a:ext cx="9173005" cy="707886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AFC DEVCOM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welcomes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our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industry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academia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and non-traditional 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partners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to collaborate with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us!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285256" y="259095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Calibri" panose="020F0502020204030204" pitchFamily="34" charset="0"/>
              </a:rPr>
              <a:t>PARTNER WITH US!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 Arial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0353" y="1649656"/>
            <a:ext cx="256772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latin typeface="Arial"/>
              </a:rPr>
              <a:t>P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riority</a:t>
            </a:r>
            <a:r>
              <a:rPr lang="en-US" sz="1600" b="1" dirty="0">
                <a:latin typeface="Arial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Research Areas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en-US" sz="1400" dirty="0"/>
              <a:t>1. Disruptive Energetics</a:t>
            </a:r>
          </a:p>
          <a:p>
            <a:pPr lvl="0" defTabSz="457200">
              <a:defRPr/>
            </a:pPr>
            <a:r>
              <a:rPr lang="en-US" sz="1400" dirty="0" smtClean="0"/>
              <a:t>2</a:t>
            </a:r>
            <a:r>
              <a:rPr lang="en-US" sz="1400" dirty="0"/>
              <a:t>. RF Electronic Materials</a:t>
            </a:r>
          </a:p>
          <a:p>
            <a:pPr lvl="0" defTabSz="457200">
              <a:defRPr/>
            </a:pPr>
            <a:r>
              <a:rPr lang="en-US" sz="1400" dirty="0" smtClean="0"/>
              <a:t>3</a:t>
            </a:r>
            <a:r>
              <a:rPr lang="en-US" sz="1400" dirty="0"/>
              <a:t>. Quantum Technologies</a:t>
            </a:r>
          </a:p>
          <a:p>
            <a:pPr lvl="0" defTabSz="457200">
              <a:defRPr/>
            </a:pPr>
            <a:r>
              <a:rPr lang="en-US" sz="1400" dirty="0" smtClean="0"/>
              <a:t>4</a:t>
            </a:r>
            <a:r>
              <a:rPr lang="en-US" sz="1400" dirty="0"/>
              <a:t>. Hypersonic Flight</a:t>
            </a:r>
          </a:p>
          <a:p>
            <a:pPr lvl="0" defTabSz="457200">
              <a:defRPr/>
            </a:pPr>
            <a:r>
              <a:rPr lang="en-US" sz="1400" dirty="0" smtClean="0"/>
              <a:t>5</a:t>
            </a:r>
            <a:r>
              <a:rPr lang="en-US" sz="1400" dirty="0"/>
              <a:t>. Autonomy</a:t>
            </a:r>
          </a:p>
          <a:p>
            <a:pPr lvl="0" defTabSz="457200">
              <a:defRPr/>
            </a:pPr>
            <a:r>
              <a:rPr lang="en-US" sz="1400" dirty="0" smtClean="0"/>
              <a:t>6</a:t>
            </a:r>
            <a:r>
              <a:rPr lang="en-US" sz="1400" dirty="0"/>
              <a:t>. Artificial Intelligence</a:t>
            </a:r>
          </a:p>
          <a:p>
            <a:pPr lvl="0" defTabSz="457200">
              <a:defRPr/>
            </a:pPr>
            <a:r>
              <a:rPr lang="en-US" sz="1400" dirty="0" smtClean="0"/>
              <a:t>7</a:t>
            </a:r>
            <a:r>
              <a:rPr lang="en-US" sz="1400" dirty="0"/>
              <a:t>. Synthetic Biology</a:t>
            </a:r>
          </a:p>
          <a:p>
            <a:pPr lvl="0" defTabSz="457200">
              <a:defRPr/>
            </a:pPr>
            <a:r>
              <a:rPr lang="en-US" sz="1400" dirty="0" smtClean="0"/>
              <a:t>8</a:t>
            </a:r>
            <a:r>
              <a:rPr lang="en-US" sz="1400" dirty="0"/>
              <a:t>. Materials-by-Design</a:t>
            </a:r>
          </a:p>
          <a:p>
            <a:pPr lvl="0" defTabSz="457200">
              <a:defRPr/>
            </a:pPr>
            <a:r>
              <a:rPr lang="en-US" sz="1400" dirty="0" smtClean="0"/>
              <a:t>9</a:t>
            </a:r>
            <a:r>
              <a:rPr lang="en-US" sz="1400" dirty="0"/>
              <a:t>. Convergent Manufacturing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7883" y="1649656"/>
            <a:ext cx="3623317" cy="3622311"/>
          </a:xfrm>
          <a:prstGeom prst="rect">
            <a:avLst/>
          </a:prstGeom>
        </p:spPr>
        <p:txBody>
          <a:bodyPr wrap="square" lIns="91440" rIns="457200" numCol="1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Potential Partnership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Mechanisms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: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Cooperative Research and Development Agreement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CRADA)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Broad Agency Announcements (BAAs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)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Small Business Innovative Research (SBIR) Program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Small Business Technology Transfer Research (STTR) Program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Other Transaction Agreements (OTAs)</a:t>
            </a:r>
          </a:p>
          <a:p>
            <a:pPr marL="231775" marR="5715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With many other opportunities to explore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…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"/>
          <a:stretch/>
        </p:blipFill>
        <p:spPr>
          <a:xfrm>
            <a:off x="4097969" y="4099083"/>
            <a:ext cx="1857515" cy="119005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4"/>
          <a:stretch/>
        </p:blipFill>
        <p:spPr>
          <a:xfrm>
            <a:off x="98858" y="4103244"/>
            <a:ext cx="1858937" cy="118589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6"/>
          <a:stretch/>
        </p:blipFill>
        <p:spPr>
          <a:xfrm>
            <a:off x="2085657" y="4099083"/>
            <a:ext cx="1860705" cy="119382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1" r="79682" b="72577"/>
          <a:stretch/>
        </p:blipFill>
        <p:spPr>
          <a:xfrm>
            <a:off x="6968648" y="5795117"/>
            <a:ext cx="1857852" cy="62798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1649656"/>
            <a:ext cx="31754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latin typeface="Arial"/>
              </a:rPr>
              <a:t>Army Modernization P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riorities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lvl="0" indent="-342900" defTabSz="457200">
              <a:buAutoNum type="arabicPeriod"/>
              <a:defRPr/>
            </a:pPr>
            <a:r>
              <a:rPr lang="en-US" sz="1400" dirty="0" smtClean="0"/>
              <a:t>Long Range Precision Fires</a:t>
            </a:r>
          </a:p>
          <a:p>
            <a:pPr marL="342900" lvl="0" indent="-342900" defTabSz="457200">
              <a:buAutoNum type="arabicPeriod"/>
              <a:defRPr/>
            </a:pPr>
            <a:r>
              <a:rPr lang="en-US" sz="1400" dirty="0" smtClean="0"/>
              <a:t>Next Generation Combat Vehicles</a:t>
            </a:r>
          </a:p>
          <a:p>
            <a:pPr marL="342900" lvl="0" indent="-342900" defTabSz="457200">
              <a:buAutoNum type="arabicPeriod"/>
              <a:defRPr/>
            </a:pPr>
            <a:r>
              <a:rPr lang="en-US" sz="1400" dirty="0" smtClean="0"/>
              <a:t>Future Vertical Lift</a:t>
            </a:r>
          </a:p>
          <a:p>
            <a:pPr marL="342900" lvl="0" indent="-342900" defTabSz="457200">
              <a:buAutoNum type="arabicPeriod"/>
              <a:defRPr/>
            </a:pPr>
            <a:r>
              <a:rPr lang="en-US" sz="1400" dirty="0" smtClean="0"/>
              <a:t>Network</a:t>
            </a:r>
            <a:endParaRPr lang="en-US" sz="1400" dirty="0"/>
          </a:p>
          <a:p>
            <a:pPr marL="342900" lvl="0" indent="-342900" defTabSz="457200">
              <a:buAutoNum type="arabicPeriod"/>
              <a:defRPr/>
            </a:pPr>
            <a:r>
              <a:rPr lang="en-US" sz="1400" dirty="0" smtClean="0"/>
              <a:t>Air </a:t>
            </a:r>
            <a:r>
              <a:rPr lang="en-US" sz="1400" dirty="0"/>
              <a:t>a</a:t>
            </a:r>
            <a:r>
              <a:rPr lang="en-US" sz="1400" dirty="0" smtClean="0"/>
              <a:t>nd Missile Defense</a:t>
            </a:r>
          </a:p>
          <a:p>
            <a:pPr marL="342900" lvl="0" indent="-342900" defTabSz="457200">
              <a:buAutoNum type="arabicPeriod"/>
              <a:defRPr/>
            </a:pPr>
            <a:r>
              <a:rPr lang="en-US" sz="1400" dirty="0" smtClean="0"/>
              <a:t>Soldier Lethality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91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APPROVED FOR PUBLIC RELEASE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APPROVED FOR PUBLIC RELEASE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UNCLASSIFIED//FOUO//DRAFT//PRE-DECISIONAL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APPROVED FOR PUBLIC RELEASE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UNCLASSIFIED//FOUO//DRAFT//PRE-DECISIONAL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UNCLASSIFIED//FOUO//DRAFT//PRE-DECISIONAL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APPROVED FOR PUBLIC RELEASE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S Army Color Palette">
    <a:dk1>
      <a:srgbClr val="000000"/>
    </a:dk1>
    <a:lt1>
      <a:srgbClr val="FFFFFF"/>
    </a:lt1>
    <a:dk2>
      <a:srgbClr val="FFDA3D"/>
    </a:dk2>
    <a:lt2>
      <a:srgbClr val="CCCCCC"/>
    </a:lt2>
    <a:accent1>
      <a:srgbClr val="333C33"/>
    </a:accent1>
    <a:accent2>
      <a:srgbClr val="717365"/>
    </a:accent2>
    <a:accent3>
      <a:srgbClr val="BFB8AB"/>
    </a:accent3>
    <a:accent4>
      <a:srgbClr val="B8B9B2"/>
    </a:accent4>
    <a:accent5>
      <a:srgbClr val="DBDCD8"/>
    </a:accent5>
    <a:accent6>
      <a:srgbClr val="333333"/>
    </a:accent6>
    <a:hlink>
      <a:srgbClr val="FFDA3D"/>
    </a:hlink>
    <a:folHlink>
      <a:srgbClr val="BFB8AB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US Army Color Palette">
    <a:dk1>
      <a:srgbClr val="000000"/>
    </a:dk1>
    <a:lt1>
      <a:srgbClr val="FFFFFF"/>
    </a:lt1>
    <a:dk2>
      <a:srgbClr val="FFDA3D"/>
    </a:dk2>
    <a:lt2>
      <a:srgbClr val="CCCCCC"/>
    </a:lt2>
    <a:accent1>
      <a:srgbClr val="333C33"/>
    </a:accent1>
    <a:accent2>
      <a:srgbClr val="717365"/>
    </a:accent2>
    <a:accent3>
      <a:srgbClr val="BFB8AB"/>
    </a:accent3>
    <a:accent4>
      <a:srgbClr val="B8B9B2"/>
    </a:accent4>
    <a:accent5>
      <a:srgbClr val="DBDCD8"/>
    </a:accent5>
    <a:accent6>
      <a:srgbClr val="333333"/>
    </a:accent6>
    <a:hlink>
      <a:srgbClr val="FFDA3D"/>
    </a:hlink>
    <a:folHlink>
      <a:srgbClr val="BFB8AB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US Army Color Palette">
    <a:dk1>
      <a:srgbClr val="000000"/>
    </a:dk1>
    <a:lt1>
      <a:srgbClr val="FFFFFF"/>
    </a:lt1>
    <a:dk2>
      <a:srgbClr val="FFDA3D"/>
    </a:dk2>
    <a:lt2>
      <a:srgbClr val="CCCCCC"/>
    </a:lt2>
    <a:accent1>
      <a:srgbClr val="333C33"/>
    </a:accent1>
    <a:accent2>
      <a:srgbClr val="717365"/>
    </a:accent2>
    <a:accent3>
      <a:srgbClr val="BFB8AB"/>
    </a:accent3>
    <a:accent4>
      <a:srgbClr val="B8B9B2"/>
    </a:accent4>
    <a:accent5>
      <a:srgbClr val="DBDCD8"/>
    </a:accent5>
    <a:accent6>
      <a:srgbClr val="333333"/>
    </a:accent6>
    <a:hlink>
      <a:srgbClr val="FFDA3D"/>
    </a:hlink>
    <a:folHlink>
      <a:srgbClr val="BFB8AB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6715070294EF41ABFEDE79FE1E8754" ma:contentTypeVersion="11" ma:contentTypeDescription="Create a new document." ma:contentTypeScope="" ma:versionID="167888394aa1b7283fbaddf9aea0fa7d">
  <xsd:schema xmlns:xsd="http://www.w3.org/2001/XMLSchema" xmlns:xs="http://www.w3.org/2001/XMLSchema" xmlns:p="http://schemas.microsoft.com/office/2006/metadata/properties" xmlns:ns3="51fd4f3f-1d02-4bbc-b06c-dfbac6b1adcd" xmlns:ns4="af947787-dd0a-4c7a-be58-4edbcb08396c" targetNamespace="http://schemas.microsoft.com/office/2006/metadata/properties" ma:root="true" ma:fieldsID="96f13f0c32afc3034ab9d79e1508cf84" ns3:_="" ns4:_="">
    <xsd:import namespace="51fd4f3f-1d02-4bbc-b06c-dfbac6b1adcd"/>
    <xsd:import namespace="af947787-dd0a-4c7a-be58-4edbcb08396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d4f3f-1d02-4bbc-b06c-dfbac6b1ad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47787-dd0a-4c7a-be58-4edbcb0839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61486C-F155-4B51-AE29-52F653F4552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1fd4f3f-1d02-4bbc-b06c-dfbac6b1adcd"/>
    <ds:schemaRef ds:uri="http://purl.org/dc/terms/"/>
    <ds:schemaRef ds:uri="af947787-dd0a-4c7a-be58-4edbcb08396c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41DE47-6D52-40F4-8003-B00E8242EE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fd4f3f-1d02-4bbc-b06c-dfbac6b1adcd"/>
    <ds:schemaRef ds:uri="af947787-dd0a-4c7a-be58-4edbcb0839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DE9F57-DA76-4F5C-8B40-ECFA6CA312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5044</TotalTime>
  <Words>1483</Words>
  <Application>Microsoft Office PowerPoint</Application>
  <PresentationFormat>On-screen Show (4:3)</PresentationFormat>
  <Paragraphs>390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ＭＳ Ｐゴシック</vt:lpstr>
      <vt:lpstr>ＭＳ Ｐゴシック</vt:lpstr>
      <vt:lpstr> Arial</vt:lpstr>
      <vt:lpstr>Arial</vt:lpstr>
      <vt:lpstr>Arial Black</vt:lpstr>
      <vt:lpstr>Arial Bold</vt:lpstr>
      <vt:lpstr>Arial Narrow</vt:lpstr>
      <vt:lpstr>Calibri</vt:lpstr>
      <vt:lpstr>Franklin Gothic Book</vt:lpstr>
      <vt:lpstr>Helvetica</vt:lpstr>
      <vt:lpstr>U.S. Army</vt:lpstr>
      <vt:lpstr>4_APPROVED FOR PUBLIC RELEASE</vt:lpstr>
      <vt:lpstr>5_APPROVED FOR PUBLIC RELEASE</vt:lpstr>
      <vt:lpstr>1_UNCLASSIFIED//FOUO//DRAFT//PRE-DECISIONAL</vt:lpstr>
      <vt:lpstr>6_APPROVED FOR PUBLIC RELEASE</vt:lpstr>
      <vt:lpstr>2_UNCLASSIFIED//FOUO//DRAFT//PRE-DECISIONAL</vt:lpstr>
      <vt:lpstr>3_UNCLASSIFIED//FOUO//DRAFT//PRE-DECISIONAL</vt:lpstr>
      <vt:lpstr>7_APPROVED FOR PUBLIC RELEASE</vt:lpstr>
      <vt:lpstr>PowerPoint Presentation</vt:lpstr>
      <vt:lpstr>organization</vt:lpstr>
      <vt:lpstr>DEVCOM NATIONAL FOOTPRINT</vt:lpstr>
      <vt:lpstr>GLOBAL POSTURE</vt:lpstr>
      <vt:lpstr>DEVCOM workforce</vt:lpstr>
      <vt:lpstr>PowerPoint Presentation</vt:lpstr>
      <vt:lpstr>Science &amp; Technology integration</vt:lpstr>
      <vt:lpstr>Office of the chief technology officer (OCTO)</vt:lpstr>
      <vt:lpstr>PowerPoint Presentation</vt:lpstr>
      <vt:lpstr>PROJECT CONVERGENCE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CCDC 2019+ Campaign Plan Brief (as of 8 MAR 19)</dc:title>
  <dc:creator>DoD Admin</dc:creator>
  <dc:description>Key Points</dc:description>
  <cp:lastModifiedBy>Samms, Charneta L CIV</cp:lastModifiedBy>
  <cp:revision>291</cp:revision>
  <cp:lastPrinted>2020-12-07T19:48:36Z</cp:lastPrinted>
  <dcterms:created xsi:type="dcterms:W3CDTF">2019-02-12T16:11:31Z</dcterms:created>
  <dcterms:modified xsi:type="dcterms:W3CDTF">2022-05-16T13:50:12Z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0x0101002C6715070294EF41ABFEDE79FE1E8754</vt:lpwstr>
  </property>
  <property fmtid="{D5CDD505-2E9C-101B-9397-08002B2CF9AE}" pid="3" name="ContentType">
    <vt:lpwstr>Slide</vt:lpwstr>
  </property>
  <property fmtid="{D5CDD505-2E9C-101B-9397-08002B2CF9AE}" pid="4" name="Presentation">
    <vt:lpwstr>CCDC 2019+ Campaign Plan Brief (as of 8 MAR 19)</vt:lpwstr>
  </property>
  <property fmtid="{D5CDD505-2E9C-101B-9397-08002B2CF9AE}" pid="5" name="SlideDescription">
    <vt:lpwstr>Key Points</vt:lpwstr>
  </property>
</Properties>
</file>