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5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6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7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8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9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0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4193" r:id="rId6"/>
    <p:sldMasterId id="2147484211" r:id="rId7"/>
    <p:sldMasterId id="2147484220" r:id="rId8"/>
    <p:sldMasterId id="2147484229" r:id="rId9"/>
    <p:sldMasterId id="2147484238" r:id="rId10"/>
    <p:sldMasterId id="2147484247" r:id="rId11"/>
    <p:sldMasterId id="2147484256" r:id="rId12"/>
    <p:sldMasterId id="2147484265" r:id="rId13"/>
    <p:sldMasterId id="2147484274" r:id="rId14"/>
    <p:sldMasterId id="2147484283" r:id="rId15"/>
    <p:sldMasterId id="2147484292" r:id="rId16"/>
    <p:sldMasterId id="2147484301" r:id="rId17"/>
    <p:sldMasterId id="2147484310" r:id="rId18"/>
    <p:sldMasterId id="2147484319" r:id="rId19"/>
    <p:sldMasterId id="2147484328" r:id="rId20"/>
    <p:sldMasterId id="2147484352" r:id="rId21"/>
    <p:sldMasterId id="2147484378" r:id="rId22"/>
    <p:sldMasterId id="2147484390" r:id="rId23"/>
    <p:sldMasterId id="2147484403" r:id="rId24"/>
    <p:sldMasterId id="2147484433" r:id="rId25"/>
  </p:sldMasterIdLst>
  <p:notesMasterIdLst>
    <p:notesMasterId r:id="rId32"/>
  </p:notesMasterIdLst>
  <p:handoutMasterIdLst>
    <p:handoutMasterId r:id="rId33"/>
  </p:handoutMasterIdLst>
  <p:sldIdLst>
    <p:sldId id="2237" r:id="rId26"/>
    <p:sldId id="2259" r:id="rId27"/>
    <p:sldId id="2260" r:id="rId28"/>
    <p:sldId id="2275" r:id="rId29"/>
    <p:sldId id="2262" r:id="rId30"/>
    <p:sldId id="227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C00"/>
    <a:srgbClr val="CC9900"/>
    <a:srgbClr val="000099"/>
    <a:srgbClr val="006600"/>
    <a:srgbClr val="C0C0C0"/>
    <a:srgbClr val="FFFF99"/>
    <a:srgbClr val="005828"/>
    <a:srgbClr val="80808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3" autoAdjust="0"/>
    <p:restoredTop sz="93091" autoAdjust="0"/>
  </p:normalViewPr>
  <p:slideViewPr>
    <p:cSldViewPr snapToGrid="0">
      <p:cViewPr varScale="1">
        <p:scale>
          <a:sx n="106" d="100"/>
          <a:sy n="106" d="100"/>
        </p:scale>
        <p:origin x="2088" y="78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2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" Target="slides/slide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0" y="1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27C42-B3D3-475F-B9A7-DFC61004EB76}" type="datetimeFigureOut">
              <a:rPr lang="en-US"/>
              <a:pPr>
                <a:defRPr/>
              </a:pPr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685397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0" y="8685397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16B56D-315C-4962-9282-63062BFF3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7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0" y="1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13D342-ECC5-4EC7-A774-B62C14F56B0D}" type="datetimeFigureOut">
              <a:rPr lang="en-US"/>
              <a:pPr>
                <a:defRPr/>
              </a:pPr>
              <a:t>2/8/2017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5" tIns="45682" rIns="91365" bIns="456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1" y="4342703"/>
            <a:ext cx="5487020" cy="4114956"/>
          </a:xfrm>
          <a:prstGeom prst="rect">
            <a:avLst/>
          </a:prstGeom>
        </p:spPr>
        <p:txBody>
          <a:bodyPr vert="horz" lIns="91365" tIns="45682" rIns="91365" bIns="456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685397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0" y="8685397"/>
            <a:ext cx="2971490" cy="457045"/>
          </a:xfrm>
          <a:prstGeom prst="rect">
            <a:avLst/>
          </a:prstGeom>
        </p:spPr>
        <p:txBody>
          <a:bodyPr vert="horz" lIns="91365" tIns="45682" rIns="91365" bIns="456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AE95FD-5080-40FC-BB99-949130D7F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01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95FD-5080-40FC-BB99-949130D7FE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6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95FD-5080-40FC-BB99-949130D7FE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4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95FD-5080-40FC-BB99-949130D7FE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95FD-5080-40FC-BB99-949130D7FE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3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E95FD-5080-40FC-BB99-949130D7FE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0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</a:rPr>
              <a:t>UNCLASSIFIED</a:t>
            </a:r>
            <a:endParaRPr lang="en-US" sz="1100" dirty="0">
              <a:solidFill>
                <a:srgbClr val="000099"/>
              </a:solidFill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This briefing is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UNCLASSIFIED</a:t>
            </a:r>
            <a:endParaRPr lang="en-US" sz="1400" dirty="0" smtClean="0"/>
          </a:p>
          <a:p>
            <a:pPr algn="ctr"/>
            <a:endParaRPr lang="en-US" sz="1400" dirty="0" smtClean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4" y="130965"/>
            <a:ext cx="607069" cy="7315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252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prstClr val="white"/>
                </a:solidFill>
                <a:latin typeface="Agency FB" pitchFamily="34" charset="0"/>
                <a:cs typeface="Arial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RADOC logo (Robert's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6670" y="1898"/>
            <a:ext cx="576493" cy="494052"/>
          </a:xfrm>
          <a:prstGeom prst="rect">
            <a:avLst/>
          </a:prstGeom>
        </p:spPr>
      </p:pic>
      <p:pic>
        <p:nvPicPr>
          <p:cNvPr id="14" name="Picture 13" descr="ARCI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5257" y="100644"/>
            <a:ext cx="675813" cy="592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8" t="8095" r="7325" b="3773"/>
          <a:stretch/>
        </p:blipFill>
        <p:spPr>
          <a:xfrm>
            <a:off x="8206670" y="275597"/>
            <a:ext cx="474105" cy="47410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 userDrawn="1"/>
        </p:nvSpPr>
        <p:spPr>
          <a:xfrm>
            <a:off x="3905770" y="-46675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8000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99726" y="662940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33CC33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066" y="6619874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914400" y="762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u="sng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1143" y="837789"/>
            <a:ext cx="7375527" cy="282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03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5256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237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5465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22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0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45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8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341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0335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4" y="130965"/>
            <a:ext cx="607069" cy="7315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252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prstClr val="white"/>
                </a:solidFill>
                <a:latin typeface="Agency FB" pitchFamily="34" charset="0"/>
                <a:cs typeface="Arial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RADOC logo (Robert's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6670" y="1898"/>
            <a:ext cx="576493" cy="494052"/>
          </a:xfrm>
          <a:prstGeom prst="rect">
            <a:avLst/>
          </a:prstGeom>
        </p:spPr>
      </p:pic>
      <p:pic>
        <p:nvPicPr>
          <p:cNvPr id="14" name="Picture 13" descr="ARCI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5257" y="100644"/>
            <a:ext cx="675813" cy="592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8" t="8095" r="7325" b="3773"/>
          <a:stretch/>
        </p:blipFill>
        <p:spPr>
          <a:xfrm>
            <a:off x="8206670" y="275597"/>
            <a:ext cx="474105" cy="47410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 userDrawn="1"/>
        </p:nvSpPr>
        <p:spPr>
          <a:xfrm>
            <a:off x="3905770" y="-46675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8000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99726" y="662940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33CC33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066" y="6619874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914400" y="762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u="sng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1143" y="837789"/>
            <a:ext cx="7375527" cy="282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38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053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138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98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52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526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389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7201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926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0510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3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8" y="76200"/>
            <a:ext cx="7467600" cy="7921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6"/>
          <p:cNvSpPr txBox="1">
            <a:spLocks/>
          </p:cNvSpPr>
          <p:nvPr userDrawn="1"/>
        </p:nvSpPr>
        <p:spPr>
          <a:xfrm>
            <a:off x="0" y="6612473"/>
            <a:ext cx="2057400" cy="2370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As of:  </a:t>
            </a:r>
            <a:fld id="{7C0A1F83-C23F-4D11-865B-A657BA3A2100}" type="datetime8">
              <a:rPr lang="en-US" sz="900" b="1" smtClean="0">
                <a:solidFill>
                  <a:srgbClr val="FF0000"/>
                </a:solidFill>
              </a:rPr>
              <a:pPr algn="ctr"/>
              <a:t>2/8/2017 11:24 AM</a:t>
            </a:fld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634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69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45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3189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298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8033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4952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8863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290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305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0B5B-DB85-4359-9F0A-2E4B299FC6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D623A-ECA9-4BCF-9E82-F541286A9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263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33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191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4083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3050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 algn="ctr">
              <a:defRPr sz="4400" i="0">
                <a:solidFill>
                  <a:srgbClr val="0000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 b="1" i="1">
                <a:solidFill>
                  <a:srgbClr val="000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5" y="130965"/>
            <a:ext cx="607069" cy="7315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7253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gency FB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TRADOC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108" y="130965"/>
            <a:ext cx="645927" cy="6459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28354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1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40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847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7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3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327025"/>
            <a:ext cx="5092700" cy="519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219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645526" y="6643690"/>
            <a:ext cx="3397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fld id="{E70BBDCE-214C-42D1-A5CA-0DE693CA34E0}" type="slidenum">
              <a:rPr lang="en-US" sz="1000" b="1">
                <a:solidFill>
                  <a:srgbClr val="000000"/>
                </a:solidFill>
                <a:latin typeface="Calibri"/>
                <a:cs typeface="Arial" charset="0"/>
              </a:rPr>
              <a:pPr algn="r" eaLnBrk="0" hangingPunct="0">
                <a:lnSpc>
                  <a:spcPct val="90000"/>
                </a:lnSpc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latin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fld id="{79C2B9C8-F10F-47D3-8D29-4F23306281D4}" type="slidenum">
              <a:rPr lang="en-US">
                <a:solidFill>
                  <a:srgbClr val="000000"/>
                </a:solidFill>
                <a:cs typeface="+mn-cs"/>
              </a:rPr>
              <a:pPr fontAlgn="auto"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0600" y="6518179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18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5780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618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4063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9494"/>
            <a:ext cx="9144000" cy="593725"/>
          </a:xfrm>
          <a:prstGeom prst="rect">
            <a:avLst/>
          </a:prstGeom>
        </p:spPr>
        <p:txBody>
          <a:bodyPr lIns="91420" tIns="45711" rIns="91420" bIns="45711"/>
          <a:lstStyle>
            <a:lvl1pPr algn="ctr">
              <a:defRPr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85204" y="6526649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032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0954" y="6484951"/>
            <a:ext cx="633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858FF5-0487-473F-BF4F-2FA996B2408A}" type="slidenum">
              <a:rPr lang="en-US" smtClean="0">
                <a:solidFill>
                  <a:prstClr val="whit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07788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4403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23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63712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512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108" y="6491969"/>
            <a:ext cx="60089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5F6B990-966E-4E44-B33A-E43BFE857E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2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520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5" y="91119"/>
            <a:ext cx="7162800" cy="66135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26649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5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0954" y="6484951"/>
            <a:ext cx="633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858FF5-0487-473F-BF4F-2FA996B2408A}" type="slidenum">
              <a:rPr lang="en-US" smtClean="0">
                <a:solidFill>
                  <a:prstClr val="whit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868432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21031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6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58346" y="6437385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5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068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5"/>
          </p:nvPr>
        </p:nvSpPr>
        <p:spPr>
          <a:xfrm>
            <a:off x="8534400" y="6450448"/>
            <a:ext cx="533400" cy="2889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76F7A8D-82BE-4F60-8446-C5D4AB9D9D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441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21031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6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7539" y="6474395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086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068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0124" y="6456977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5382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257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8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62708" y="6474395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982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068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1414" y="6474395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881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-210312"/>
            <a:ext cx="8229600" cy="1143000"/>
          </a:xfrm>
        </p:spPr>
        <p:txBody>
          <a:bodyPr>
            <a:normAutofit/>
          </a:bodyPr>
          <a:lstStyle>
            <a:lvl1pPr>
              <a:defRPr sz="2800" b="1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7566"/>
            <a:ext cx="8229600" cy="3068782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400" b="1">
                <a:latin typeface="Arial" pitchFamily="34" charset="0"/>
                <a:cs typeface="Arial" pitchFamily="34" charset="0"/>
              </a:defRPr>
            </a:lvl3pPr>
            <a:lvl4pPr>
              <a:defRPr sz="2400" b="1">
                <a:latin typeface="Arial" pitchFamily="34" charset="0"/>
                <a:cs typeface="Arial" pitchFamily="34" charset="0"/>
              </a:defRPr>
            </a:lvl4pPr>
            <a:lvl5pPr>
              <a:defRPr sz="24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53996" y="6465686"/>
            <a:ext cx="5334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373DC0-F413-4098-8AFC-675FCCBD90A8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95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535358"/>
            <a:ext cx="533400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FF9D75-5358-4754-93F1-5F24E12772D2}" type="slidenum">
              <a:rPr lang="en-US" smtClean="0">
                <a:solidFill>
                  <a:prstClr val="whit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188122" y="654800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 Arial"/>
                <a:cs typeface="+mn-cs"/>
              </a:rPr>
              <a:t>05 1239 Nov 15</a:t>
            </a:r>
            <a:endParaRPr lang="en-US" sz="1000" dirty="0">
              <a:solidFill>
                <a:prstClr val="white"/>
              </a:solidFill>
              <a:latin typeface=" 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7407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A123-475D-4972-B88A-C37906F469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45A3-9984-4875-AE35-E42E57F804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65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B371-73F3-4BFE-B89B-6B271D90A2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4406-4DAD-4B9C-B019-4EEE24D48D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3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7E2F-C1DB-4B77-B15C-A8029C9B71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B680-7B5C-4D71-89E8-169EC6841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163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D1D3-6287-4771-9C7E-4AFBF2362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BFBFF-3398-4BD4-8DC6-35B211248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425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129D-8869-4A14-8339-4F4407F610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C03E-AD31-4BB4-AC0A-CFB3859024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493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50800">
            <a:solidFill>
              <a:srgbClr val="FFFF2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13AB-4A55-44F1-A9C1-659A40184F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C29C-E3B5-4F08-895C-FCBB229BF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82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9E50-B9EC-4BEF-B80A-EA588AB5BA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2910-1876-40B9-8A0A-FB6F6D4938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842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1DF5-3F5C-4BAF-B49C-4F193DA116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F82F-7670-44FC-86DD-5D8C212A45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080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4005-A0AF-4193-83D1-7DC6DDC99A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FCD7-343A-4114-9FBB-1121302C3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85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7300-A832-4D57-AD9D-5A5BCB61D1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6B8A-A2E2-478D-BB0A-C9B4715001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738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95BC-B581-4BAC-861F-F0829596C0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B001-1A69-4726-8AD6-F5CEBB385F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286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838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223"/>
            <a:ext cx="9143999" cy="650632"/>
          </a:xfrm>
          <a:prstGeom prst="rect">
            <a:avLst/>
          </a:prstGeom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7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36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0100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02223"/>
            <a:ext cx="9143999" cy="650632"/>
          </a:xfrm>
          <a:prstGeom prst="rect">
            <a:avLst/>
          </a:prstGeom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960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2223"/>
            <a:ext cx="9143999" cy="650632"/>
          </a:xfrm>
          <a:prstGeom prst="rect">
            <a:avLst/>
          </a:prstGeom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586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2223"/>
            <a:ext cx="9143999" cy="650632"/>
          </a:xfrm>
          <a:prstGeom prst="rect">
            <a:avLst/>
          </a:prstGeom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2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6393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676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2715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02223"/>
            <a:ext cx="9143999" cy="650632"/>
          </a:xfrm>
          <a:prstGeom prst="rect">
            <a:avLst/>
          </a:prstGeom>
        </p:spPr>
        <p:txBody>
          <a:bodyPr anchor="ctr"/>
          <a:lstStyle>
            <a:lvl1pPr algn="ctr"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682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013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4BD19E-77C9-44A6-A93B-09FA90612E26}" type="datetime1">
              <a:rPr lang="en-US" smtClean="0">
                <a:solidFill>
                  <a:prstClr val="black"/>
                </a:solidFill>
                <a:latin typeface="Times New Roman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2/8/2017</a:t>
            </a:fld>
            <a:endParaRPr lang="en-US" dirty="0">
              <a:solidFill>
                <a:prstClr val="black"/>
              </a:solidFill>
              <a:latin typeface="Times New Roman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  <a:cs typeface="+mn-cs"/>
              </a:rPr>
              <a:t>UNCLASS/FOUO</a:t>
            </a:r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E3295E-F9B5-4F3F-802F-44C0D4C3E3FF}" type="slidenum">
              <a:rPr lang="en-US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042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889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225"/>
            <a:ext cx="914399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840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3534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9044"/>
            <a:ext cx="91440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545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0" y="242559"/>
            <a:ext cx="9144000" cy="486697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5"/>
            <a:ext cx="8229600" cy="4525963"/>
          </a:xfrm>
          <a:prstGeom prst="rect">
            <a:avLst/>
          </a:prstGeom>
        </p:spPr>
        <p:txBody>
          <a:bodyPr/>
          <a:lstStyle>
            <a:lvl1pPr marL="287331" indent="-287331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47" indent="-169859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38739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1779"/>
            <a:ext cx="457200" cy="246221"/>
          </a:xfrm>
          <a:prstGeom prst="rect">
            <a:avLst/>
          </a:prstGeom>
        </p:spPr>
        <p:txBody>
          <a:bodyPr/>
          <a:lstStyle/>
          <a:p>
            <a:pPr eaLnBrk="0" hangingPunct="0"/>
            <a:fld id="{57B230CD-B1BE-428B-A6FF-E527CFDD2A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rPr>
              <a:pPr eaLnBrk="0" hangingPunct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262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</a:rPr>
              <a:t>UNCLASSIFIED</a:t>
            </a:r>
            <a:endParaRPr lang="en-US" sz="1100" dirty="0">
              <a:solidFill>
                <a:srgbClr val="000099"/>
              </a:solidFill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6416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818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40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88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4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156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265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341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894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4" y="130965"/>
            <a:ext cx="607069" cy="7315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252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prstClr val="white"/>
                </a:solidFill>
                <a:latin typeface="Agency FB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RADOC logo (Robert's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6670" y="1898"/>
            <a:ext cx="576493" cy="494052"/>
          </a:xfrm>
          <a:prstGeom prst="rect">
            <a:avLst/>
          </a:prstGeom>
        </p:spPr>
      </p:pic>
      <p:pic>
        <p:nvPicPr>
          <p:cNvPr id="14" name="Picture 13" descr="ARCI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5257" y="100644"/>
            <a:ext cx="675813" cy="592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8" t="8095" r="7325" b="3773"/>
          <a:stretch/>
        </p:blipFill>
        <p:spPr>
          <a:xfrm>
            <a:off x="8206670" y="275597"/>
            <a:ext cx="474105" cy="47410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 userDrawn="1"/>
        </p:nvSpPr>
        <p:spPr>
          <a:xfrm>
            <a:off x="3905770" y="-46675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8000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99726" y="662940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33CC33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066" y="6619874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914400" y="762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u="sng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1143" y="837789"/>
            <a:ext cx="7375527" cy="282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3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4" y="130965"/>
            <a:ext cx="607069" cy="7315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252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prstClr val="white"/>
                </a:solidFill>
                <a:latin typeface="Agency FB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RADOC logo (Robert's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6670" y="1898"/>
            <a:ext cx="576493" cy="494052"/>
          </a:xfrm>
          <a:prstGeom prst="rect">
            <a:avLst/>
          </a:prstGeom>
        </p:spPr>
      </p:pic>
      <p:pic>
        <p:nvPicPr>
          <p:cNvPr id="14" name="Picture 13" descr="ARCI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5257" y="100644"/>
            <a:ext cx="675813" cy="592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8" t="8095" r="7325" b="3773"/>
          <a:stretch/>
        </p:blipFill>
        <p:spPr>
          <a:xfrm>
            <a:off x="8206670" y="275597"/>
            <a:ext cx="474105" cy="47410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 userDrawn="1"/>
        </p:nvSpPr>
        <p:spPr>
          <a:xfrm>
            <a:off x="3905770" y="-46675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8000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99726" y="662940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33CC33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066" y="6619874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914400" y="762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u="sng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1143" y="837789"/>
            <a:ext cx="7375527" cy="282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6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4" y="130965"/>
            <a:ext cx="607069" cy="7315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252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prstClr val="white"/>
                </a:solidFill>
                <a:latin typeface="Agency FB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RADOC logo (Robert's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6670" y="1898"/>
            <a:ext cx="576493" cy="494052"/>
          </a:xfrm>
          <a:prstGeom prst="rect">
            <a:avLst/>
          </a:prstGeom>
        </p:spPr>
      </p:pic>
      <p:pic>
        <p:nvPicPr>
          <p:cNvPr id="14" name="Picture 13" descr="ARCI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5257" y="100644"/>
            <a:ext cx="675813" cy="592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8" t="8095" r="7325" b="3773"/>
          <a:stretch/>
        </p:blipFill>
        <p:spPr>
          <a:xfrm>
            <a:off x="8206670" y="275597"/>
            <a:ext cx="474105" cy="47410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 userDrawn="1"/>
        </p:nvSpPr>
        <p:spPr>
          <a:xfrm>
            <a:off x="3905770" y="-46675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8000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99726" y="662940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33CC33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066" y="6619874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914400" y="762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u="sng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1143" y="837789"/>
            <a:ext cx="7375527" cy="282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8" y="76200"/>
            <a:ext cx="7467600" cy="7921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6"/>
          <p:cNvSpPr txBox="1">
            <a:spLocks/>
          </p:cNvSpPr>
          <p:nvPr userDrawn="1"/>
        </p:nvSpPr>
        <p:spPr>
          <a:xfrm>
            <a:off x="0" y="6612473"/>
            <a:ext cx="2057400" cy="2370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As of:  </a:t>
            </a:r>
            <a:fld id="{7C0A1F83-C23F-4D11-865B-A657BA3A2100}" type="datetime8">
              <a:rPr lang="en-US" sz="900" b="1" smtClean="0">
                <a:solidFill>
                  <a:srgbClr val="FF0000"/>
                </a:solidFill>
              </a:rPr>
              <a:pPr algn="ctr"/>
              <a:t>2/8/2017 11:24 AM</a:t>
            </a:fld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1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82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87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>
                <a:solidFill>
                  <a:srgbClr val="000099"/>
                </a:solidFill>
                <a:latin typeface="Arial"/>
              </a:rPr>
              <a:t>FOR OFFICIAL USE ONLY</a:t>
            </a: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027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92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69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66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5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834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8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0950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47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8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3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5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7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003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392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399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1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7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2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080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38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8855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769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>
                <a:solidFill>
                  <a:srgbClr val="000099"/>
                </a:solidFill>
                <a:latin typeface="Arial"/>
              </a:rPr>
              <a:t>FOR OFFICIAL USE ONLY</a:t>
            </a: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240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08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56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649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0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786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643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>
                <a:solidFill>
                  <a:srgbClr val="000099"/>
                </a:solidFill>
                <a:latin typeface="Arial"/>
              </a:rPr>
              <a:t>FOR OFFICIAL USE ONLY</a:t>
            </a: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346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3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1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7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06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08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1380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901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44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39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5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557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93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212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14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944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554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9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8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836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844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702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537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>
                <a:solidFill>
                  <a:srgbClr val="000099"/>
                </a:solidFill>
                <a:latin typeface="Arial"/>
              </a:rPr>
              <a:t>FOR OFFICIAL USE ONLY</a:t>
            </a: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563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9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6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10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2303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339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120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7990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>
                <a:solidFill>
                  <a:srgbClr val="000099"/>
                </a:solidFill>
                <a:latin typeface="Arial"/>
              </a:rPr>
              <a:t>FOR OFFICIAL USE ONLY</a:t>
            </a: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3526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04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6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CAIMVJY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704" y="130965"/>
            <a:ext cx="607069" cy="7315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252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prstClr val="white"/>
                </a:solidFill>
                <a:latin typeface="Agency FB" pitchFamily="34" charset="0"/>
                <a:cs typeface="Arial" pitchFamily="34" charset="0"/>
              </a:rPr>
              <a:t>Victory Starts Here!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TRADOC logo (Robert's)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6670" y="1898"/>
            <a:ext cx="576493" cy="494052"/>
          </a:xfrm>
          <a:prstGeom prst="rect">
            <a:avLst/>
          </a:prstGeom>
        </p:spPr>
      </p:pic>
      <p:pic>
        <p:nvPicPr>
          <p:cNvPr id="14" name="Picture 13" descr="ARCI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5257" y="100644"/>
            <a:ext cx="675813" cy="592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8" t="8095" r="7325" b="3773"/>
          <a:stretch/>
        </p:blipFill>
        <p:spPr>
          <a:xfrm>
            <a:off x="8206670" y="275597"/>
            <a:ext cx="474105" cy="474105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 userDrawn="1"/>
        </p:nvSpPr>
        <p:spPr>
          <a:xfrm>
            <a:off x="3905770" y="-46675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008000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99726" y="662940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rgbClr val="33CC33"/>
                </a:solidFill>
                <a:latin typeface=" Arial"/>
              </a:rPr>
              <a:t>UNCLASSIFIED</a:t>
            </a:r>
            <a:endParaRPr lang="en-US" sz="1200" b="1" u="sng" dirty="0">
              <a:solidFill>
                <a:srgbClr val="FF0000"/>
              </a:solidFill>
              <a:latin typeface=" 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066" y="6619874"/>
            <a:ext cx="533400" cy="2889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914400" y="76200"/>
            <a:ext cx="7467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u="sng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1143" y="837789"/>
            <a:ext cx="7375527" cy="2823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2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704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034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6384" y="1151906"/>
            <a:ext cx="7771232" cy="4944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4242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236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 userDrawn="1"/>
        </p:nvSpPr>
        <p:spPr>
          <a:xfrm>
            <a:off x="2921330" y="3562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100" dirty="0" smtClean="0">
                <a:solidFill>
                  <a:srgbClr val="000099"/>
                </a:solidFill>
                <a:latin typeface="Arial"/>
              </a:rPr>
              <a:t>FOR OFFICIAL USE ONLY</a:t>
            </a:r>
            <a:endParaRPr lang="en-US" sz="1100" dirty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35" name="Picture 4" descr="http://www.tioh.hqda.pentagon.mil/ImageProxy.ashx?n=1&amp;t=original&amp;id=510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67" y="505471"/>
            <a:ext cx="2815095" cy="3700190"/>
          </a:xfrm>
          <a:prstGeom prst="rect">
            <a:avLst/>
          </a:prstGeom>
          <a:noFill/>
        </p:spPr>
      </p:pic>
      <p:pic>
        <p:nvPicPr>
          <p:cNvPr id="36" name="Picture 6" descr="http://www.tioh.hqda.pentagon.mil/ImageProxy.ashx?n=1&amp;t=original&amp;id=510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0360" y="3070536"/>
            <a:ext cx="2036617" cy="2058439"/>
          </a:xfrm>
          <a:prstGeom prst="rect">
            <a:avLst/>
          </a:prstGeom>
          <a:noFill/>
        </p:spPr>
      </p:pic>
      <p:sp>
        <p:nvSpPr>
          <p:cNvPr id="48" name="Text Placeholder 47"/>
          <p:cNvSpPr>
            <a:spLocks noGrp="1"/>
          </p:cNvSpPr>
          <p:nvPr>
            <p:ph type="body" sz="quarter" idx="17" hasCustomPrompt="1"/>
          </p:nvPr>
        </p:nvSpPr>
        <p:spPr>
          <a:xfrm>
            <a:off x="4178300" y="1371600"/>
            <a:ext cx="4267200" cy="69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 algn="ctr">
              <a:buNone/>
              <a:defRPr sz="6000" i="1" u="none">
                <a:solidFill>
                  <a:srgbClr val="8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9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4178300" y="3225800"/>
            <a:ext cx="42672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rIns="91440" anchor="ctr"/>
          <a:lstStyle>
            <a:lvl1pPr algn="ctr">
              <a:buNone/>
              <a:defRPr sz="3200" i="1" u="none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55" name="TextBox 54"/>
          <p:cNvSpPr txBox="1"/>
          <p:nvPr userDrawn="1"/>
        </p:nvSpPr>
        <p:spPr>
          <a:xfrm>
            <a:off x="0" y="63446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</a:rPr>
              <a:t>This briefing is </a:t>
            </a:r>
            <a:r>
              <a:rPr lang="en-US" sz="1400" b="1" kern="0" dirty="0" smtClean="0">
                <a:solidFill>
                  <a:srgbClr val="006600"/>
                </a:solidFill>
                <a:latin typeface="Arial"/>
              </a:rPr>
              <a:t>UNCLASSIFIED // </a:t>
            </a:r>
            <a:r>
              <a:rPr lang="en-US" sz="1400" b="1" kern="0" dirty="0" smtClean="0">
                <a:solidFill>
                  <a:srgbClr val="000099"/>
                </a:solidFill>
                <a:latin typeface="Arial"/>
              </a:rPr>
              <a:t>FOR OFFICIAL USE ONLY</a:t>
            </a:r>
          </a:p>
          <a:p>
            <a:pPr algn="ctr">
              <a:defRPr/>
            </a:pP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3695700" y="3962400"/>
            <a:ext cx="52324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Fires Center of Excellence &amp; Fort Sill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8771" y="5332665"/>
            <a:ext cx="444957" cy="71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31st Patch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" r="12541"/>
          <a:stretch>
            <a:fillRect/>
          </a:stretch>
        </p:blipFill>
        <p:spPr bwMode="auto">
          <a:xfrm>
            <a:off x="8475458" y="5293145"/>
            <a:ext cx="450850" cy="7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7" descr="yhst-5150087000857_2077_405649212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2" r="15240" b="6694"/>
          <a:stretch>
            <a:fillRect/>
          </a:stretch>
        </p:blipFill>
        <p:spPr bwMode="auto">
          <a:xfrm>
            <a:off x="7925119" y="5294402"/>
            <a:ext cx="488950" cy="7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upload.wikimedia.org/wikipedia/commons/thumb/9/95/ADA_School_SSI.svg/100px-ADA_School_SSI.svg.pn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023" y="5393259"/>
            <a:ext cx="601818" cy="5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http://upload.wikimedia.org/wikipedia/commons/thumb/a/a9/428FABdeSSI.jpg/120px-428FABdeSSI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8" y="5399516"/>
            <a:ext cx="587028" cy="5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http://upload.wikimedia.org/wikipedia/commons/thumb/6/63/434FABdeSSI.jpg/80px-434FABdeSSI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942" y="5342633"/>
            <a:ext cx="466438" cy="69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http://www.tioh.hqda.pentagon.mil/ImageProxy.ashx?n=1&amp;t=original&amp;id=5118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4189" y="5380755"/>
            <a:ext cx="641224" cy="623412"/>
          </a:xfrm>
          <a:prstGeom prst="rect">
            <a:avLst/>
          </a:prstGeom>
          <a:noFill/>
        </p:spPr>
      </p:pic>
      <p:pic>
        <p:nvPicPr>
          <p:cNvPr id="38" name="Picture 17" descr="MEDCOM-Patch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804" y="5349561"/>
            <a:ext cx="4789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http://www.tioh.hqda.pentagon.mil/ImageProxy.ashx?n=1&amp;t=original&amp;id=1168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7105" y="5335843"/>
            <a:ext cx="476692" cy="713237"/>
          </a:xfrm>
          <a:prstGeom prst="rect">
            <a:avLst/>
          </a:prstGeom>
          <a:noFill/>
        </p:spPr>
      </p:pic>
      <p:pic>
        <p:nvPicPr>
          <p:cNvPr id="40" name="Picture 2" descr="http://www.tioh.hqda.pentagon.mil/ImageProxy.ashx?n=1&amp;t=original&amp;id=1227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8232" y="5323972"/>
            <a:ext cx="491319" cy="736979"/>
          </a:xfrm>
          <a:prstGeom prst="rect">
            <a:avLst/>
          </a:prstGeom>
          <a:noFill/>
        </p:spPr>
      </p:pic>
      <p:pic>
        <p:nvPicPr>
          <p:cNvPr id="41" name="Picture 2" descr="http://www.scifigeeks.com/images/USMC06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5416" y="5315491"/>
            <a:ext cx="726407" cy="726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510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1" y="264225"/>
            <a:ext cx="8027719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92530"/>
            <a:ext cx="8229600" cy="52726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369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9409"/>
            <a:ext cx="4040188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9249"/>
            <a:ext cx="4040188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09409"/>
            <a:ext cx="4041775" cy="9398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9249"/>
            <a:ext cx="4041775" cy="435654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04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6904"/>
            <a:ext cx="4038600" cy="50692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2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5780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264225"/>
            <a:ext cx="8027719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0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7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3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1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9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136.xml"/><Relationship Id="rId21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2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 charset="0"/>
                <a:cs typeface="+mn-cs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UNCLASSIFIED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 charset="0"/>
                <a:cs typeface="+mn-cs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1" r:id="rId3"/>
    <p:sldLayoutId id="2147484163" r:id="rId4"/>
    <p:sldLayoutId id="2147484157" r:id="rId5"/>
    <p:sldLayoutId id="2147484162" r:id="rId6"/>
    <p:sldLayoutId id="2147484164" r:id="rId7"/>
    <p:sldLayoutId id="2147484165" r:id="rId8"/>
    <p:sldLayoutId id="2147484347" r:id="rId9"/>
    <p:sldLayoutId id="2147484349" r:id="rId10"/>
    <p:sldLayoutId id="2147484350" r:id="rId11"/>
    <p:sldLayoutId id="2147484351" r:id="rId12"/>
    <p:sldLayoutId id="214748437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This We’ll Defend! 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</a:rPr>
              <a:t>UNCLASSIFIED // FOR OFFICIAL USE ONLY</a:t>
            </a: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Victory Starts Here! </a:t>
            </a:r>
          </a:p>
        </p:txBody>
      </p:sp>
    </p:spTree>
    <p:extLst>
      <p:ext uri="{BB962C8B-B14F-4D97-AF65-F5344CB8AC3E}">
        <p14:creationId xmlns:p14="http://schemas.microsoft.com/office/powerpoint/2010/main" val="350135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This We’ll Defend! 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</a:rPr>
              <a:t>UNCLASSIFIED // FOR OFFICIAL USE ONLY</a:t>
            </a: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Victory Starts Here! </a:t>
            </a:r>
          </a:p>
        </p:txBody>
      </p:sp>
    </p:spTree>
    <p:extLst>
      <p:ext uri="{BB962C8B-B14F-4D97-AF65-F5344CB8AC3E}">
        <p14:creationId xmlns:p14="http://schemas.microsoft.com/office/powerpoint/2010/main" val="31616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0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1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41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60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4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6484951"/>
            <a:ext cx="9144000" cy="381000"/>
          </a:xfrm>
          <a:prstGeom prst="rect">
            <a:avLst/>
          </a:prstGeom>
          <a:solidFill>
            <a:srgbClr val="00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 Arial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0" y="6471473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7253" y="6488494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Agency FB" pitchFamily="34" charset="0"/>
              </a:rPr>
              <a:t>Victory Starts Here!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93619"/>
            <a:ext cx="7162800" cy="66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3" name="Picture 32" descr="imagesCAIMVJYX.jp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110705" y="130965"/>
            <a:ext cx="607069" cy="731520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0" y="6446549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3811262" y="-42005"/>
            <a:ext cx="1643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</a:rPr>
              <a:t>UNCLASSIFIED </a:t>
            </a:r>
            <a:r>
              <a:rPr lang="en-US" sz="1000" b="1" dirty="0">
                <a:solidFill>
                  <a:srgbClr val="009900"/>
                </a:solidFill>
              </a:rPr>
              <a:t>/ FOUO </a:t>
            </a:r>
          </a:p>
        </p:txBody>
      </p:sp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3817742" y="6540418"/>
            <a:ext cx="1643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latin typeface=" Arial"/>
                <a:cs typeface="Arial" charset="0"/>
              </a:rPr>
              <a:t>UNCLASSIFIED </a:t>
            </a:r>
            <a:r>
              <a:rPr lang="en-US" sz="1000" b="1" dirty="0">
                <a:solidFill>
                  <a:srgbClr val="009900"/>
                </a:solidFill>
                <a:latin typeface=" Arial"/>
                <a:cs typeface="Arial" charset="0"/>
              </a:rPr>
              <a:t>/ FOUO </a:t>
            </a:r>
          </a:p>
        </p:txBody>
      </p:sp>
      <p:pic>
        <p:nvPicPr>
          <p:cNvPr id="15" name="Picture 14" descr="TRADOC LOGO.bmp"/>
          <p:cNvPicPr>
            <a:picLocks noChangeAspect="1"/>
          </p:cNvPicPr>
          <p:nvPr userDrawn="1"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6108" y="130965"/>
            <a:ext cx="645927" cy="6459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2991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  <p:sldLayoutId id="2147484373" r:id="rId21"/>
    <p:sldLayoutId id="2147484374" r:id="rId22"/>
    <p:sldLayoutId id="2147484375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12DE5-E477-45D7-8CEC-2A1EBFFCE0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A1DCD-C9C5-4FD6-9890-B1AAF0E637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0" y="876300"/>
            <a:ext cx="9144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50800">
            <a:solidFill>
              <a:srgbClr val="FFFF2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2" name="Picture 19" descr="Fires COE Logo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600" y="0"/>
            <a:ext cx="147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7"/>
          <p:cNvGrpSpPr>
            <a:grpSpLocks/>
          </p:cNvGrpSpPr>
          <p:nvPr userDrawn="1"/>
        </p:nvGrpSpPr>
        <p:grpSpPr bwMode="auto">
          <a:xfrm>
            <a:off x="0" y="873125"/>
            <a:ext cx="9144000" cy="5984875"/>
            <a:chOff x="0" y="552"/>
            <a:chExt cx="5760" cy="3770"/>
          </a:xfrm>
        </p:grpSpPr>
        <p:pic>
          <p:nvPicPr>
            <p:cNvPr id="14" name="Picture 18" descr="10TH MOUNTAIN SOLDIERS"/>
            <p:cNvPicPr>
              <a:picLocks noChangeAspect="1" noChangeArrowheads="1"/>
            </p:cNvPicPr>
            <p:nvPr/>
          </p:nvPicPr>
          <p:blipFill>
            <a:blip r:embed="rId14" cstate="print">
              <a:lum bright="80000" contrast="-80000"/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" y="651"/>
              <a:ext cx="4554" cy="3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0" y="584"/>
              <a:ext cx="5760" cy="0"/>
            </a:xfrm>
            <a:prstGeom prst="line">
              <a:avLst/>
            </a:prstGeom>
            <a:noFill/>
            <a:ln w="50800">
              <a:solidFill>
                <a:srgbClr val="FFFF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0" y="552"/>
              <a:ext cx="57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0" y="4302"/>
              <a:ext cx="5760" cy="0"/>
            </a:xfrm>
            <a:prstGeom prst="line">
              <a:avLst/>
            </a:prstGeom>
            <a:noFill/>
            <a:ln w="50800">
              <a:solidFill>
                <a:srgbClr val="FFFF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0" y="4275"/>
              <a:ext cx="57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2544" y="4202"/>
              <a:ext cx="680" cy="12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>
                  <a:solidFill>
                    <a:prstClr val="white"/>
                  </a:solidFill>
                  <a:latin typeface="Arial" charset="0"/>
                  <a:cs typeface="+mn-cs"/>
                </a:rPr>
                <a:t>UNCLASSIFIED</a:t>
              </a:r>
              <a:endParaRPr lang="en-US" sz="1000">
                <a:solidFill>
                  <a:prstClr val="black"/>
                </a:solidFill>
                <a:latin typeface="Arial" charset="0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40946"/>
            <a:ext cx="838200" cy="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6630468"/>
            <a:ext cx="9144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UNCLASSIFIED</a:t>
            </a:r>
            <a:endParaRPr lang="en-US" sz="1100" b="1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1968" y="6630468"/>
            <a:ext cx="416211" cy="2275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F16A968-1355-4232-A42F-869BA6750642}" type="slidenum">
              <a:rPr lang="en-US" sz="1200" b="1" i="1" kern="0">
                <a:solidFill>
                  <a:srgbClr val="000000"/>
                </a:solidFill>
                <a:latin typeface="Arial"/>
                <a:cs typeface="Arial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i="1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909882" y="6476694"/>
            <a:ext cx="1515795" cy="2992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200" b="1" i="1" dirty="0" smtClean="0">
                <a:ln w="3175">
                  <a:solidFill>
                    <a:srgbClr val="000000"/>
                  </a:solidFill>
                  <a:prstDash val="solid"/>
                </a:ln>
                <a:solidFill>
                  <a:srgbClr val="FFCB05"/>
                </a:solidFill>
                <a:latin typeface="Arial" charset="0"/>
                <a:cs typeface="+mn-cs"/>
              </a:rPr>
              <a:t>Army Targeting</a:t>
            </a:r>
          </a:p>
        </p:txBody>
      </p:sp>
      <p:sp>
        <p:nvSpPr>
          <p:cNvPr id="21" name="Line 94"/>
          <p:cNvSpPr>
            <a:spLocks noChangeShapeType="1"/>
          </p:cNvSpPr>
          <p:nvPr/>
        </p:nvSpPr>
        <p:spPr bwMode="auto">
          <a:xfrm>
            <a:off x="21154" y="6622036"/>
            <a:ext cx="7069814" cy="0"/>
          </a:xfrm>
          <a:prstGeom prst="line">
            <a:avLst/>
          </a:prstGeom>
          <a:noFill/>
          <a:ln w="349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6200000" rotWithShape="0">
              <a:srgbClr val="FFCB05">
                <a:alpha val="4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94"/>
          <p:cNvSpPr>
            <a:spLocks noChangeShapeType="1"/>
          </p:cNvSpPr>
          <p:nvPr/>
        </p:nvSpPr>
        <p:spPr bwMode="auto">
          <a:xfrm>
            <a:off x="8241129" y="6621548"/>
            <a:ext cx="869544" cy="1105"/>
          </a:xfrm>
          <a:prstGeom prst="line">
            <a:avLst/>
          </a:prstGeom>
          <a:noFill/>
          <a:ln w="349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6200000" rotWithShape="0">
              <a:srgbClr val="FFCB05">
                <a:alpha val="4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" y="3297"/>
            <a:ext cx="9144000" cy="1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r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UNCLASSIFIED</a:t>
            </a:r>
            <a:endParaRPr lang="en-US" sz="1100" b="1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94"/>
          <p:cNvSpPr>
            <a:spLocks noChangeShapeType="1"/>
          </p:cNvSpPr>
          <p:nvPr/>
        </p:nvSpPr>
        <p:spPr bwMode="auto">
          <a:xfrm flipV="1">
            <a:off x="32878" y="869621"/>
            <a:ext cx="9069487" cy="1"/>
          </a:xfrm>
          <a:prstGeom prst="line">
            <a:avLst/>
          </a:prstGeom>
          <a:noFill/>
          <a:ln w="349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srgbClr val="FFCB05">
                <a:alpha val="4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94"/>
          <p:cNvSpPr>
            <a:spLocks noChangeShapeType="1"/>
          </p:cNvSpPr>
          <p:nvPr/>
        </p:nvSpPr>
        <p:spPr bwMode="auto">
          <a:xfrm flipV="1">
            <a:off x="21198" y="193429"/>
            <a:ext cx="9098280" cy="14802"/>
          </a:xfrm>
          <a:prstGeom prst="line">
            <a:avLst/>
          </a:prstGeom>
          <a:noFill/>
          <a:ln w="349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srgbClr val="FFCB05">
                <a:alpha val="4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94"/>
          <p:cNvSpPr>
            <a:spLocks noChangeShapeType="1"/>
          </p:cNvSpPr>
          <p:nvPr/>
        </p:nvSpPr>
        <p:spPr bwMode="auto">
          <a:xfrm flipH="1">
            <a:off x="38795" y="193430"/>
            <a:ext cx="1" cy="6445737"/>
          </a:xfrm>
          <a:prstGeom prst="line">
            <a:avLst/>
          </a:prstGeom>
          <a:noFill/>
          <a:ln w="34925" cmpd="sng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srgbClr val="FFCB05">
                <a:alpha val="4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Line 94"/>
          <p:cNvSpPr>
            <a:spLocks noChangeShapeType="1"/>
          </p:cNvSpPr>
          <p:nvPr/>
        </p:nvSpPr>
        <p:spPr bwMode="auto">
          <a:xfrm flipH="1">
            <a:off x="9102365" y="198314"/>
            <a:ext cx="1" cy="6440853"/>
          </a:xfrm>
          <a:prstGeom prst="line">
            <a:avLst/>
          </a:prstGeom>
          <a:noFill/>
          <a:ln w="34925" cmpd="sng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srgbClr val="FFCB05">
                <a:alpha val="4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" y="234152"/>
            <a:ext cx="781077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3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06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6499025"/>
            <a:ext cx="9144000" cy="276999"/>
            <a:chOff x="0" y="6499025"/>
            <a:chExt cx="9144000" cy="276999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0" y="6680963"/>
              <a:ext cx="9144000" cy="0"/>
            </a:xfrm>
            <a:prstGeom prst="line">
              <a:avLst/>
            </a:prstGeom>
            <a:noFill/>
            <a:ln w="38100">
              <a:solidFill>
                <a:srgbClr val="B8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324601" y="6499025"/>
              <a:ext cx="156595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 anchorCtr="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baseline="-25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This We’ll Defend!   </a:t>
              </a:r>
              <a:endParaRPr lang="en-US" b="1" i="1" baseline="-250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UNCLASSIFIED//</a:t>
            </a:r>
            <a:r>
              <a:rPr lang="en-US" sz="12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FOR OFFICIAL USE ONLY </a:t>
            </a:r>
            <a:endParaRPr lang="en-US" sz="12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 userDrawn="1"/>
        </p:nvGrpSpPr>
        <p:grpSpPr>
          <a:xfrm>
            <a:off x="0" y="10273"/>
            <a:ext cx="9144000" cy="180227"/>
            <a:chOff x="0" y="10273"/>
            <a:chExt cx="9144000" cy="230832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0" y="137907"/>
              <a:ext cx="9144000" cy="0"/>
            </a:xfrm>
            <a:prstGeom prst="line">
              <a:avLst/>
            </a:prstGeom>
            <a:noFill/>
            <a:ln w="38100">
              <a:solidFill>
                <a:srgbClr val="B8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 userDrawn="1"/>
          </p:nvSpPr>
          <p:spPr bwMode="auto">
            <a:xfrm>
              <a:off x="672103" y="10273"/>
              <a:ext cx="1608760" cy="230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0" anchor="t" anchorCtr="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baseline="-25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Victory Starts Here! </a:t>
              </a:r>
              <a:endParaRPr lang="en-US" b="1" i="1" baseline="-250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910484" y="6663799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UNCLASSIFIED//</a:t>
            </a:r>
            <a:r>
              <a:rPr lang="en-US" sz="11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FOR OFFICIAL USE ONLY </a:t>
            </a:r>
            <a:endParaRPr lang="en-US" sz="11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3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 charset="0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UNCLASSIFIED//PRE-DECISIONAL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 charset="0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This We’ll Defend! 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</a:rPr>
              <a:t>UNCLASSIFIED // FOR OFFICIAL USE ONLY</a:t>
            </a: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Victory Starts Here! </a:t>
            </a:r>
          </a:p>
        </p:txBody>
      </p:sp>
    </p:spTree>
    <p:extLst>
      <p:ext uri="{BB962C8B-B14F-4D97-AF65-F5344CB8AC3E}">
        <p14:creationId xmlns:p14="http://schemas.microsoft.com/office/powerpoint/2010/main" val="334355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4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3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This We’ll Defend! 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</a:rPr>
              <a:t>UNCLASSIFIED // FOR OFFICIAL USE ONLY</a:t>
            </a: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Victory Starts Here! </a:t>
            </a:r>
          </a:p>
        </p:txBody>
      </p:sp>
    </p:spTree>
    <p:extLst>
      <p:ext uri="{BB962C8B-B14F-4D97-AF65-F5344CB8AC3E}">
        <p14:creationId xmlns:p14="http://schemas.microsoft.com/office/powerpoint/2010/main" val="351863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This We’ll Defend! 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</a:rPr>
              <a:t>UNCLASSIFIED // FOR OFFICIAL USE ONLY</a:t>
            </a: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>
                <a:solidFill>
                  <a:srgbClr val="C00000"/>
                </a:solidFill>
                <a:latin typeface="Arial"/>
              </a:rPr>
              <a:t>Victory Starts Here! </a:t>
            </a:r>
          </a:p>
        </p:txBody>
      </p:sp>
    </p:spTree>
    <p:extLst>
      <p:ext uri="{BB962C8B-B14F-4D97-AF65-F5344CB8AC3E}">
        <p14:creationId xmlns:p14="http://schemas.microsoft.com/office/powerpoint/2010/main" val="268794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37907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6680963"/>
            <a:ext cx="9144000" cy="0"/>
          </a:xfrm>
          <a:prstGeom prst="line">
            <a:avLst/>
          </a:prstGeom>
          <a:noFill/>
          <a:ln w="38100">
            <a:solidFill>
              <a:srgbClr val="B8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1" y="6499025"/>
            <a:ext cx="156595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This We’ll Defend!  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877300" y="6699950"/>
            <a:ext cx="266700" cy="1692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1F29EA-A30F-48C9-ACFB-73912EC388E9}" type="slidenum">
              <a:rPr lang="en-US" sz="110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1330" y="121023"/>
            <a:ext cx="3301340" cy="26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</a:rPr>
              <a:t>UNCLASSIFIED // FOR OFFICIAL USE ONLY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 descr="Fires-w-o-bird (3)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089441" y="190500"/>
            <a:ext cx="959309" cy="533400"/>
          </a:xfrm>
          <a:prstGeom prst="rect">
            <a:avLst/>
          </a:prstGeom>
        </p:spPr>
      </p:pic>
      <p:pic>
        <p:nvPicPr>
          <p:cNvPr id="13" name="Picture 2" descr="C:\Users\jeffrey.i.jaramillo\Desktop\U_S_-Army-Logo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" y="190500"/>
            <a:ext cx="489760" cy="651593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72103" y="10273"/>
            <a:ext cx="160876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anchor="t" anchorCtr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i="1" baseline="-25000" dirty="0" smtClean="0">
                <a:solidFill>
                  <a:srgbClr val="C00000"/>
                </a:solidFill>
                <a:latin typeface="Arial"/>
              </a:rPr>
              <a:t>Victory Starts Here! </a:t>
            </a:r>
            <a:endParaRPr lang="en-US" b="1" i="1" baseline="-2500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30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1063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236538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914400" indent="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158394" y="1300343"/>
            <a:ext cx="5689659" cy="2228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AUSA AMD Hot Topic: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Fires Conceptual Framework Supporting Multi-Domain Battle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 Feb 1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aseline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Brian J. McKiernan</a:t>
            </a:r>
            <a:endParaRPr lang="en-US" sz="2800" baseline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Commanding General,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Fires</a:t>
            </a:r>
            <a:r>
              <a:rPr lang="en-US" sz="28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of Excellence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Picture 12" descr="http://www.tioh.hqda.pentagon.mil/ImageProxy.ashx?n=1&amp;t=original&amp;id=51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87" y="1434610"/>
            <a:ext cx="281622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18" y="283079"/>
            <a:ext cx="7457502" cy="457200"/>
          </a:xfrm>
        </p:spPr>
        <p:txBody>
          <a:bodyPr/>
          <a:lstStyle/>
          <a:p>
            <a:r>
              <a:rPr lang="en-US" dirty="0" smtClean="0"/>
              <a:t>Emerging Operational Environment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198" y="3643836"/>
            <a:ext cx="5372056" cy="246221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Threat Overmatch: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Fires forces have insufficient number of systems and munitions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Fires systems are outmatched in range and lethality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Fires forces are vulnerable to EW and cyber attack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Fires forces’ core competencies (technical proficiency, survivability, movement) have atrophied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Fires munitions are not cost effective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forces have significant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capability gaps (e.g., short range air defense, long range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surface-to-surface, degraded electronic operations)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98" y="1261372"/>
            <a:ext cx="5354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Emerging Operational Environment: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Aggressive revisionist peer states challenge US and allied interests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comparative military advantages diminished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Ground combat capabilities and capacities out of balance for conflict with peer adversaries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forces not postured to deter conflict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 forces challenged in all domains, EMS, and cognitive dimension of warfare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Presumptive loss of air supremacy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2911" y="1261372"/>
            <a:ext cx="347548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Changes in the Character of War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Contested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domains from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air/maritime deployment to cyber &amp; space 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Enemy designed to keep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out (A2/AD)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No longer assume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air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superiority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Massed precision long-range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fires with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area effects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Increased lethality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WMD proliferation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Violent, brutal, ambiguous adversaries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(hybrid warfare) 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Sensor-rich environment &amp; social media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Dense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urban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areas </a:t>
            </a: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with large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populations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Intense information wars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Less time to deploy and act (compressed decision cycles)</a:t>
            </a:r>
          </a:p>
          <a:p>
            <a:pPr marL="171450" marR="0" lvl="0" indent="-171450" defTabSz="122887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Smaller more costly force structure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33335" y="2656704"/>
            <a:ext cx="2211859" cy="1643448"/>
          </a:xfrm>
          <a:prstGeom prst="rightArrow">
            <a:avLst/>
          </a:prstGeom>
          <a:solidFill>
            <a:srgbClr val="FF0000">
              <a:alpha val="1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1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5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18" y="283079"/>
            <a:ext cx="7457502" cy="457200"/>
          </a:xfrm>
        </p:spPr>
        <p:txBody>
          <a:bodyPr/>
          <a:lstStyle/>
          <a:p>
            <a:r>
              <a:rPr lang="en-US" dirty="0" smtClean="0"/>
              <a:t>Fires in Multi-domain Battle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4778" y="5179955"/>
            <a:ext cx="8703381" cy="1048240"/>
            <a:chOff x="6380033" y="3079307"/>
            <a:chExt cx="8703381" cy="1048240"/>
          </a:xfrm>
        </p:grpSpPr>
        <p:sp>
          <p:nvSpPr>
            <p:cNvPr id="6" name="Rounded Rectangle 5"/>
            <p:cNvSpPr/>
            <p:nvPr/>
          </p:nvSpPr>
          <p:spPr>
            <a:xfrm>
              <a:off x="6380033" y="3139195"/>
              <a:ext cx="8703381" cy="98835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12288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62825" y="3079307"/>
              <a:ext cx="8430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288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Fires Tenets</a:t>
              </a:r>
            </a:p>
            <a:p>
              <a:pPr marL="0" marR="0" lvl="0" indent="0" defTabSz="12288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Precise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…………Operating with accuracy, achieving desired effects only on desired targets</a:t>
              </a:r>
            </a:p>
            <a:p>
              <a:pPr marL="0" marR="0" lvl="0" indent="0" defTabSz="12288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Responsive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…….Reacting quickly and appropriately</a:t>
              </a:r>
            </a:p>
            <a:p>
              <a:pPr marL="0" marR="0" lvl="0" indent="0" defTabSz="12288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Effective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………..Appropriate capacity, range and lethality</a:t>
              </a:r>
            </a:p>
            <a:p>
              <a:pPr marL="0" marR="0" lvl="0" indent="0" defTabSz="12288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Multifunctional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…Organizations, systems, leaders, and Soldiers able to conduct both fires supports and air defense tasks</a:t>
              </a:r>
              <a:endPara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89" y="1104704"/>
            <a:ext cx="5957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Fires in Multi-domain Battle:</a:t>
            </a:r>
          </a:p>
          <a:p>
            <a:pPr marL="0" marR="0" lvl="0" indent="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Leverage Joint, Inter-organizational, and Multinational (JIM) Capabilities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Fires forces work closely with JIM partners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Fires systems interoperable by design to facilitate seamless JIM integration</a:t>
            </a:r>
          </a:p>
          <a:p>
            <a:pPr marL="0" marR="0" lvl="0" indent="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Multifunctional Fires Convergence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Evolutionary combination of organizations, systems, skills, training, and education common to both field artillery and air defense</a:t>
            </a:r>
          </a:p>
          <a:p>
            <a:pPr marL="0" marR="0" lvl="0" indent="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Enhanced Sensor-to-Shooter Linkages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successfully deliver fires against concealed, hardened, low observable, or mobile targets, organic sensor capabilities must be expanded and integrated with JIM sensors</a:t>
            </a:r>
          </a:p>
          <a:p>
            <a:pPr marL="0" marR="0" lvl="0" indent="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Cross-domain Fires</a:t>
            </a:r>
          </a:p>
          <a:p>
            <a:pPr marL="171450" marR="0" lvl="0" indent="-171450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Employment of lethal fires and nonlethal effects across all domains, creating multiple dilemmas for enemies to ensure friendly freedom of action and enable Joint Force overmatch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3" y="1439597"/>
            <a:ext cx="3140411" cy="36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rpon.s.wiseman\Documents\CG Stuff\Cross Domain Fires in Support of Multi-Domain battle v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"/>
          <a:stretch/>
        </p:blipFill>
        <p:spPr bwMode="auto">
          <a:xfrm>
            <a:off x="0" y="0"/>
            <a:ext cx="9144000" cy="6601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6236340"/>
            <a:ext cx="9144000" cy="365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18" y="283079"/>
            <a:ext cx="7457502" cy="457200"/>
          </a:xfrm>
        </p:spPr>
        <p:txBody>
          <a:bodyPr/>
          <a:lstStyle/>
          <a:p>
            <a:r>
              <a:rPr lang="en-US" dirty="0" smtClean="0"/>
              <a:t>Employing Cross-domain Fires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5" y="1040355"/>
            <a:ext cx="2975407" cy="1292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880" y="797616"/>
            <a:ext cx="204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Strategic Fires Command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9755" y="1547989"/>
            <a:ext cx="2246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Operational Fires Command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57" y="1785551"/>
            <a:ext cx="8324954" cy="4831492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2994172">
            <a:off x="2805039" y="1571243"/>
            <a:ext cx="1122650" cy="587656"/>
          </a:xfrm>
          <a:prstGeom prst="curved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288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19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36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6682" y="2616593"/>
            <a:ext cx="5323114" cy="1470025"/>
          </a:xfrm>
        </p:spPr>
        <p:txBody>
          <a:bodyPr/>
          <a:lstStyle/>
          <a:p>
            <a:pPr algn="ctr"/>
            <a:r>
              <a:rPr lang="en-US" sz="5400" dirty="0" smtClean="0"/>
              <a:t>Questions</a:t>
            </a:r>
            <a:endParaRPr lang="en-US" sz="5400" dirty="0"/>
          </a:p>
        </p:txBody>
      </p:sp>
      <p:pic>
        <p:nvPicPr>
          <p:cNvPr id="5" name="Picture 12" descr="http://www.tioh.hqda.pentagon.mil/ImageProxy.ashx?n=1&amp;t=original&amp;id=51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039" y="1501374"/>
            <a:ext cx="281622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8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ATC FOU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TC FOUO" id="{75A099C9-D51E-48B0-A0F8-F4729D441E25}" vid="{282C70AB-A871-4D10-9536-F55705266EF6}"/>
    </a:ext>
  </a:extLst>
</a:theme>
</file>

<file path=ppt/theme/theme2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00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4CCA43E735744BD94AC42EA9C78E0" ma:contentTypeVersion="2" ma:contentTypeDescription="Create a new document." ma:contentTypeScope="" ma:versionID="64994ef14042c4b9edf339f7c1ebacb5">
  <xsd:schema xmlns:xsd="http://www.w3.org/2001/XMLSchema" xmlns:p="http://schemas.microsoft.com/office/2006/metadata/properties" targetNamespace="http://schemas.microsoft.com/office/2006/metadata/properties" ma:root="true" ma:fieldsID="c8c333b026702ff9939ad275f3a82a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Item 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1CC836C-982F-42F8-9FC2-C9C3CECB0CD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94B79C-CE9C-41F3-A3BA-DF541AD42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E77003B-B0A0-40BD-B5C0-A9571AB396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6BEA63-E575-4628-91C8-80620AE144B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53039</TotalTime>
  <Words>425</Words>
  <Application>Microsoft Office PowerPoint</Application>
  <PresentationFormat>On-screen Show (4:3)</PresentationFormat>
  <Paragraphs>63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6</vt:i4>
      </vt:variant>
    </vt:vector>
  </HeadingPairs>
  <TitlesOfParts>
    <vt:vector size="35" baseType="lpstr">
      <vt:lpstr> Arial</vt:lpstr>
      <vt:lpstr>Agency FB</vt:lpstr>
      <vt:lpstr>Arial</vt:lpstr>
      <vt:lpstr>Arial Black</vt:lpstr>
      <vt:lpstr>Calibri</vt:lpstr>
      <vt:lpstr>Tahoma</vt:lpstr>
      <vt:lpstr>Times New Roman</vt:lpstr>
      <vt:lpstr>Wingdings</vt:lpstr>
      <vt:lpstr>2_Default Design</vt:lpstr>
      <vt:lpstr>4_Default Design</vt:lpstr>
      <vt:lpstr>3_Default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4_Office Theme</vt:lpstr>
      <vt:lpstr>1_Office Theme</vt:lpstr>
      <vt:lpstr>ATC FOUO</vt:lpstr>
      <vt:lpstr>19_Default Design</vt:lpstr>
      <vt:lpstr>5_Default Design</vt:lpstr>
      <vt:lpstr>PowerPoint Presentation</vt:lpstr>
      <vt:lpstr>Emerging Operational Environment</vt:lpstr>
      <vt:lpstr>Fires in Multi-domain Battle</vt:lpstr>
      <vt:lpstr>PowerPoint Presentation</vt:lpstr>
      <vt:lpstr>Employing Cross-domain Fires</vt:lpstr>
      <vt:lpstr>Questions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FCoE Staff Call     February 2011</dc:title>
  <dc:creator>Administrator</dc:creator>
  <cp:lastModifiedBy>Tristan Griffith</cp:lastModifiedBy>
  <cp:revision>4218</cp:revision>
  <cp:lastPrinted>2017-02-01T20:46:25Z</cp:lastPrinted>
  <dcterms:created xsi:type="dcterms:W3CDTF">2010-08-17T22:29:32Z</dcterms:created>
  <dcterms:modified xsi:type="dcterms:W3CDTF">2017-02-08T16:25:07Z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0x010100E804CCA43E735744BD94AC42EA9C78E0</vt:lpwstr>
  </property>
</Properties>
</file>