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sldIdLst>
    <p:sldId id="323" r:id="rId2"/>
    <p:sldId id="317" r:id="rId3"/>
    <p:sldId id="318" r:id="rId4"/>
    <p:sldId id="319" r:id="rId5"/>
    <p:sldId id="320" r:id="rId6"/>
    <p:sldId id="321" r:id="rId7"/>
    <p:sldId id="322" r:id="rId8"/>
    <p:sldId id="314" r:id="rId9"/>
    <p:sldId id="315" r:id="rId10"/>
    <p:sldId id="316" r:id="rId11"/>
    <p:sldId id="257" r:id="rId12"/>
    <p:sldId id="278" r:id="rId13"/>
    <p:sldId id="334" r:id="rId14"/>
    <p:sldId id="335" r:id="rId15"/>
    <p:sldId id="281" r:id="rId16"/>
    <p:sldId id="258" r:id="rId17"/>
    <p:sldId id="325" r:id="rId18"/>
    <p:sldId id="326" r:id="rId19"/>
    <p:sldId id="327" r:id="rId20"/>
    <p:sldId id="328" r:id="rId21"/>
    <p:sldId id="329" r:id="rId22"/>
    <p:sldId id="330" r:id="rId23"/>
    <p:sldId id="331" r:id="rId24"/>
    <p:sldId id="332" r:id="rId25"/>
    <p:sldId id="260" r:id="rId26"/>
    <p:sldId id="333" r:id="rId27"/>
    <p:sldId id="291" r:id="rId28"/>
    <p:sldId id="292" r:id="rId29"/>
    <p:sldId id="293" r:id="rId30"/>
    <p:sldId id="294" r:id="rId31"/>
    <p:sldId id="261" r:id="rId32"/>
    <p:sldId id="295" r:id="rId33"/>
    <p:sldId id="296" r:id="rId34"/>
    <p:sldId id="297" r:id="rId35"/>
    <p:sldId id="262" r:id="rId36"/>
    <p:sldId id="311" r:id="rId37"/>
    <p:sldId id="312" r:id="rId38"/>
    <p:sldId id="313" r:id="rId39"/>
    <p:sldId id="263" r:id="rId40"/>
    <p:sldId id="310" r:id="rId41"/>
    <p:sldId id="304" r:id="rId42"/>
    <p:sldId id="309" r:id="rId43"/>
    <p:sldId id="305" r:id="rId44"/>
    <p:sldId id="324"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A300"/>
    <a:srgbClr val="FF9900"/>
    <a:srgbClr val="D2A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09" autoAdjust="0"/>
    <p:restoredTop sz="93714" autoAdjust="0"/>
  </p:normalViewPr>
  <p:slideViewPr>
    <p:cSldViewPr snapToGrid="0" showGuides="1">
      <p:cViewPr varScale="1">
        <p:scale>
          <a:sx n="91" d="100"/>
          <a:sy n="91" d="100"/>
        </p:scale>
        <p:origin x="989" y="62"/>
      </p:cViewPr>
      <p:guideLst>
        <p:guide orient="horz" pos="2160"/>
        <p:guide pos="2880"/>
      </p:guideLst>
    </p:cSldViewPr>
  </p:slideViewPr>
  <p:notesTextViewPr>
    <p:cViewPr>
      <p:scale>
        <a:sx n="3" d="2"/>
        <a:sy n="3" d="2"/>
      </p:scale>
      <p:origin x="0" y="0"/>
    </p:cViewPr>
  </p:notesTextViewPr>
  <p:notesViewPr>
    <p:cSldViewPr snapToGrid="0" showGuides="1">
      <p:cViewPr varScale="1">
        <p:scale>
          <a:sx n="68" d="100"/>
          <a:sy n="68" d="100"/>
        </p:scale>
        <p:origin x="2995"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8979744473748"/>
          <c:y val="3.1160239257747063E-2"/>
          <c:w val="0.88955288909334251"/>
          <c:h val="0.66816143497757852"/>
        </c:manualLayout>
      </c:layout>
      <c:barChart>
        <c:barDir val="col"/>
        <c:grouping val="stacked"/>
        <c:varyColors val="0"/>
        <c:ser>
          <c:idx val="0"/>
          <c:order val="0"/>
          <c:tx>
            <c:strRef>
              <c:f>Slide3!$Q$66</c:f>
              <c:strCache>
                <c:ptCount val="1"/>
                <c:pt idx="0">
                  <c:v>Environ/Legacy BRAC</c:v>
                </c:pt>
              </c:strCache>
            </c:strRef>
          </c:tx>
          <c:spPr>
            <a:solidFill>
              <a:schemeClr val="accent3">
                <a:lumMod val="50000"/>
              </a:schemeClr>
            </a:solidFill>
            <a:ln>
              <a:noFill/>
            </a:ln>
            <a:effectLst/>
            <a:scene3d>
              <a:camera prst="orthographicFront"/>
              <a:lightRig rig="threePt" dir="t"/>
            </a:scene3d>
            <a:sp3d/>
          </c:spPr>
          <c:invertIfNegative val="0"/>
          <c:cat>
            <c:strRef>
              <c:f>Slide3!$R$65:$AD$65</c:f>
              <c:strCache>
                <c:ptCount val="8"/>
                <c:pt idx="0">
                  <c:v>FY10</c:v>
                </c:pt>
                <c:pt idx="1">
                  <c:v>FY11</c:v>
                </c:pt>
                <c:pt idx="2">
                  <c:v>FY12</c:v>
                </c:pt>
                <c:pt idx="3">
                  <c:v>FY13</c:v>
                </c:pt>
                <c:pt idx="4">
                  <c:v>FY14</c:v>
                </c:pt>
                <c:pt idx="5">
                  <c:v>FY15</c:v>
                </c:pt>
                <c:pt idx="6">
                  <c:v>FY16</c:v>
                </c:pt>
                <c:pt idx="7">
                  <c:v>FY17</c:v>
                </c:pt>
              </c:strCache>
              <c:extLst/>
            </c:strRef>
          </c:cat>
          <c:val>
            <c:numRef>
              <c:f>Slide3!$R$66:$AD$66</c:f>
              <c:numCache>
                <c:formatCode>General</c:formatCode>
                <c:ptCount val="8"/>
                <c:pt idx="0">
                  <c:v>1146599000</c:v>
                </c:pt>
                <c:pt idx="1">
                  <c:v>763946000</c:v>
                </c:pt>
                <c:pt idx="2">
                  <c:v>1078099000</c:v>
                </c:pt>
                <c:pt idx="3">
                  <c:v>902441000</c:v>
                </c:pt>
                <c:pt idx="4">
                  <c:v>1009892000</c:v>
                </c:pt>
                <c:pt idx="5">
                  <c:v>976087000</c:v>
                </c:pt>
                <c:pt idx="6">
                  <c:v>281291000</c:v>
                </c:pt>
                <c:pt idx="7">
                  <c:v>220914000</c:v>
                </c:pt>
              </c:numCache>
              <c:extLst/>
            </c:numRef>
          </c:val>
          <c:extLst xmlns:c16r2="http://schemas.microsoft.com/office/drawing/2015/06/chart">
            <c:ext xmlns:c16="http://schemas.microsoft.com/office/drawing/2014/chart" uri="{C3380CC4-5D6E-409C-BE32-E72D297353CC}">
              <c16:uniqueId val="{00000000-34C7-4996-851B-FE6F12DC2B1A}"/>
            </c:ext>
          </c:extLst>
        </c:ser>
        <c:ser>
          <c:idx val="4"/>
          <c:order val="1"/>
          <c:tx>
            <c:strRef>
              <c:f>Slide3!$Q$69</c:f>
              <c:strCache>
                <c:ptCount val="1"/>
                <c:pt idx="0">
                  <c:v>Sustainment</c:v>
                </c:pt>
              </c:strCache>
            </c:strRef>
          </c:tx>
          <c:spPr>
            <a:solidFill>
              <a:schemeClr val="accent5"/>
            </a:solidFill>
            <a:ln>
              <a:noFill/>
            </a:ln>
            <a:effectLst/>
            <a:scene3d>
              <a:camera prst="orthographicFront"/>
              <a:lightRig rig="threePt" dir="t"/>
            </a:scene3d>
            <a:sp3d/>
          </c:spPr>
          <c:invertIfNegative val="0"/>
          <c:cat>
            <c:strRef>
              <c:f>Slide3!$R$65:$AD$65</c:f>
              <c:strCache>
                <c:ptCount val="8"/>
                <c:pt idx="0">
                  <c:v>FY10</c:v>
                </c:pt>
                <c:pt idx="1">
                  <c:v>FY11</c:v>
                </c:pt>
                <c:pt idx="2">
                  <c:v>FY12</c:v>
                </c:pt>
                <c:pt idx="3">
                  <c:v>FY13</c:v>
                </c:pt>
                <c:pt idx="4">
                  <c:v>FY14</c:v>
                </c:pt>
                <c:pt idx="5">
                  <c:v>FY15</c:v>
                </c:pt>
                <c:pt idx="6">
                  <c:v>FY16</c:v>
                </c:pt>
                <c:pt idx="7">
                  <c:v>FY17</c:v>
                </c:pt>
              </c:strCache>
              <c:extLst/>
            </c:strRef>
          </c:cat>
          <c:val>
            <c:numRef>
              <c:f>Slide3!$R$69:$AD$69</c:f>
              <c:numCache>
                <c:formatCode>General</c:formatCode>
                <c:ptCount val="8"/>
                <c:pt idx="0">
                  <c:v>2362687000</c:v>
                </c:pt>
                <c:pt idx="1">
                  <c:v>2379106000</c:v>
                </c:pt>
                <c:pt idx="2">
                  <c:v>2602840000</c:v>
                </c:pt>
                <c:pt idx="3">
                  <c:v>2023376000</c:v>
                </c:pt>
                <c:pt idx="4">
                  <c:v>2526451000</c:v>
                </c:pt>
                <c:pt idx="5">
                  <c:v>2385708000</c:v>
                </c:pt>
                <c:pt idx="6">
                  <c:v>2931667000</c:v>
                </c:pt>
                <c:pt idx="7">
                  <c:v>2680607000</c:v>
                </c:pt>
              </c:numCache>
              <c:extLst/>
            </c:numRef>
          </c:val>
          <c:extLst xmlns:c16r2="http://schemas.microsoft.com/office/drawing/2015/06/chart">
            <c:ext xmlns:c16="http://schemas.microsoft.com/office/drawing/2014/chart" uri="{C3380CC4-5D6E-409C-BE32-E72D297353CC}">
              <c16:uniqueId val="{00000001-34C7-4996-851B-FE6F12DC2B1A}"/>
            </c:ext>
          </c:extLst>
        </c:ser>
        <c:ser>
          <c:idx val="2"/>
          <c:order val="2"/>
          <c:tx>
            <c:strRef>
              <c:f>Slide3!$Q$67</c:f>
              <c:strCache>
                <c:ptCount val="1"/>
                <c:pt idx="0">
                  <c:v>MILCON &amp; Const tails</c:v>
                </c:pt>
              </c:strCache>
            </c:strRef>
          </c:tx>
          <c:spPr>
            <a:solidFill>
              <a:schemeClr val="accent2">
                <a:lumMod val="75000"/>
              </a:schemeClr>
            </a:solidFill>
            <a:ln>
              <a:noFill/>
            </a:ln>
            <a:effectLst/>
            <a:scene3d>
              <a:camera prst="orthographicFront"/>
              <a:lightRig rig="threePt" dir="t"/>
            </a:scene3d>
            <a:sp3d/>
          </c:spPr>
          <c:invertIfNegative val="0"/>
          <c:cat>
            <c:strRef>
              <c:f>Slide3!$R$65:$AD$65</c:f>
              <c:strCache>
                <c:ptCount val="8"/>
                <c:pt idx="0">
                  <c:v>FY10</c:v>
                </c:pt>
                <c:pt idx="1">
                  <c:v>FY11</c:v>
                </c:pt>
                <c:pt idx="2">
                  <c:v>FY12</c:v>
                </c:pt>
                <c:pt idx="3">
                  <c:v>FY13</c:v>
                </c:pt>
                <c:pt idx="4">
                  <c:v>FY14</c:v>
                </c:pt>
                <c:pt idx="5">
                  <c:v>FY15</c:v>
                </c:pt>
                <c:pt idx="6">
                  <c:v>FY16</c:v>
                </c:pt>
                <c:pt idx="7">
                  <c:v>FY17</c:v>
                </c:pt>
              </c:strCache>
              <c:extLst/>
            </c:strRef>
          </c:cat>
          <c:val>
            <c:numRef>
              <c:f>Slide3!$R$67:$AD$67</c:f>
              <c:numCache>
                <c:formatCode>General</c:formatCode>
                <c:ptCount val="8"/>
                <c:pt idx="0">
                  <c:v>4688666000</c:v>
                </c:pt>
                <c:pt idx="1">
                  <c:v>4868306000</c:v>
                </c:pt>
                <c:pt idx="2">
                  <c:v>4115340000</c:v>
                </c:pt>
                <c:pt idx="3">
                  <c:v>2614073000</c:v>
                </c:pt>
                <c:pt idx="4">
                  <c:v>1681153000</c:v>
                </c:pt>
                <c:pt idx="5">
                  <c:v>1072190000</c:v>
                </c:pt>
                <c:pt idx="6">
                  <c:v>1234837000</c:v>
                </c:pt>
                <c:pt idx="7">
                  <c:v>1021329000</c:v>
                </c:pt>
              </c:numCache>
              <c:extLst/>
            </c:numRef>
          </c:val>
          <c:extLst xmlns:c16r2="http://schemas.microsoft.com/office/drawing/2015/06/chart">
            <c:ext xmlns:c16="http://schemas.microsoft.com/office/drawing/2014/chart" uri="{C3380CC4-5D6E-409C-BE32-E72D297353CC}">
              <c16:uniqueId val="{00000003-34C7-4996-851B-FE6F12DC2B1A}"/>
            </c:ext>
          </c:extLst>
        </c:ser>
        <c:ser>
          <c:idx val="3"/>
          <c:order val="3"/>
          <c:tx>
            <c:strRef>
              <c:f>Slide3!$Q$68</c:f>
              <c:strCache>
                <c:ptCount val="1"/>
                <c:pt idx="0">
                  <c:v>R&amp;M</c:v>
                </c:pt>
              </c:strCache>
            </c:strRef>
          </c:tx>
          <c:spPr>
            <a:solidFill>
              <a:srgbClr val="FF0000"/>
            </a:solidFill>
            <a:ln>
              <a:noFill/>
            </a:ln>
            <a:effectLst/>
            <a:scene3d>
              <a:camera prst="orthographicFront"/>
              <a:lightRig rig="threePt" dir="t"/>
            </a:scene3d>
            <a:sp3d/>
          </c:spPr>
          <c:invertIfNegative val="0"/>
          <c:cat>
            <c:strRef>
              <c:f>Slide3!$R$65:$AD$65</c:f>
              <c:strCache>
                <c:ptCount val="8"/>
                <c:pt idx="0">
                  <c:v>FY10</c:v>
                </c:pt>
                <c:pt idx="1">
                  <c:v>FY11</c:v>
                </c:pt>
                <c:pt idx="2">
                  <c:v>FY12</c:v>
                </c:pt>
                <c:pt idx="3">
                  <c:v>FY13</c:v>
                </c:pt>
                <c:pt idx="4">
                  <c:v>FY14</c:v>
                </c:pt>
                <c:pt idx="5">
                  <c:v>FY15</c:v>
                </c:pt>
                <c:pt idx="6">
                  <c:v>FY16</c:v>
                </c:pt>
                <c:pt idx="7">
                  <c:v>FY17</c:v>
                </c:pt>
              </c:strCache>
              <c:extLst/>
            </c:strRef>
          </c:cat>
          <c:val>
            <c:numRef>
              <c:f>Slide3!$R$68:$AD$68</c:f>
              <c:numCache>
                <c:formatCode>General</c:formatCode>
                <c:ptCount val="8"/>
                <c:pt idx="0">
                  <c:v>589401000</c:v>
                </c:pt>
                <c:pt idx="1">
                  <c:v>857739000</c:v>
                </c:pt>
                <c:pt idx="2">
                  <c:v>666608000</c:v>
                </c:pt>
                <c:pt idx="3">
                  <c:v>1042369000</c:v>
                </c:pt>
                <c:pt idx="4">
                  <c:v>1336625000</c:v>
                </c:pt>
                <c:pt idx="5">
                  <c:v>835959000</c:v>
                </c:pt>
                <c:pt idx="6">
                  <c:v>605369000</c:v>
                </c:pt>
                <c:pt idx="7">
                  <c:v>402516000</c:v>
                </c:pt>
              </c:numCache>
              <c:extLst/>
            </c:numRef>
          </c:val>
          <c:extLst xmlns:c16r2="http://schemas.microsoft.com/office/drawing/2015/06/chart">
            <c:ext xmlns:c16="http://schemas.microsoft.com/office/drawing/2014/chart" uri="{C3380CC4-5D6E-409C-BE32-E72D297353CC}">
              <c16:uniqueId val="{00000002-34C7-4996-851B-FE6F12DC2B1A}"/>
            </c:ext>
          </c:extLst>
        </c:ser>
        <c:dLbls>
          <c:showLegendKey val="0"/>
          <c:showVal val="0"/>
          <c:showCatName val="0"/>
          <c:showSerName val="0"/>
          <c:showPercent val="0"/>
          <c:showBubbleSize val="0"/>
        </c:dLbls>
        <c:gapWidth val="150"/>
        <c:overlap val="100"/>
        <c:axId val="224292872"/>
        <c:axId val="224293264"/>
      </c:barChart>
      <c:lineChart>
        <c:grouping val="standard"/>
        <c:varyColors val="0"/>
        <c:ser>
          <c:idx val="1"/>
          <c:order val="4"/>
          <c:tx>
            <c:strRef>
              <c:f>Slide3!$Q$71</c:f>
              <c:strCache>
                <c:ptCount val="1"/>
                <c:pt idx="0">
                  <c:v>Critical Requirements</c:v>
                </c:pt>
              </c:strCache>
            </c:strRef>
          </c:tx>
          <c:spPr>
            <a:ln w="28575" cap="rnd">
              <a:solidFill>
                <a:srgbClr val="808080">
                  <a:lumMod val="60000"/>
                  <a:lumOff val="40000"/>
                </a:srgbClr>
              </a:solidFill>
              <a:round/>
            </a:ln>
            <a:effectLst/>
          </c:spPr>
          <c:marker>
            <c:symbol val="none"/>
          </c:marker>
          <c:cat>
            <c:strRef>
              <c:f>Slide3!$R$65:$AD$65</c:f>
              <c:strCache>
                <c:ptCount val="8"/>
                <c:pt idx="0">
                  <c:v>FY10</c:v>
                </c:pt>
                <c:pt idx="1">
                  <c:v>FY11</c:v>
                </c:pt>
                <c:pt idx="2">
                  <c:v>FY12</c:v>
                </c:pt>
                <c:pt idx="3">
                  <c:v>FY13</c:v>
                </c:pt>
                <c:pt idx="4">
                  <c:v>FY14</c:v>
                </c:pt>
                <c:pt idx="5">
                  <c:v>FY15</c:v>
                </c:pt>
                <c:pt idx="6">
                  <c:v>FY16</c:v>
                </c:pt>
                <c:pt idx="7">
                  <c:v>FY17</c:v>
                </c:pt>
              </c:strCache>
              <c:extLst/>
            </c:strRef>
          </c:cat>
          <c:val>
            <c:numRef>
              <c:f>Slide3!$R$71:$AD$71</c:f>
              <c:numCache>
                <c:formatCode>General</c:formatCode>
                <c:ptCount val="8"/>
                <c:pt idx="0">
                  <c:v>8870109000</c:v>
                </c:pt>
                <c:pt idx="1">
                  <c:v>9553221000</c:v>
                </c:pt>
                <c:pt idx="2">
                  <c:v>9442000000</c:v>
                </c:pt>
                <c:pt idx="3">
                  <c:v>8157323000</c:v>
                </c:pt>
                <c:pt idx="4">
                  <c:v>6987197000</c:v>
                </c:pt>
                <c:pt idx="5">
                  <c:v>7716695000</c:v>
                </c:pt>
                <c:pt idx="6">
                  <c:v>7114075000</c:v>
                </c:pt>
                <c:pt idx="7">
                  <c:v>7571652000</c:v>
                </c:pt>
              </c:numCache>
              <c:extLst/>
            </c:numRef>
          </c:val>
          <c:smooth val="0"/>
        </c:ser>
        <c:dLbls>
          <c:showLegendKey val="0"/>
          <c:showVal val="0"/>
          <c:showCatName val="0"/>
          <c:showSerName val="0"/>
          <c:showPercent val="0"/>
          <c:showBubbleSize val="0"/>
        </c:dLbls>
        <c:marker val="1"/>
        <c:smooth val="0"/>
        <c:axId val="224292872"/>
        <c:axId val="224293264"/>
      </c:lineChart>
      <c:catAx>
        <c:axId val="224292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224293264"/>
        <c:crosses val="autoZero"/>
        <c:auto val="1"/>
        <c:lblAlgn val="ctr"/>
        <c:lblOffset val="100"/>
        <c:noMultiLvlLbl val="0"/>
      </c:catAx>
      <c:valAx>
        <c:axId val="224293264"/>
        <c:scaling>
          <c:orientation val="minMax"/>
          <c:max val="1000000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224292872"/>
        <c:crosses val="autoZero"/>
        <c:crossBetween val="between"/>
        <c:dispUnits>
          <c:builtInUnit val="billions"/>
          <c:dispUnitsLbl>
            <c:layout>
              <c:manualLayout>
                <c:xMode val="edge"/>
                <c:yMode val="edge"/>
                <c:x val="9.1738776153057981E-3"/>
                <c:y val="0.35081133240697854"/>
              </c:manualLayout>
            </c:layout>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7.0669291338582671E-2"/>
          <c:y val="0.84771151432157943"/>
          <c:w val="0.90851545995774918"/>
          <c:h val="0.15092124159184261"/>
        </c:manualLayout>
      </c:layout>
      <c:overlay val="0"/>
      <c:spPr>
        <a:noFill/>
        <a:ln>
          <a:noFill/>
        </a:ln>
        <a:effectLst/>
      </c:spPr>
      <c:txPr>
        <a:bodyPr rot="0" spcFirstLastPara="1" vertOverflow="ellipsis" vert="horz" wrap="square" anchor="t"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rgbClr val="FFFFFF"/>
    </a:solidFill>
    <a:ln w="9525" cap="flat" cmpd="sng" algn="ctr">
      <a:solidFill>
        <a:srgbClr val="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8463" y="179917"/>
            <a:ext cx="3033359" cy="227559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98463" y="2562578"/>
            <a:ext cx="6295847" cy="6536266"/>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321778" y="8829675"/>
            <a:ext cx="687035" cy="466725"/>
          </a:xfrm>
          <a:prstGeom prst="rect">
            <a:avLst/>
          </a:prstGeom>
        </p:spPr>
        <p:txBody>
          <a:bodyPr vert="horz" lIns="91440" tIns="45720" rIns="91440" bIns="45720" rtlCol="0" anchor="b"/>
          <a:lstStyle>
            <a:lvl1pPr algn="r">
              <a:defRPr sz="1200"/>
            </a:lvl1pPr>
          </a:lstStyle>
          <a:p>
            <a:fld id="{E6E54101-77F0-4895-B893-9527FF83D803}" type="slidenum">
              <a:rPr lang="en-US" smtClean="0"/>
              <a:t>‹#›</a:t>
            </a:fld>
            <a:endParaRPr lang="en-US"/>
          </a:p>
        </p:txBody>
      </p:sp>
    </p:spTree>
    <p:extLst>
      <p:ext uri="{BB962C8B-B14F-4D97-AF65-F5344CB8AC3E}">
        <p14:creationId xmlns:p14="http://schemas.microsoft.com/office/powerpoint/2010/main" val="2484273203"/>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2000"/>
      </a:lnSpc>
      <a:spcAft>
        <a:spcPts val="600"/>
      </a:spcAft>
      <a:defRPr sz="1600" kern="1200">
        <a:solidFill>
          <a:schemeClr val="tx1"/>
        </a:solidFill>
        <a:latin typeface="+mn-lt"/>
        <a:ea typeface="+mn-ea"/>
        <a:cs typeface="+mn-cs"/>
      </a:defRPr>
    </a:lvl1pPr>
    <a:lvl2pPr marL="457200" algn="l" defTabSz="914400" rtl="0" eaLnBrk="1" latinLnBrk="0" hangingPunct="1">
      <a:lnSpc>
        <a:spcPct val="102000"/>
      </a:lnSpc>
      <a:spcAft>
        <a:spcPts val="600"/>
      </a:spcAft>
      <a:defRPr sz="1600" kern="1200">
        <a:solidFill>
          <a:schemeClr val="tx1"/>
        </a:solidFill>
        <a:latin typeface="+mn-lt"/>
        <a:ea typeface="+mn-ea"/>
        <a:cs typeface="+mn-cs"/>
      </a:defRPr>
    </a:lvl2pPr>
    <a:lvl3pPr marL="914400" algn="l" defTabSz="914400" rtl="0" eaLnBrk="1" latinLnBrk="0" hangingPunct="1">
      <a:lnSpc>
        <a:spcPct val="102000"/>
      </a:lnSpc>
      <a:spcAft>
        <a:spcPts val="600"/>
      </a:spcAft>
      <a:defRPr sz="1600" kern="1200">
        <a:solidFill>
          <a:schemeClr val="tx1"/>
        </a:solidFill>
        <a:latin typeface="+mn-lt"/>
        <a:ea typeface="+mn-ea"/>
        <a:cs typeface="+mn-cs"/>
      </a:defRPr>
    </a:lvl3pPr>
    <a:lvl4pPr marL="1371600" algn="l" defTabSz="914400" rtl="0" eaLnBrk="1" latinLnBrk="0" hangingPunct="1">
      <a:lnSpc>
        <a:spcPct val="102000"/>
      </a:lnSpc>
      <a:spcAft>
        <a:spcPts val="600"/>
      </a:spcAft>
      <a:defRPr sz="1600" kern="1200">
        <a:solidFill>
          <a:schemeClr val="tx1"/>
        </a:solidFill>
        <a:latin typeface="+mn-lt"/>
        <a:ea typeface="+mn-ea"/>
        <a:cs typeface="+mn-cs"/>
      </a:defRPr>
    </a:lvl4pPr>
    <a:lvl5pPr marL="1828800" algn="l" defTabSz="914400" rtl="0" eaLnBrk="1" latinLnBrk="0" hangingPunct="1">
      <a:lnSpc>
        <a:spcPct val="102000"/>
      </a:lnSpc>
      <a:spcAft>
        <a:spcPts val="600"/>
      </a:spcAft>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(Opening Slide – Hold to until ASA introduction)</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GEN Leon Salomon, USA Retired, AUSA Senior Fellow introduces Forum and HON Hammack</a:t>
            </a:r>
          </a:p>
          <a:p>
            <a:endParaRPr lang="en-US" dirty="0"/>
          </a:p>
        </p:txBody>
      </p:sp>
      <p:sp>
        <p:nvSpPr>
          <p:cNvPr id="4" name="Slide Number Placeholder 3"/>
          <p:cNvSpPr>
            <a:spLocks noGrp="1"/>
          </p:cNvSpPr>
          <p:nvPr>
            <p:ph type="sldNum" sz="quarter" idx="10"/>
          </p:nvPr>
        </p:nvSpPr>
        <p:spPr/>
        <p:txBody>
          <a:bodyPr/>
          <a:lstStyle/>
          <a:p>
            <a:fld id="{E6E54101-77F0-4895-B893-9527FF83D803}" type="slidenum">
              <a:rPr lang="en-US" smtClean="0"/>
              <a:t>1</a:t>
            </a:fld>
            <a:endParaRPr lang="en-US"/>
          </a:p>
        </p:txBody>
      </p:sp>
    </p:spTree>
    <p:extLst>
      <p:ext uri="{BB962C8B-B14F-4D97-AF65-F5344CB8AC3E}">
        <p14:creationId xmlns:p14="http://schemas.microsoft.com/office/powerpoint/2010/main" val="197001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227013"/>
            <a:ext cx="2584450" cy="1938337"/>
          </a:xfrm>
        </p:spPr>
      </p:sp>
      <p:sp>
        <p:nvSpPr>
          <p:cNvPr id="3" name="Notes Placeholder 2"/>
          <p:cNvSpPr>
            <a:spLocks noGrp="1"/>
          </p:cNvSpPr>
          <p:nvPr>
            <p:ph type="body" idx="1"/>
          </p:nvPr>
        </p:nvSpPr>
        <p:spPr>
          <a:xfrm>
            <a:off x="276621" y="2255978"/>
            <a:ext cx="6457157" cy="6663157"/>
          </a:xfrm>
        </p:spPr>
        <p:txBody>
          <a:bodyPr/>
          <a:lstStyle/>
          <a:p>
            <a:pPr>
              <a:lnSpc>
                <a:spcPct val="100000"/>
              </a:lnSpc>
              <a:spcAft>
                <a:spcPts val="592"/>
              </a:spcAft>
            </a:pPr>
            <a:r>
              <a:rPr lang="en-US" sz="1600" dirty="0">
                <a:latin typeface="+mn-lt"/>
              </a:rPr>
              <a:t>Ladies and Gentlemen, please join me in welcoming our distinguished panel. </a:t>
            </a:r>
          </a:p>
          <a:p>
            <a:pPr>
              <a:lnSpc>
                <a:spcPct val="100000"/>
              </a:lnSpc>
              <a:spcAft>
                <a:spcPts val="592"/>
              </a:spcAft>
            </a:pPr>
            <a:r>
              <a:rPr lang="en-US" sz="1600" dirty="0">
                <a:latin typeface="+mn-lt"/>
              </a:rPr>
              <a:t>We will begin with a brief presentation by each of our panel members, followed by a question and answer session.</a:t>
            </a:r>
          </a:p>
          <a:p>
            <a:pPr>
              <a:lnSpc>
                <a:spcPct val="100000"/>
              </a:lnSpc>
              <a:spcAft>
                <a:spcPts val="592"/>
              </a:spcAft>
            </a:pPr>
            <a:r>
              <a:rPr lang="en-US" sz="1600" dirty="0">
                <a:latin typeface="+mn-lt"/>
              </a:rPr>
              <a:t>If during the presentation you find you would like to ask a question, please write the question on the card left on your seat. </a:t>
            </a:r>
          </a:p>
          <a:p>
            <a:pPr>
              <a:lnSpc>
                <a:spcPct val="100000"/>
              </a:lnSpc>
              <a:spcAft>
                <a:spcPts val="592"/>
              </a:spcAft>
            </a:pPr>
            <a:r>
              <a:rPr lang="en-US" sz="1600" dirty="0">
                <a:latin typeface="+mn-lt"/>
              </a:rPr>
              <a:t>We will collect them at the end of the presentations and respond to as many as possible.  </a:t>
            </a:r>
          </a:p>
        </p:txBody>
      </p:sp>
      <p:sp>
        <p:nvSpPr>
          <p:cNvPr id="4" name="Slide Number Placeholder 3"/>
          <p:cNvSpPr>
            <a:spLocks noGrp="1"/>
          </p:cNvSpPr>
          <p:nvPr>
            <p:ph type="sldNum" sz="quarter" idx="10"/>
          </p:nvPr>
        </p:nvSpPr>
        <p:spPr/>
        <p:txBody>
          <a:bodyPr/>
          <a:lstStyle/>
          <a:p>
            <a:fld id="{E6E54101-77F0-4895-B893-9527FF83D803}" type="slidenum">
              <a:rPr lang="en-US" smtClean="0"/>
              <a:t>10</a:t>
            </a:fld>
            <a:endParaRPr lang="en-US"/>
          </a:p>
        </p:txBody>
      </p:sp>
    </p:spTree>
    <p:extLst>
      <p:ext uri="{BB962C8B-B14F-4D97-AF65-F5344CB8AC3E}">
        <p14:creationId xmlns:p14="http://schemas.microsoft.com/office/powerpoint/2010/main" val="1519176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General Bingham …</a:t>
            </a:r>
          </a:p>
        </p:txBody>
      </p:sp>
      <p:sp>
        <p:nvSpPr>
          <p:cNvPr id="4" name="Slide Number Placeholder 3"/>
          <p:cNvSpPr>
            <a:spLocks noGrp="1"/>
          </p:cNvSpPr>
          <p:nvPr>
            <p:ph type="sldNum" sz="quarter" idx="10"/>
          </p:nvPr>
        </p:nvSpPr>
        <p:spPr/>
        <p:txBody>
          <a:bodyPr/>
          <a:lstStyle/>
          <a:p>
            <a:fld id="{E6E54101-77F0-4895-B893-9527FF83D803}" type="slidenum">
              <a:rPr lang="en-US" smtClean="0"/>
              <a:t>11</a:t>
            </a:fld>
            <a:endParaRPr lang="en-US"/>
          </a:p>
        </p:txBody>
      </p:sp>
    </p:spTree>
    <p:extLst>
      <p:ext uri="{BB962C8B-B14F-4D97-AF65-F5344CB8AC3E}">
        <p14:creationId xmlns:p14="http://schemas.microsoft.com/office/powerpoint/2010/main" val="356982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12</a:t>
            </a:fld>
            <a:endParaRPr lang="en-US"/>
          </a:p>
        </p:txBody>
      </p:sp>
    </p:spTree>
    <p:extLst>
      <p:ext uri="{BB962C8B-B14F-4D97-AF65-F5344CB8AC3E}">
        <p14:creationId xmlns:p14="http://schemas.microsoft.com/office/powerpoint/2010/main" val="1154723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15</a:t>
            </a:fld>
            <a:endParaRPr lang="en-US"/>
          </a:p>
        </p:txBody>
      </p:sp>
    </p:spTree>
    <p:extLst>
      <p:ext uri="{BB962C8B-B14F-4D97-AF65-F5344CB8AC3E}">
        <p14:creationId xmlns:p14="http://schemas.microsoft.com/office/powerpoint/2010/main" val="253007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Ms. Theresa O'Donnell……..</a:t>
            </a:r>
          </a:p>
          <a:p>
            <a:endParaRPr lang="en-US" dirty="0"/>
          </a:p>
        </p:txBody>
      </p:sp>
      <p:sp>
        <p:nvSpPr>
          <p:cNvPr id="4" name="Slide Number Placeholder 3"/>
          <p:cNvSpPr>
            <a:spLocks noGrp="1"/>
          </p:cNvSpPr>
          <p:nvPr>
            <p:ph type="sldNum" sz="quarter" idx="10"/>
          </p:nvPr>
        </p:nvSpPr>
        <p:spPr/>
        <p:txBody>
          <a:bodyPr/>
          <a:lstStyle/>
          <a:p>
            <a:fld id="{E6E54101-77F0-4895-B893-9527FF83D803}" type="slidenum">
              <a:rPr lang="en-US" smtClean="0"/>
              <a:t>16</a:t>
            </a:fld>
            <a:endParaRPr lang="en-US"/>
          </a:p>
        </p:txBody>
      </p:sp>
    </p:spTree>
    <p:extLst>
      <p:ext uri="{BB962C8B-B14F-4D97-AF65-F5344CB8AC3E}">
        <p14:creationId xmlns:p14="http://schemas.microsoft.com/office/powerpoint/2010/main" val="4091474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284163"/>
            <a:ext cx="4156075" cy="3116262"/>
          </a:xfrm>
        </p:spPr>
      </p:sp>
      <p:sp>
        <p:nvSpPr>
          <p:cNvPr id="3" name="Notes Placeholder 2"/>
          <p:cNvSpPr>
            <a:spLocks noGrp="1"/>
          </p:cNvSpPr>
          <p:nvPr>
            <p:ph type="body" idx="1"/>
          </p:nvPr>
        </p:nvSpPr>
        <p:spPr>
          <a:xfrm>
            <a:off x="398463" y="3623732"/>
            <a:ext cx="6295847" cy="5475111"/>
          </a:xfrm>
        </p:spPr>
        <p:txBody>
          <a:bodyPr/>
          <a:lstStyle/>
          <a:p>
            <a:r>
              <a:rPr lang="en-GB" sz="1200" b="1" kern="1200" dirty="0">
                <a:solidFill>
                  <a:schemeClr val="tx1"/>
                </a:solidFill>
                <a:effectLst/>
                <a:latin typeface="+mn-lt"/>
                <a:ea typeface="+mn-ea"/>
                <a:cs typeface="+mn-cs"/>
              </a:rPr>
              <a:t>A resilient city survives and thrives no matter what challenges it faces</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defTabSz="917875">
              <a:defRPr/>
            </a:pPr>
            <a:endParaRPr lang="en-GB" b="0" baseline="0" dirty="0"/>
          </a:p>
          <a:p>
            <a:pPr defTabSz="917875">
              <a:defRPr/>
            </a:pPr>
            <a:r>
              <a:rPr lang="en-GB" b="0" baseline="0" dirty="0"/>
              <a:t>Photo: Milan, Italy</a:t>
            </a:r>
            <a:endParaRPr lang="en-GB" dirty="0"/>
          </a:p>
        </p:txBody>
      </p:sp>
      <p:sp>
        <p:nvSpPr>
          <p:cNvPr id="4" name="Slide Number Placeholder 3"/>
          <p:cNvSpPr>
            <a:spLocks noGrp="1"/>
          </p:cNvSpPr>
          <p:nvPr>
            <p:ph type="sldNum" sz="quarter" idx="10"/>
          </p:nvPr>
        </p:nvSpPr>
        <p:spPr/>
        <p:txBody>
          <a:bodyPr/>
          <a:lstStyle/>
          <a:p>
            <a:fld id="{C11008CC-3216-4069-8156-3AB1D4D15183}" type="slidenum">
              <a:rPr lang="en-US" smtClean="0"/>
              <a:t>17</a:t>
            </a:fld>
            <a:endParaRPr lang="en-US"/>
          </a:p>
        </p:txBody>
      </p:sp>
    </p:spTree>
    <p:extLst>
      <p:ext uri="{BB962C8B-B14F-4D97-AF65-F5344CB8AC3E}">
        <p14:creationId xmlns:p14="http://schemas.microsoft.com/office/powerpoint/2010/main" val="3177484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18</a:t>
            </a:fld>
            <a:endParaRPr lang="en-US"/>
          </a:p>
        </p:txBody>
      </p:sp>
    </p:spTree>
    <p:extLst>
      <p:ext uri="{BB962C8B-B14F-4D97-AF65-F5344CB8AC3E}">
        <p14:creationId xmlns:p14="http://schemas.microsoft.com/office/powerpoint/2010/main" val="19354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250825"/>
            <a:ext cx="4156075" cy="3116263"/>
          </a:xfrm>
        </p:spPr>
      </p:sp>
      <p:sp>
        <p:nvSpPr>
          <p:cNvPr id="3" name="Notes Placeholder 2"/>
          <p:cNvSpPr>
            <a:spLocks noGrp="1"/>
          </p:cNvSpPr>
          <p:nvPr>
            <p:ph type="body" idx="1"/>
          </p:nvPr>
        </p:nvSpPr>
        <p:spPr>
          <a:xfrm>
            <a:off x="398463" y="3476978"/>
            <a:ext cx="6295847" cy="5463822"/>
          </a:xfrm>
        </p:spPr>
        <p:txBody>
          <a:bodyPr/>
          <a:lstStyle/>
          <a:p>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City Resilience Framework</a:t>
            </a:r>
            <a:r>
              <a:rPr lang="en-GB" sz="1200" kern="1200" dirty="0">
                <a:solidFill>
                  <a:schemeClr val="tx1"/>
                </a:solidFill>
                <a:effectLst/>
                <a:latin typeface="+mn-lt"/>
                <a:ea typeface="+mn-ea"/>
                <a:cs typeface="+mn-cs"/>
              </a:rPr>
              <a:t> (CRF) developed by Arup and supported by the Rockefeller Foundation responds to this challenge. It provides a lens through which the complexity of cities and the drivers that contribute to a city’s resilience can be understood.</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based on a </a:t>
            </a:r>
            <a:r>
              <a:rPr lang="en-GB" sz="1200" b="1" kern="1200" dirty="0">
                <a:solidFill>
                  <a:schemeClr val="tx1"/>
                </a:solidFill>
                <a:effectLst/>
                <a:latin typeface="+mn-lt"/>
                <a:ea typeface="+mn-ea"/>
                <a:cs typeface="+mn-cs"/>
              </a:rPr>
              <a:t>rigorous bottom-up research</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process</a:t>
            </a:r>
            <a:r>
              <a:rPr lang="en-GB" sz="1200" kern="1200" dirty="0">
                <a:solidFill>
                  <a:schemeClr val="tx1"/>
                </a:solidFill>
                <a:effectLst/>
                <a:latin typeface="+mn-lt"/>
                <a:ea typeface="+mn-ea"/>
                <a:cs typeface="+mn-cs"/>
              </a:rPr>
              <a:t> to understand city resilience. It embodies the knowledge from over 150 sources of literature, 14 city case studies and the perspectives of government, businesses and civil society groups in 6 cities. </a:t>
            </a:r>
          </a:p>
          <a:p>
            <a:r>
              <a:rPr lang="en-GB" sz="1200" kern="1200" dirty="0">
                <a:solidFill>
                  <a:schemeClr val="tx1"/>
                </a:solidFill>
                <a:effectLst/>
                <a:latin typeface="+mn-lt"/>
                <a:ea typeface="+mn-ea"/>
                <a:cs typeface="+mn-cs"/>
              </a:rPr>
              <a:t>Each city is unique. Yet, through this research common themes have emerged which are captured in the CRF.</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CRF identifies </a:t>
            </a:r>
            <a:r>
              <a:rPr lang="en-GB" sz="1200" b="1" kern="1200" dirty="0">
                <a:solidFill>
                  <a:schemeClr val="tx1"/>
                </a:solidFill>
                <a:effectLst/>
                <a:latin typeface="+mn-lt"/>
                <a:ea typeface="+mn-ea"/>
                <a:cs typeface="+mn-cs"/>
              </a:rPr>
              <a:t>12 drivers of resilient cities</a:t>
            </a:r>
            <a:r>
              <a:rPr lang="en-GB" sz="1200" kern="1200" dirty="0">
                <a:solidFill>
                  <a:schemeClr val="tx1"/>
                </a:solidFill>
                <a:effectLst/>
                <a:latin typeface="+mn-lt"/>
                <a:ea typeface="+mn-ea"/>
                <a:cs typeface="+mn-cs"/>
              </a:rPr>
              <a:t>. Collectively, they </a:t>
            </a:r>
            <a:r>
              <a:rPr lang="en-GB" sz="1200" b="1" kern="1200" dirty="0">
                <a:solidFill>
                  <a:schemeClr val="tx1"/>
                </a:solidFill>
                <a:effectLst/>
                <a:latin typeface="+mn-lt"/>
                <a:ea typeface="+mn-ea"/>
                <a:cs typeface="+mn-cs"/>
              </a:rPr>
              <a:t>represent the ‘immune system’ of a city</a:t>
            </a:r>
            <a:r>
              <a:rPr lang="en-GB" sz="1200" kern="1200" dirty="0">
                <a:solidFill>
                  <a:schemeClr val="tx1"/>
                </a:solidFill>
                <a:effectLst/>
                <a:latin typeface="+mn-lt"/>
                <a:ea typeface="+mn-ea"/>
                <a:cs typeface="+mn-cs"/>
              </a:rPr>
              <a:t>; all must be present, although a weakness in one area may be compensated by strength in another. They can be used to assess to what extent a city is resilient, to identify critical areas of weakness, and to understand how a particular project contributes to the city’s resilience. </a:t>
            </a:r>
            <a:endParaRPr lang="en-US"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CRF underpins the 100RC strategy development process as a framework to help guide their engagement across the cities they are working with. This common approach is intended to help knowledge sharing about different approaches, successes and lessons learned within and between cities by creating a common language to communicate through.</a:t>
            </a:r>
            <a:endParaRPr lang="en-GB" dirty="0"/>
          </a:p>
        </p:txBody>
      </p:sp>
      <p:sp>
        <p:nvSpPr>
          <p:cNvPr id="4" name="Slide Number Placeholder 3"/>
          <p:cNvSpPr>
            <a:spLocks noGrp="1"/>
          </p:cNvSpPr>
          <p:nvPr>
            <p:ph type="sldNum" sz="quarter" idx="10"/>
          </p:nvPr>
        </p:nvSpPr>
        <p:spPr/>
        <p:txBody>
          <a:bodyPr/>
          <a:lstStyle/>
          <a:p>
            <a:fld id="{5ADFDBF7-7C4E-4EAE-9C76-BE819181016B}"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162555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284163"/>
            <a:ext cx="4156075" cy="3116262"/>
          </a:xfrm>
        </p:spPr>
      </p:sp>
      <p:sp>
        <p:nvSpPr>
          <p:cNvPr id="3" name="Notes Placeholder 2"/>
          <p:cNvSpPr>
            <a:spLocks noGrp="1"/>
          </p:cNvSpPr>
          <p:nvPr>
            <p:ph type="body" idx="1"/>
          </p:nvPr>
        </p:nvSpPr>
        <p:spPr>
          <a:xfrm>
            <a:off x="398463" y="3646310"/>
            <a:ext cx="6295847" cy="5452533"/>
          </a:xfrm>
        </p:spPr>
        <p:txBody>
          <a:bodyPr/>
          <a:lstStyle/>
          <a:p>
            <a:r>
              <a:rPr lang="en-GB" sz="1200" b="1" kern="1200" dirty="0">
                <a:solidFill>
                  <a:schemeClr val="tx1"/>
                </a:solidFill>
                <a:effectLst/>
                <a:latin typeface="+mn-lt"/>
                <a:ea typeface="+mn-ea"/>
                <a:cs typeface="+mn-cs"/>
              </a:rPr>
              <a:t>People</a:t>
            </a:r>
            <a:r>
              <a:rPr lang="en-GB" sz="1200" kern="1200" dirty="0">
                <a:solidFill>
                  <a:schemeClr val="tx1"/>
                </a:solidFill>
                <a:effectLst/>
                <a:latin typeface="+mn-lt"/>
                <a:ea typeface="+mn-ea"/>
                <a:cs typeface="+mn-cs"/>
              </a:rPr>
              <a:t> is about ensuring everyone can </a:t>
            </a:r>
            <a:r>
              <a:rPr lang="en-GB" sz="1200" b="1" kern="1200" dirty="0">
                <a:solidFill>
                  <a:schemeClr val="tx1"/>
                </a:solidFill>
                <a:effectLst/>
                <a:latin typeface="+mn-lt"/>
                <a:ea typeface="+mn-ea"/>
                <a:cs typeface="+mn-cs"/>
              </a:rPr>
              <a:t>meet their basic needs</a:t>
            </a:r>
            <a:r>
              <a:rPr lang="en-GB" sz="1200" kern="1200" dirty="0">
                <a:solidFill>
                  <a:schemeClr val="tx1"/>
                </a:solidFill>
                <a:effectLst/>
                <a:latin typeface="+mn-lt"/>
                <a:ea typeface="+mn-ea"/>
                <a:cs typeface="+mn-cs"/>
              </a:rPr>
              <a:t> (food, water, shelter, and so on) even in times of crisis, through livelihood opportunities or aid, and have access to healthcare that prevents the spread of disease.</a:t>
            </a:r>
            <a:endParaRPr lang="en-US"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5ADFDBF7-7C4E-4EAE-9C76-BE819181016B}"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322241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273050"/>
            <a:ext cx="4156075" cy="3116263"/>
          </a:xfrm>
        </p:spPr>
      </p:sp>
      <p:sp>
        <p:nvSpPr>
          <p:cNvPr id="3" name="Notes Placeholder 2"/>
          <p:cNvSpPr>
            <a:spLocks noGrp="1"/>
          </p:cNvSpPr>
          <p:nvPr>
            <p:ph type="body" idx="1"/>
          </p:nvPr>
        </p:nvSpPr>
        <p:spPr>
          <a:xfrm>
            <a:off x="398463" y="3601156"/>
            <a:ext cx="6295847" cy="5497688"/>
          </a:xfrm>
        </p:spPr>
        <p:txBody>
          <a:bodyPr/>
          <a:lstStyle/>
          <a:p>
            <a:r>
              <a:rPr lang="en-GB" sz="1200" b="1" kern="1200" dirty="0">
                <a:solidFill>
                  <a:schemeClr val="tx1"/>
                </a:solidFill>
                <a:effectLst/>
                <a:latin typeface="+mn-lt"/>
                <a:ea typeface="+mn-ea"/>
                <a:cs typeface="+mn-cs"/>
              </a:rPr>
              <a:t>People</a:t>
            </a:r>
            <a:r>
              <a:rPr lang="en-GB" sz="1200" kern="1200" dirty="0">
                <a:solidFill>
                  <a:schemeClr val="tx1"/>
                </a:solidFill>
                <a:effectLst/>
                <a:latin typeface="+mn-lt"/>
                <a:ea typeface="+mn-ea"/>
                <a:cs typeface="+mn-cs"/>
              </a:rPr>
              <a:t> is about ensuring everyone can </a:t>
            </a:r>
            <a:r>
              <a:rPr lang="en-GB" sz="1200" b="1" kern="1200" dirty="0">
                <a:solidFill>
                  <a:schemeClr val="tx1"/>
                </a:solidFill>
                <a:effectLst/>
                <a:latin typeface="+mn-lt"/>
                <a:ea typeface="+mn-ea"/>
                <a:cs typeface="+mn-cs"/>
              </a:rPr>
              <a:t>meet their basic needs</a:t>
            </a:r>
            <a:r>
              <a:rPr lang="en-GB" sz="1200" kern="1200" dirty="0">
                <a:solidFill>
                  <a:schemeClr val="tx1"/>
                </a:solidFill>
                <a:effectLst/>
                <a:latin typeface="+mn-lt"/>
                <a:ea typeface="+mn-ea"/>
                <a:cs typeface="+mn-cs"/>
              </a:rPr>
              <a:t> (food, water, shelter, and so on) even in times of crisis, through livelihood opportunities or aid, and have access to healthcare that prevents the spread of disease.</a:t>
            </a:r>
            <a:endParaRPr lang="en-US"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5ADFDBF7-7C4E-4EAE-9C76-BE819181016B}"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242473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a:xfrm>
            <a:off x="224147" y="2919220"/>
            <a:ext cx="6457157" cy="6100602"/>
          </a:xfrm>
        </p:spPr>
        <p:txBody>
          <a:bodyPr/>
          <a:lstStyle/>
          <a:p>
            <a:pPr defTabSz="902421">
              <a:spcAft>
                <a:spcPts val="592"/>
              </a:spcAft>
              <a:defRPr/>
            </a:pPr>
            <a:r>
              <a:rPr lang="en-US" sz="1000" i="1" dirty="0">
                <a:latin typeface="+mn-lt"/>
              </a:rPr>
              <a:t>(HON Hammack Slide – Hold through introduction and “thank you to GEN Salomon and AUSA)</a:t>
            </a:r>
            <a:endParaRPr lang="en-US" sz="1000" dirty="0">
              <a:latin typeface="+mn-lt"/>
            </a:endParaRPr>
          </a:p>
          <a:p>
            <a:pPr>
              <a:spcAft>
                <a:spcPts val="592"/>
              </a:spcAft>
            </a:pPr>
            <a:endParaRPr lang="en-US" sz="1200" dirty="0">
              <a:latin typeface="+mn-lt"/>
            </a:endParaRPr>
          </a:p>
          <a:p>
            <a:pPr>
              <a:spcAft>
                <a:spcPts val="592"/>
              </a:spcAft>
            </a:pPr>
            <a:r>
              <a:rPr lang="en-US" sz="1600" dirty="0">
                <a:latin typeface="+mn-lt"/>
              </a:rPr>
              <a:t>General (Leon) Salomon, thank you.</a:t>
            </a:r>
          </a:p>
          <a:p>
            <a:pPr>
              <a:spcAft>
                <a:spcPts val="592"/>
              </a:spcAft>
            </a:pPr>
            <a:r>
              <a:rPr lang="en-US" sz="1600" dirty="0">
                <a:latin typeface="+mn-lt"/>
              </a:rPr>
              <a:t>I also like to thank AUSA for giving us the opportunity to talk about our Installations, the Army’s Platform for Readiness</a:t>
            </a:r>
          </a:p>
          <a:p>
            <a:pPr>
              <a:spcAft>
                <a:spcPts val="592"/>
              </a:spcAft>
            </a:pPr>
            <a:endParaRPr lang="en-US" dirty="0"/>
          </a:p>
        </p:txBody>
      </p:sp>
      <p:sp>
        <p:nvSpPr>
          <p:cNvPr id="4" name="Slide Number Placeholder 3"/>
          <p:cNvSpPr>
            <a:spLocks noGrp="1"/>
          </p:cNvSpPr>
          <p:nvPr>
            <p:ph type="sldNum" sz="quarter" idx="10"/>
          </p:nvPr>
        </p:nvSpPr>
        <p:spPr/>
        <p:txBody>
          <a:bodyPr/>
          <a:lstStyle/>
          <a:p>
            <a:fld id="{E6E54101-77F0-4895-B893-9527FF83D80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34619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7538" y="409575"/>
            <a:ext cx="4156075" cy="3116263"/>
          </a:xfrm>
        </p:spPr>
      </p:sp>
      <p:sp>
        <p:nvSpPr>
          <p:cNvPr id="3" name="Notes Placeholder 2"/>
          <p:cNvSpPr>
            <a:spLocks noGrp="1"/>
          </p:cNvSpPr>
          <p:nvPr>
            <p:ph type="body" idx="1"/>
          </p:nvPr>
        </p:nvSpPr>
        <p:spPr>
          <a:xfrm>
            <a:off x="398463" y="3736622"/>
            <a:ext cx="6295847" cy="5362222"/>
          </a:xfrm>
        </p:spPr>
        <p:txBody>
          <a:bodyPr/>
          <a:lstStyle/>
          <a:p>
            <a:r>
              <a:rPr lang="en-GB" sz="1200" b="1" kern="1200" dirty="0">
                <a:solidFill>
                  <a:schemeClr val="tx1"/>
                </a:solidFill>
                <a:effectLst/>
                <a:latin typeface="+mn-lt"/>
                <a:ea typeface="+mn-ea"/>
                <a:cs typeface="+mn-cs"/>
              </a:rPr>
              <a:t>People</a:t>
            </a:r>
            <a:r>
              <a:rPr lang="en-GB" sz="1200" kern="1200" dirty="0">
                <a:solidFill>
                  <a:schemeClr val="tx1"/>
                </a:solidFill>
                <a:effectLst/>
                <a:latin typeface="+mn-lt"/>
                <a:ea typeface="+mn-ea"/>
                <a:cs typeface="+mn-cs"/>
              </a:rPr>
              <a:t> is about ensuring everyone can </a:t>
            </a:r>
            <a:r>
              <a:rPr lang="en-GB" sz="1200" b="1" kern="1200" dirty="0">
                <a:solidFill>
                  <a:schemeClr val="tx1"/>
                </a:solidFill>
                <a:effectLst/>
                <a:latin typeface="+mn-lt"/>
                <a:ea typeface="+mn-ea"/>
                <a:cs typeface="+mn-cs"/>
              </a:rPr>
              <a:t>meet their basic needs</a:t>
            </a:r>
            <a:r>
              <a:rPr lang="en-GB" sz="1200" kern="1200" dirty="0">
                <a:solidFill>
                  <a:schemeClr val="tx1"/>
                </a:solidFill>
                <a:effectLst/>
                <a:latin typeface="+mn-lt"/>
                <a:ea typeface="+mn-ea"/>
                <a:cs typeface="+mn-cs"/>
              </a:rPr>
              <a:t> (food, water, shelter, and so on) even in times of crisis, through livelihood opportunities or aid, and have access to healthcare that prevents the spread of disease.</a:t>
            </a:r>
            <a:endParaRPr lang="en-US"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5ADFDBF7-7C4E-4EAE-9C76-BE819181016B}"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490677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7538" y="442913"/>
            <a:ext cx="4156075" cy="3116262"/>
          </a:xfrm>
        </p:spPr>
      </p:sp>
      <p:sp>
        <p:nvSpPr>
          <p:cNvPr id="3" name="Notes Placeholder 2"/>
          <p:cNvSpPr>
            <a:spLocks noGrp="1"/>
          </p:cNvSpPr>
          <p:nvPr>
            <p:ph type="body" idx="1"/>
          </p:nvPr>
        </p:nvSpPr>
        <p:spPr>
          <a:xfrm>
            <a:off x="398463" y="3725332"/>
            <a:ext cx="6295847" cy="5373511"/>
          </a:xfrm>
        </p:spPr>
        <p:txBody>
          <a:bodyPr/>
          <a:lstStyle/>
          <a:p>
            <a:r>
              <a:rPr lang="en-GB" sz="1200" b="1" kern="1200" dirty="0">
                <a:solidFill>
                  <a:schemeClr val="tx1"/>
                </a:solidFill>
                <a:effectLst/>
                <a:latin typeface="+mn-lt"/>
                <a:ea typeface="+mn-ea"/>
                <a:cs typeface="+mn-cs"/>
              </a:rPr>
              <a:t>People</a:t>
            </a:r>
            <a:r>
              <a:rPr lang="en-GB" sz="1200" kern="1200" dirty="0">
                <a:solidFill>
                  <a:schemeClr val="tx1"/>
                </a:solidFill>
                <a:effectLst/>
                <a:latin typeface="+mn-lt"/>
                <a:ea typeface="+mn-ea"/>
                <a:cs typeface="+mn-cs"/>
              </a:rPr>
              <a:t> is about ensuring everyone can </a:t>
            </a:r>
            <a:r>
              <a:rPr lang="en-GB" sz="1200" b="1" kern="1200" dirty="0">
                <a:solidFill>
                  <a:schemeClr val="tx1"/>
                </a:solidFill>
                <a:effectLst/>
                <a:latin typeface="+mn-lt"/>
                <a:ea typeface="+mn-ea"/>
                <a:cs typeface="+mn-cs"/>
              </a:rPr>
              <a:t>meet their basic needs</a:t>
            </a:r>
            <a:r>
              <a:rPr lang="en-GB" sz="1200" kern="1200" dirty="0">
                <a:solidFill>
                  <a:schemeClr val="tx1"/>
                </a:solidFill>
                <a:effectLst/>
                <a:latin typeface="+mn-lt"/>
                <a:ea typeface="+mn-ea"/>
                <a:cs typeface="+mn-cs"/>
              </a:rPr>
              <a:t> (food, water, shelter, and so on) even in times of crisis, through livelihood opportunities or aid, and have access to healthcare that prevents the spread of disease.</a:t>
            </a:r>
            <a:endParaRPr lang="en-US"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5ADFDBF7-7C4E-4EAE-9C76-BE819181016B}"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3775353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330200"/>
            <a:ext cx="4156075" cy="3116263"/>
          </a:xfrm>
        </p:spPr>
      </p:sp>
      <p:sp>
        <p:nvSpPr>
          <p:cNvPr id="3" name="Notes Placeholder 2"/>
          <p:cNvSpPr>
            <a:spLocks noGrp="1"/>
          </p:cNvSpPr>
          <p:nvPr>
            <p:ph type="body" idx="1"/>
          </p:nvPr>
        </p:nvSpPr>
        <p:spPr>
          <a:xfrm>
            <a:off x="398463" y="3446286"/>
            <a:ext cx="6295847" cy="5652558"/>
          </a:xfrm>
        </p:spPr>
        <p:txBody>
          <a:bodyPr/>
          <a:lstStyle/>
          <a:p>
            <a:r>
              <a:rPr lang="en-GB" sz="1000" kern="1200" dirty="0">
                <a:solidFill>
                  <a:schemeClr val="tx1"/>
                </a:solidFill>
                <a:effectLst/>
              </a:rPr>
              <a:t>When looking at individual systems, it is helpful to think about what qualities of those systems enhance their resilience. Through extensive research, we have identified </a:t>
            </a:r>
            <a:r>
              <a:rPr lang="en-GB" sz="1000" b="1" kern="1200" dirty="0">
                <a:solidFill>
                  <a:schemeClr val="tx1"/>
                </a:solidFill>
                <a:effectLst/>
              </a:rPr>
              <a:t>a set of qualities that describes the behaviour or performance of resilient systems</a:t>
            </a:r>
            <a:r>
              <a:rPr lang="en-GB" sz="1000" kern="1200" dirty="0">
                <a:solidFill>
                  <a:schemeClr val="tx1"/>
                </a:solidFill>
                <a:effectLst/>
              </a:rPr>
              <a:t> that enable them to withstand, respond, and adapt more readily to shocks and stresses. </a:t>
            </a:r>
          </a:p>
          <a:p>
            <a:r>
              <a:rPr lang="en-GB" sz="1000" kern="1200" dirty="0">
                <a:solidFill>
                  <a:schemeClr val="tx1"/>
                </a:solidFill>
                <a:effectLst/>
              </a:rPr>
              <a:t>These qualities are: </a:t>
            </a:r>
            <a:r>
              <a:rPr lang="en-GB" sz="1000" b="1" kern="1200" dirty="0">
                <a:solidFill>
                  <a:schemeClr val="tx1"/>
                </a:solidFill>
                <a:effectLst/>
              </a:rPr>
              <a:t>reflectiveness</a:t>
            </a:r>
            <a:r>
              <a:rPr lang="en-GB" sz="1000" kern="1200" dirty="0">
                <a:solidFill>
                  <a:schemeClr val="tx1"/>
                </a:solidFill>
                <a:effectLst/>
              </a:rPr>
              <a:t>, </a:t>
            </a:r>
            <a:r>
              <a:rPr lang="en-GB" sz="1000" b="1" kern="1200" dirty="0">
                <a:solidFill>
                  <a:schemeClr val="tx1"/>
                </a:solidFill>
                <a:effectLst/>
              </a:rPr>
              <a:t>resourcefulness</a:t>
            </a:r>
            <a:r>
              <a:rPr lang="en-GB" sz="1000" kern="1200" dirty="0">
                <a:solidFill>
                  <a:schemeClr val="tx1"/>
                </a:solidFill>
                <a:effectLst/>
              </a:rPr>
              <a:t>, </a:t>
            </a:r>
            <a:r>
              <a:rPr lang="en-GB" sz="1000" b="1" kern="1200" dirty="0">
                <a:solidFill>
                  <a:schemeClr val="tx1"/>
                </a:solidFill>
                <a:effectLst/>
              </a:rPr>
              <a:t>robustness</a:t>
            </a:r>
            <a:r>
              <a:rPr lang="en-GB" sz="1000" kern="1200" dirty="0">
                <a:solidFill>
                  <a:schemeClr val="tx1"/>
                </a:solidFill>
                <a:effectLst/>
              </a:rPr>
              <a:t>, </a:t>
            </a:r>
            <a:r>
              <a:rPr lang="en-GB" sz="1000" b="1" kern="1200" dirty="0">
                <a:solidFill>
                  <a:schemeClr val="tx1"/>
                </a:solidFill>
                <a:effectLst/>
              </a:rPr>
              <a:t>redundancy</a:t>
            </a:r>
            <a:r>
              <a:rPr lang="en-GB" sz="1000" kern="1200" dirty="0">
                <a:solidFill>
                  <a:schemeClr val="tx1"/>
                </a:solidFill>
                <a:effectLst/>
              </a:rPr>
              <a:t>, </a:t>
            </a:r>
            <a:r>
              <a:rPr lang="en-GB" sz="1000" b="1" kern="1200" dirty="0">
                <a:solidFill>
                  <a:schemeClr val="tx1"/>
                </a:solidFill>
                <a:effectLst/>
              </a:rPr>
              <a:t>flexibility</a:t>
            </a:r>
            <a:r>
              <a:rPr lang="en-GB" sz="1000" kern="1200" dirty="0">
                <a:solidFill>
                  <a:schemeClr val="tx1"/>
                </a:solidFill>
                <a:effectLst/>
              </a:rPr>
              <a:t>, </a:t>
            </a:r>
            <a:r>
              <a:rPr lang="en-GB" sz="1000" b="1" kern="1200" dirty="0">
                <a:solidFill>
                  <a:schemeClr val="tx1"/>
                </a:solidFill>
                <a:effectLst/>
              </a:rPr>
              <a:t>inclusiveness</a:t>
            </a:r>
            <a:r>
              <a:rPr lang="en-GB" sz="1000" kern="1200" dirty="0">
                <a:solidFill>
                  <a:schemeClr val="tx1"/>
                </a:solidFill>
                <a:effectLst/>
              </a:rPr>
              <a:t> and </a:t>
            </a:r>
            <a:r>
              <a:rPr lang="en-GB" sz="1000" b="1" kern="1200" dirty="0">
                <a:solidFill>
                  <a:schemeClr val="tx1"/>
                </a:solidFill>
                <a:effectLst/>
              </a:rPr>
              <a:t>integration</a:t>
            </a:r>
            <a:r>
              <a:rPr lang="en-GB" sz="1000" kern="1200" dirty="0">
                <a:solidFill>
                  <a:schemeClr val="tx1"/>
                </a:solidFill>
                <a:effectLst/>
              </a:rPr>
              <a:t>. </a:t>
            </a:r>
            <a:endParaRPr lang="en-US" sz="1000" kern="1200" dirty="0">
              <a:solidFill>
                <a:schemeClr val="tx1"/>
              </a:solidFill>
              <a:effectLst/>
            </a:endParaRPr>
          </a:p>
          <a:p>
            <a:r>
              <a:rPr lang="en-GB" sz="1000" kern="1200" dirty="0">
                <a:solidFill>
                  <a:schemeClr val="tx1"/>
                </a:solidFill>
                <a:effectLst/>
              </a:rPr>
              <a:t>The qualities of resilient systems are important in preventing the breakdown or failure of a system or of enabling appropriate or timely action to be taken. These qualities, thus </a:t>
            </a:r>
            <a:r>
              <a:rPr lang="en-GB" sz="1000" b="1" kern="1200" dirty="0">
                <a:solidFill>
                  <a:schemeClr val="tx1"/>
                </a:solidFill>
                <a:effectLst/>
              </a:rPr>
              <a:t>distinguish resilient systems</a:t>
            </a:r>
            <a:r>
              <a:rPr lang="en-GB" sz="1000" kern="1200" dirty="0">
                <a:solidFill>
                  <a:schemeClr val="tx1"/>
                </a:solidFill>
                <a:effectLst/>
              </a:rPr>
              <a:t> from those that address other objectives like sustainability or liveability in a city. </a:t>
            </a:r>
            <a:endParaRPr lang="en-US" sz="1000" kern="1200" dirty="0">
              <a:solidFill>
                <a:schemeClr val="tx1"/>
              </a:solidFill>
              <a:effectLst/>
            </a:endParaRPr>
          </a:p>
          <a:p>
            <a:r>
              <a:rPr lang="en-GB" sz="1000" b="1" kern="1200" dirty="0">
                <a:solidFill>
                  <a:schemeClr val="tx1"/>
                </a:solidFill>
                <a:effectLst/>
              </a:rPr>
              <a:t>Reflectiveness</a:t>
            </a:r>
            <a:r>
              <a:rPr lang="en-GB" sz="1000" kern="1200" dirty="0">
                <a:solidFill>
                  <a:schemeClr val="tx1"/>
                </a:solidFill>
                <a:effectLst/>
              </a:rPr>
              <a:t> and </a:t>
            </a:r>
            <a:r>
              <a:rPr lang="en-GB" sz="1000" b="1" kern="1200" dirty="0">
                <a:solidFill>
                  <a:schemeClr val="tx1"/>
                </a:solidFill>
                <a:effectLst/>
              </a:rPr>
              <a:t>resourcefulness</a:t>
            </a:r>
            <a:r>
              <a:rPr lang="en-GB" sz="1000" kern="1200" dirty="0">
                <a:solidFill>
                  <a:schemeClr val="tx1"/>
                </a:solidFill>
                <a:effectLst/>
              </a:rPr>
              <a:t> are about the ability to learn from the past and act in times of crisis. </a:t>
            </a:r>
            <a:endParaRPr lang="en-US" sz="1000" kern="1200" dirty="0">
              <a:solidFill>
                <a:schemeClr val="tx1"/>
              </a:solidFill>
              <a:effectLst/>
            </a:endParaRPr>
          </a:p>
          <a:p>
            <a:r>
              <a:rPr lang="en-GB" sz="1000" kern="1200" dirty="0">
                <a:solidFill>
                  <a:schemeClr val="tx1"/>
                </a:solidFill>
                <a:effectLst/>
              </a:rPr>
              <a:t>Individuals and institutions that are </a:t>
            </a:r>
            <a:r>
              <a:rPr lang="en-GB" sz="1000" b="1" kern="1200" dirty="0">
                <a:solidFill>
                  <a:schemeClr val="tx1"/>
                </a:solidFill>
                <a:effectLst/>
              </a:rPr>
              <a:t>reflective</a:t>
            </a:r>
            <a:r>
              <a:rPr lang="en-GB" sz="1000" kern="1200" dirty="0">
                <a:solidFill>
                  <a:schemeClr val="tx1"/>
                </a:solidFill>
                <a:effectLst/>
              </a:rPr>
              <a:t> use past experience to inform future decisions, and will modify standards and behaviours accordingly. For example, planning processes that are reflective are better able to respond to changing circumstances. </a:t>
            </a:r>
            <a:endParaRPr lang="en-US" sz="1000" kern="1200" dirty="0">
              <a:solidFill>
                <a:schemeClr val="tx1"/>
              </a:solidFill>
              <a:effectLst/>
            </a:endParaRPr>
          </a:p>
          <a:p>
            <a:r>
              <a:rPr lang="en-GB" sz="1000" b="1" kern="1200" dirty="0">
                <a:solidFill>
                  <a:schemeClr val="tx1"/>
                </a:solidFill>
                <a:effectLst/>
              </a:rPr>
              <a:t>Resourceful</a:t>
            </a:r>
            <a:r>
              <a:rPr lang="en-GB" sz="1000" kern="1200" dirty="0">
                <a:solidFill>
                  <a:schemeClr val="tx1"/>
                </a:solidFill>
                <a:effectLst/>
              </a:rPr>
              <a:t> people and institutions are able to recognise alternative ways to use resources at times of crisis in order to meet their needs or achieve their goals. For example, although households in cities in Chile’s Central Valley use water provided by municipal networks on a daily basis, the service is often interrupted after strong earthquakes. As a response, many households maintain wells to continue provision of water. </a:t>
            </a:r>
            <a:endParaRPr lang="en-US" sz="1000" kern="1200" dirty="0">
              <a:solidFill>
                <a:schemeClr val="tx1"/>
              </a:solidFill>
              <a:effectLst/>
            </a:endParaRPr>
          </a:p>
          <a:p>
            <a:r>
              <a:rPr lang="en-GB" sz="1000" b="1" kern="1200" dirty="0">
                <a:solidFill>
                  <a:schemeClr val="tx1"/>
                </a:solidFill>
                <a:effectLst/>
              </a:rPr>
              <a:t>Robustness</a:t>
            </a:r>
            <a:r>
              <a:rPr lang="en-GB" sz="1000" kern="1200" dirty="0">
                <a:solidFill>
                  <a:schemeClr val="tx1"/>
                </a:solidFill>
                <a:effectLst/>
              </a:rPr>
              <a:t>, </a:t>
            </a:r>
            <a:r>
              <a:rPr lang="en-GB" sz="1000" b="1" kern="1200" dirty="0">
                <a:solidFill>
                  <a:schemeClr val="tx1"/>
                </a:solidFill>
                <a:effectLst/>
              </a:rPr>
              <a:t>redundancy</a:t>
            </a:r>
            <a:r>
              <a:rPr lang="en-GB" sz="1000" kern="1200" dirty="0">
                <a:solidFill>
                  <a:schemeClr val="tx1"/>
                </a:solidFill>
                <a:effectLst/>
              </a:rPr>
              <a:t> and </a:t>
            </a:r>
            <a:r>
              <a:rPr lang="en-GB" sz="1000" b="1" kern="1200" dirty="0">
                <a:solidFill>
                  <a:schemeClr val="tx1"/>
                </a:solidFill>
                <a:effectLst/>
              </a:rPr>
              <a:t>flexibility</a:t>
            </a:r>
            <a:r>
              <a:rPr lang="en-GB" sz="1000" kern="1200" dirty="0">
                <a:solidFill>
                  <a:schemeClr val="tx1"/>
                </a:solidFill>
                <a:effectLst/>
              </a:rPr>
              <a:t> are qualities that help to conceive systems and assets that can withstand shocks and stresses as well as the willingness to use alternative strategies to facilitate rapid recovery. </a:t>
            </a:r>
            <a:endParaRPr lang="en-US" sz="1000" kern="1200" dirty="0">
              <a:solidFill>
                <a:schemeClr val="tx1"/>
              </a:solidFill>
              <a:effectLst/>
            </a:endParaRPr>
          </a:p>
          <a:p>
            <a:r>
              <a:rPr lang="en-GB" sz="1000" b="1" kern="1200" dirty="0">
                <a:solidFill>
                  <a:schemeClr val="tx1"/>
                </a:solidFill>
                <a:effectLst/>
              </a:rPr>
              <a:t>Robust</a:t>
            </a:r>
            <a:r>
              <a:rPr lang="en-GB" sz="1000" kern="1200" dirty="0">
                <a:solidFill>
                  <a:schemeClr val="tx1"/>
                </a:solidFill>
                <a:effectLst/>
              </a:rPr>
              <a:t> design is well-conceived, constructed and managed and includes making provision to ensure failure is predictable, safe, and not disproportionate to the cause. For example, protective infrastructure that is robust will not fail catastrophically when design thresholds are exceeded. </a:t>
            </a:r>
            <a:endParaRPr lang="en-US" sz="1000" kern="1200" dirty="0">
              <a:solidFill>
                <a:schemeClr val="tx1"/>
              </a:solidFill>
              <a:effectLst/>
            </a:endParaRPr>
          </a:p>
          <a:p>
            <a:r>
              <a:rPr lang="en-GB" sz="1000" b="1" kern="1200" dirty="0">
                <a:solidFill>
                  <a:schemeClr val="tx1"/>
                </a:solidFill>
                <a:effectLst/>
              </a:rPr>
              <a:t>Redundancy</a:t>
            </a:r>
            <a:r>
              <a:rPr lang="en-GB" sz="1000" kern="1200" dirty="0">
                <a:solidFill>
                  <a:schemeClr val="tx1"/>
                </a:solidFill>
                <a:effectLst/>
              </a:rPr>
              <a:t> refers to spare capacity purposively created to accommodate disruption due to extreme pressures, surges in demand or an external event. It includes diversity where there are multiple ways to achieve a given need. For example, energy systems that incorporate redundancy provide multiple delivery pathways that can accommodate surges in demand or disruption to supply networks</a:t>
            </a:r>
            <a:r>
              <a:rPr lang="en-GB" sz="1000" kern="1200" dirty="0" smtClean="0">
                <a:solidFill>
                  <a:schemeClr val="tx1"/>
                </a:solidFill>
                <a:effectLst/>
              </a:rPr>
              <a:t>.</a:t>
            </a:r>
            <a:endParaRPr lang="en-US" sz="1000" kern="1200" dirty="0">
              <a:solidFill>
                <a:schemeClr val="tx1"/>
              </a:solidFill>
              <a:effectLst/>
            </a:endParaRPr>
          </a:p>
          <a:p>
            <a:r>
              <a:rPr lang="en-GB" sz="1000" b="1" kern="1200" dirty="0">
                <a:solidFill>
                  <a:schemeClr val="tx1"/>
                </a:solidFill>
                <a:effectLst/>
              </a:rPr>
              <a:t>Flexibility</a:t>
            </a:r>
            <a:r>
              <a:rPr lang="en-GB" sz="1000" kern="1200" dirty="0">
                <a:solidFill>
                  <a:schemeClr val="tx1"/>
                </a:solidFill>
                <a:effectLst/>
              </a:rPr>
              <a:t> refers to the willingness and ability to adopt alternative strategies in response to changing circumstances or sudden crises. Systems can be made more flexible through introducing new technologies or knowledge, including recognising traditional practices. For example, in times of crisis, cities may redeploy public buses for emergency evacuations.  </a:t>
            </a:r>
            <a:endParaRPr lang="en-US" sz="1000" kern="1200" dirty="0">
              <a:solidFill>
                <a:schemeClr val="tx1"/>
              </a:solidFill>
              <a:effectLst/>
            </a:endParaRPr>
          </a:p>
          <a:p>
            <a:r>
              <a:rPr lang="en-GB" sz="1000" b="1" kern="1200" dirty="0">
                <a:solidFill>
                  <a:schemeClr val="tx1"/>
                </a:solidFill>
                <a:effectLst/>
              </a:rPr>
              <a:t>Inclusive</a:t>
            </a:r>
            <a:r>
              <a:rPr lang="en-GB" sz="1000" kern="1200" dirty="0">
                <a:solidFill>
                  <a:schemeClr val="tx1"/>
                </a:solidFill>
                <a:effectLst/>
              </a:rPr>
              <a:t> and </a:t>
            </a:r>
            <a:r>
              <a:rPr lang="en-GB" sz="1000" b="1" kern="1200" dirty="0">
                <a:solidFill>
                  <a:schemeClr val="tx1"/>
                </a:solidFill>
                <a:effectLst/>
              </a:rPr>
              <a:t>integrated</a:t>
            </a:r>
            <a:r>
              <a:rPr lang="en-GB" sz="1000" kern="1200" dirty="0">
                <a:solidFill>
                  <a:schemeClr val="tx1"/>
                </a:solidFill>
                <a:effectLst/>
              </a:rPr>
              <a:t> relate to the processes of good governance and effective leadership that ensure investments and actions are appropriate, address the needs of the most vulnerable and collectively create a resilient city – for everyone. </a:t>
            </a:r>
            <a:endParaRPr lang="en-US" sz="1000" kern="1200" dirty="0">
              <a:solidFill>
                <a:schemeClr val="tx1"/>
              </a:solidFill>
              <a:effectLst/>
            </a:endParaRPr>
          </a:p>
          <a:p>
            <a:r>
              <a:rPr lang="en-GB" sz="1000" b="1" kern="1200" dirty="0">
                <a:solidFill>
                  <a:schemeClr val="tx1"/>
                </a:solidFill>
                <a:effectLst/>
              </a:rPr>
              <a:t>Inclusive</a:t>
            </a:r>
            <a:r>
              <a:rPr lang="en-GB" sz="1000" kern="1200" dirty="0">
                <a:solidFill>
                  <a:schemeClr val="tx1"/>
                </a:solidFill>
                <a:effectLst/>
              </a:rPr>
              <a:t> processes emphasise the need for broad consultation and ‘many seats at the table’ to create a sense of shared ownership or a joint vision to build city resilience. For example, early warning reach everyone at risk will enable people to protect themselves and minimise loss of life and property</a:t>
            </a:r>
            <a:r>
              <a:rPr lang="en-GB" sz="1000" kern="1200" dirty="0" smtClean="0">
                <a:solidFill>
                  <a:schemeClr val="tx1"/>
                </a:solidFill>
                <a:effectLst/>
              </a:rPr>
              <a:t>.</a:t>
            </a:r>
            <a:endParaRPr lang="en-US" sz="1000" kern="1200" dirty="0">
              <a:solidFill>
                <a:schemeClr val="tx1"/>
              </a:solidFill>
              <a:effectLst/>
            </a:endParaRPr>
          </a:p>
          <a:p>
            <a:r>
              <a:rPr lang="en-GB" sz="1000" b="1" kern="1200" dirty="0">
                <a:solidFill>
                  <a:schemeClr val="tx1"/>
                </a:solidFill>
                <a:effectLst/>
              </a:rPr>
              <a:t>Integrated</a:t>
            </a:r>
            <a:r>
              <a:rPr lang="en-GB" sz="1000" kern="1200" dirty="0">
                <a:solidFill>
                  <a:schemeClr val="tx1"/>
                </a:solidFill>
                <a:effectLst/>
              </a:rPr>
              <a:t> processes bring together systems and institutions and can also catalyse additional benefits as resources are shared and actors are enabled to work together to achieve greater ends. For example, integrated city plans enable a city to deal with multidisciplinary issues like climate change, disaster risk reduction or emergency response through coordination. </a:t>
            </a:r>
            <a:endParaRPr lang="en-US" sz="1000" dirty="0"/>
          </a:p>
        </p:txBody>
      </p:sp>
      <p:sp>
        <p:nvSpPr>
          <p:cNvPr id="4" name="Slide Number Placeholder 3"/>
          <p:cNvSpPr>
            <a:spLocks noGrp="1"/>
          </p:cNvSpPr>
          <p:nvPr>
            <p:ph type="sldNum" sz="quarter" idx="10"/>
          </p:nvPr>
        </p:nvSpPr>
        <p:spPr/>
        <p:txBody>
          <a:bodyPr/>
          <a:lstStyle/>
          <a:p>
            <a:fld id="{C11008CC-3216-4069-8156-3AB1D4D15183}" type="slidenum">
              <a:rPr lang="en-US" smtClean="0"/>
              <a:t>24</a:t>
            </a:fld>
            <a:endParaRPr lang="en-US"/>
          </a:p>
        </p:txBody>
      </p:sp>
    </p:spTree>
    <p:extLst>
      <p:ext uri="{BB962C8B-B14F-4D97-AF65-F5344CB8AC3E}">
        <p14:creationId xmlns:p14="http://schemas.microsoft.com/office/powerpoint/2010/main" val="1180199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LTG Todd Semonite……..</a:t>
            </a:r>
          </a:p>
          <a:p>
            <a:endParaRPr lang="en-US" dirty="0"/>
          </a:p>
        </p:txBody>
      </p:sp>
      <p:sp>
        <p:nvSpPr>
          <p:cNvPr id="4" name="Slide Number Placeholder 3"/>
          <p:cNvSpPr>
            <a:spLocks noGrp="1"/>
          </p:cNvSpPr>
          <p:nvPr>
            <p:ph type="sldNum" sz="quarter" idx="10"/>
          </p:nvPr>
        </p:nvSpPr>
        <p:spPr/>
        <p:txBody>
          <a:bodyPr/>
          <a:lstStyle/>
          <a:p>
            <a:fld id="{E6E54101-77F0-4895-B893-9527FF83D803}" type="slidenum">
              <a:rPr lang="en-US" smtClean="0"/>
              <a:t>25</a:t>
            </a:fld>
            <a:endParaRPr lang="en-US"/>
          </a:p>
        </p:txBody>
      </p:sp>
    </p:spTree>
    <p:extLst>
      <p:ext uri="{BB962C8B-B14F-4D97-AF65-F5344CB8AC3E}">
        <p14:creationId xmlns:p14="http://schemas.microsoft.com/office/powerpoint/2010/main" val="426743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27</a:t>
            </a:fld>
            <a:endParaRPr lang="en-US"/>
          </a:p>
        </p:txBody>
      </p:sp>
    </p:spTree>
    <p:extLst>
      <p:ext uri="{BB962C8B-B14F-4D97-AF65-F5344CB8AC3E}">
        <p14:creationId xmlns:p14="http://schemas.microsoft.com/office/powerpoint/2010/main" val="1272830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28</a:t>
            </a:fld>
            <a:endParaRPr lang="en-US"/>
          </a:p>
        </p:txBody>
      </p:sp>
    </p:spTree>
    <p:extLst>
      <p:ext uri="{BB962C8B-B14F-4D97-AF65-F5344CB8AC3E}">
        <p14:creationId xmlns:p14="http://schemas.microsoft.com/office/powerpoint/2010/main" val="601427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29</a:t>
            </a:fld>
            <a:endParaRPr lang="en-US"/>
          </a:p>
        </p:txBody>
      </p:sp>
    </p:spTree>
    <p:extLst>
      <p:ext uri="{BB962C8B-B14F-4D97-AF65-F5344CB8AC3E}">
        <p14:creationId xmlns:p14="http://schemas.microsoft.com/office/powerpoint/2010/main" val="2651572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30</a:t>
            </a:fld>
            <a:endParaRPr lang="en-US"/>
          </a:p>
        </p:txBody>
      </p:sp>
    </p:spTree>
    <p:extLst>
      <p:ext uri="{BB962C8B-B14F-4D97-AF65-F5344CB8AC3E}">
        <p14:creationId xmlns:p14="http://schemas.microsoft.com/office/powerpoint/2010/main" val="1338412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Dr. Patrick McDaniel……..</a:t>
            </a:r>
          </a:p>
          <a:p>
            <a:endParaRPr lang="en-US" dirty="0"/>
          </a:p>
        </p:txBody>
      </p:sp>
      <p:sp>
        <p:nvSpPr>
          <p:cNvPr id="4" name="Slide Number Placeholder 3"/>
          <p:cNvSpPr>
            <a:spLocks noGrp="1"/>
          </p:cNvSpPr>
          <p:nvPr>
            <p:ph type="sldNum" sz="quarter" idx="10"/>
          </p:nvPr>
        </p:nvSpPr>
        <p:spPr/>
        <p:txBody>
          <a:bodyPr/>
          <a:lstStyle/>
          <a:p>
            <a:fld id="{E6E54101-77F0-4895-B893-9527FF83D803}" type="slidenum">
              <a:rPr lang="en-US" smtClean="0"/>
              <a:t>31</a:t>
            </a:fld>
            <a:endParaRPr lang="en-US"/>
          </a:p>
        </p:txBody>
      </p:sp>
    </p:spTree>
    <p:extLst>
      <p:ext uri="{BB962C8B-B14F-4D97-AF65-F5344CB8AC3E}">
        <p14:creationId xmlns:p14="http://schemas.microsoft.com/office/powerpoint/2010/main" val="2739118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32</a:t>
            </a:fld>
            <a:endParaRPr lang="en-US"/>
          </a:p>
        </p:txBody>
      </p:sp>
    </p:spTree>
    <p:extLst>
      <p:ext uri="{BB962C8B-B14F-4D97-AF65-F5344CB8AC3E}">
        <p14:creationId xmlns:p14="http://schemas.microsoft.com/office/powerpoint/2010/main" val="63268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114300"/>
            <a:ext cx="2573337" cy="1931988"/>
          </a:xfrm>
        </p:spPr>
      </p:sp>
      <p:sp>
        <p:nvSpPr>
          <p:cNvPr id="3" name="Notes Placeholder 2"/>
          <p:cNvSpPr>
            <a:spLocks noGrp="1"/>
          </p:cNvSpPr>
          <p:nvPr>
            <p:ph type="body" idx="1"/>
          </p:nvPr>
        </p:nvSpPr>
        <p:spPr>
          <a:xfrm>
            <a:off x="224147" y="2046025"/>
            <a:ext cx="6457157" cy="6726354"/>
          </a:xfrm>
        </p:spPr>
        <p:txBody>
          <a:bodyPr/>
          <a:lstStyle/>
          <a:p>
            <a:pPr>
              <a:lnSpc>
                <a:spcPct val="100000"/>
              </a:lnSpc>
              <a:spcAft>
                <a:spcPts val="592"/>
              </a:spcAft>
            </a:pPr>
            <a:r>
              <a:rPr lang="en-US" sz="1600" dirty="0">
                <a:latin typeface="+mn-lt"/>
              </a:rPr>
              <a:t>Ladies and gentlemen, good morning.</a:t>
            </a:r>
          </a:p>
          <a:p>
            <a:pPr>
              <a:lnSpc>
                <a:spcPct val="100000"/>
              </a:lnSpc>
            </a:pPr>
            <a:r>
              <a:rPr lang="en-US" sz="1600" dirty="0">
                <a:latin typeface="+mn-lt"/>
              </a:rPr>
              <a:t>Before the Army can significantly increase readiness, there must be an infrastructure to support Army manning, training, equipping and leader development.  Army readiness occurs on Army installations – where Soldiers live, work and train.</a:t>
            </a:r>
          </a:p>
          <a:p>
            <a:pPr>
              <a:lnSpc>
                <a:spcPct val="100000"/>
              </a:lnSpc>
            </a:pPr>
            <a:r>
              <a:rPr lang="en-US" sz="1600" dirty="0">
                <a:latin typeface="+mn-lt"/>
              </a:rPr>
              <a:t>We must be ready to shape the global security environment, defend our homeland, and win the nation’s wars. </a:t>
            </a:r>
          </a:p>
          <a:p>
            <a:pPr>
              <a:lnSpc>
                <a:spcPct val="100000"/>
              </a:lnSpc>
            </a:pPr>
            <a:r>
              <a:rPr lang="en-US" sz="1600" dirty="0">
                <a:latin typeface="+mn-lt"/>
              </a:rPr>
              <a:t>To meet these missions, the Army requires ready and resilient Installations – our power projection platforms – to enable regional engagement and global responsiveness. Installations ensure our operational forces have the foundational support required to prepare Soldiers and their units to train, deploy, fight, and win. </a:t>
            </a:r>
          </a:p>
          <a:p>
            <a:pPr>
              <a:lnSpc>
                <a:spcPct val="100000"/>
              </a:lnSpc>
            </a:pPr>
            <a:r>
              <a:rPr lang="en-US" sz="1600" dirty="0">
                <a:latin typeface="+mn-lt"/>
              </a:rPr>
              <a:t>The foundational support provided by Installations encompasses the essential services and programs needed to develop and sustain ready and resilient Soldiers.  </a:t>
            </a:r>
          </a:p>
          <a:p>
            <a:pPr>
              <a:lnSpc>
                <a:spcPct val="100000"/>
              </a:lnSpc>
            </a:pPr>
            <a:r>
              <a:rPr lang="en-US" sz="1600" dirty="0">
                <a:latin typeface="+mn-lt"/>
              </a:rPr>
              <a:t>Support capabilities ranging from modern fitness centers, nutritional dining facilities, and state-of-the-art simulators and ranges ensure Soldiers have the essential components to build personal proficiency and unit readiness.  </a:t>
            </a:r>
          </a:p>
        </p:txBody>
      </p:sp>
      <p:sp>
        <p:nvSpPr>
          <p:cNvPr id="4" name="Slide Number Placeholder 3"/>
          <p:cNvSpPr>
            <a:spLocks noGrp="1"/>
          </p:cNvSpPr>
          <p:nvPr>
            <p:ph type="sldNum" sz="quarter" idx="10"/>
          </p:nvPr>
        </p:nvSpPr>
        <p:spPr/>
        <p:txBody>
          <a:bodyPr/>
          <a:lstStyle/>
          <a:p>
            <a:fld id="{E6E54101-77F0-4895-B893-9527FF83D80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14068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33</a:t>
            </a:fld>
            <a:endParaRPr lang="en-US"/>
          </a:p>
        </p:txBody>
      </p:sp>
    </p:spTree>
    <p:extLst>
      <p:ext uri="{BB962C8B-B14F-4D97-AF65-F5344CB8AC3E}">
        <p14:creationId xmlns:p14="http://schemas.microsoft.com/office/powerpoint/2010/main" val="2315780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34</a:t>
            </a:fld>
            <a:endParaRPr lang="en-US"/>
          </a:p>
        </p:txBody>
      </p:sp>
    </p:spTree>
    <p:extLst>
      <p:ext uri="{BB962C8B-B14F-4D97-AF65-F5344CB8AC3E}">
        <p14:creationId xmlns:p14="http://schemas.microsoft.com/office/powerpoint/2010/main" val="1168867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LTG Kenneth Dahl……..</a:t>
            </a:r>
          </a:p>
          <a:p>
            <a:endParaRPr lang="en-US" dirty="0"/>
          </a:p>
        </p:txBody>
      </p:sp>
      <p:sp>
        <p:nvSpPr>
          <p:cNvPr id="4" name="Slide Number Placeholder 3"/>
          <p:cNvSpPr>
            <a:spLocks noGrp="1"/>
          </p:cNvSpPr>
          <p:nvPr>
            <p:ph type="sldNum" sz="quarter" idx="10"/>
          </p:nvPr>
        </p:nvSpPr>
        <p:spPr/>
        <p:txBody>
          <a:bodyPr/>
          <a:lstStyle/>
          <a:p>
            <a:fld id="{E6E54101-77F0-4895-B893-9527FF83D803}" type="slidenum">
              <a:rPr lang="en-US" smtClean="0"/>
              <a:t>35</a:t>
            </a:fld>
            <a:endParaRPr lang="en-US"/>
          </a:p>
        </p:txBody>
      </p:sp>
    </p:spTree>
    <p:extLst>
      <p:ext uri="{BB962C8B-B14F-4D97-AF65-F5344CB8AC3E}">
        <p14:creationId xmlns:p14="http://schemas.microsoft.com/office/powerpoint/2010/main" val="3878894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36</a:t>
            </a:fld>
            <a:endParaRPr lang="en-US"/>
          </a:p>
        </p:txBody>
      </p:sp>
    </p:spTree>
    <p:extLst>
      <p:ext uri="{BB962C8B-B14F-4D97-AF65-F5344CB8AC3E}">
        <p14:creationId xmlns:p14="http://schemas.microsoft.com/office/powerpoint/2010/main" val="1611666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37</a:t>
            </a:fld>
            <a:endParaRPr lang="en-US"/>
          </a:p>
        </p:txBody>
      </p:sp>
    </p:spTree>
    <p:extLst>
      <p:ext uri="{BB962C8B-B14F-4D97-AF65-F5344CB8AC3E}">
        <p14:creationId xmlns:p14="http://schemas.microsoft.com/office/powerpoint/2010/main" val="27954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38</a:t>
            </a:fld>
            <a:endParaRPr lang="en-US"/>
          </a:p>
        </p:txBody>
      </p:sp>
    </p:spTree>
    <p:extLst>
      <p:ext uri="{BB962C8B-B14F-4D97-AF65-F5344CB8AC3E}">
        <p14:creationId xmlns:p14="http://schemas.microsoft.com/office/powerpoint/2010/main" val="882553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Dr. Sarah Slaughter……..</a:t>
            </a:r>
          </a:p>
          <a:p>
            <a:endParaRPr lang="en-US" dirty="0"/>
          </a:p>
        </p:txBody>
      </p:sp>
      <p:sp>
        <p:nvSpPr>
          <p:cNvPr id="4" name="Slide Number Placeholder 3"/>
          <p:cNvSpPr>
            <a:spLocks noGrp="1"/>
          </p:cNvSpPr>
          <p:nvPr>
            <p:ph type="sldNum" sz="quarter" idx="10"/>
          </p:nvPr>
        </p:nvSpPr>
        <p:spPr/>
        <p:txBody>
          <a:bodyPr/>
          <a:lstStyle/>
          <a:p>
            <a:fld id="{E6E54101-77F0-4895-B893-9527FF83D803}" type="slidenum">
              <a:rPr lang="en-US" smtClean="0"/>
              <a:t>39</a:t>
            </a:fld>
            <a:endParaRPr lang="en-US"/>
          </a:p>
        </p:txBody>
      </p:sp>
    </p:spTree>
    <p:extLst>
      <p:ext uri="{BB962C8B-B14F-4D97-AF65-F5344CB8AC3E}">
        <p14:creationId xmlns:p14="http://schemas.microsoft.com/office/powerpoint/2010/main" val="1668304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40</a:t>
            </a:fld>
            <a:endParaRPr lang="en-US"/>
          </a:p>
        </p:txBody>
      </p:sp>
    </p:spTree>
    <p:extLst>
      <p:ext uri="{BB962C8B-B14F-4D97-AF65-F5344CB8AC3E}">
        <p14:creationId xmlns:p14="http://schemas.microsoft.com/office/powerpoint/2010/main" val="2720600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41</a:t>
            </a:fld>
            <a:endParaRPr lang="en-US"/>
          </a:p>
        </p:txBody>
      </p:sp>
    </p:spTree>
    <p:extLst>
      <p:ext uri="{BB962C8B-B14F-4D97-AF65-F5344CB8AC3E}">
        <p14:creationId xmlns:p14="http://schemas.microsoft.com/office/powerpoint/2010/main" val="108028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69875"/>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42</a:t>
            </a:fld>
            <a:endParaRPr lang="en-US"/>
          </a:p>
        </p:txBody>
      </p:sp>
    </p:spTree>
    <p:extLst>
      <p:ext uri="{BB962C8B-B14F-4D97-AF65-F5344CB8AC3E}">
        <p14:creationId xmlns:p14="http://schemas.microsoft.com/office/powerpoint/2010/main" val="346276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69863"/>
            <a:ext cx="2601912" cy="1952625"/>
          </a:xfrm>
        </p:spPr>
      </p:sp>
      <p:sp>
        <p:nvSpPr>
          <p:cNvPr id="3" name="Notes Placeholder 2"/>
          <p:cNvSpPr>
            <a:spLocks noGrp="1"/>
          </p:cNvSpPr>
          <p:nvPr>
            <p:ph type="body" idx="1"/>
          </p:nvPr>
        </p:nvSpPr>
        <p:spPr>
          <a:xfrm>
            <a:off x="276621" y="2121958"/>
            <a:ext cx="6457157" cy="6976354"/>
          </a:xfrm>
        </p:spPr>
        <p:txBody>
          <a:bodyPr/>
          <a:lstStyle/>
          <a:p>
            <a:pPr>
              <a:lnSpc>
                <a:spcPct val="100000"/>
              </a:lnSpc>
              <a:spcAft>
                <a:spcPts val="592"/>
              </a:spcAft>
            </a:pPr>
            <a:r>
              <a:rPr lang="en-US" sz="1600" dirty="0">
                <a:latin typeface="+mn-lt"/>
              </a:rPr>
              <a:t>Like any small city, there are challenges associated with providing these services, supporting new missions like cyber and the day-to-day upkeep of existing facilities and infrastructure.  There are also costs to restoring critical facilities damaged by weather, pests, or age. Declining and uncertain budgets impact the Army’s ability to properly steward the facilities, infrastructure, land, and natural resources the public has entrusted to us. </a:t>
            </a:r>
          </a:p>
          <a:p>
            <a:pPr>
              <a:lnSpc>
                <a:spcPct val="100000"/>
              </a:lnSpc>
              <a:spcAft>
                <a:spcPts val="592"/>
              </a:spcAft>
            </a:pPr>
            <a:r>
              <a:rPr lang="en-US" sz="1600" dirty="0">
                <a:latin typeface="+mn-lt"/>
              </a:rPr>
              <a:t>These challenges have been further exacerbated by the impact of changes in weather patterns and climate. The Army is not immune from the impacts of extreme weather events taking place across the country, which have resulted in increased costs for repairing storm-related damage to our infrastructure.  Severe weather at Fort Benning, Georgia in December 2015 and at Fort Polk, Louisiana in March 2016 resulted in over $20 million in infrastructure damages.  Decreased budgets diminish our ability to repair these types of damages in order to sustain operations, including training and power projection activities. </a:t>
            </a:r>
          </a:p>
          <a:p>
            <a:pPr defTabSz="902421">
              <a:lnSpc>
                <a:spcPct val="100000"/>
              </a:lnSpc>
              <a:spcAft>
                <a:spcPts val="592"/>
              </a:spcAft>
              <a:defRPr/>
            </a:pPr>
            <a:r>
              <a:rPr lang="en-US" sz="1600" dirty="0">
                <a:latin typeface="+mn-lt"/>
              </a:rPr>
              <a:t>By the end of this year, the Army will own and operate 21 percent more real estate and facilities than can be conceivably put to productive military use.  The bill to sustain and support this real estate amounts to $500 million a year in unnecessary expenditures – funds that could be spent on Army priorities.  In order to maintain, restore, and sustain the Army’s platforms for readiness, we need more than just adequate and reliable funding – we need the ability to divest the Army of infrastructure and facilities that are simply unnecessary.  Reducing the Army's infrastructure footprint through Base Realignment and Closure (BRAC) would mean more money for training, modernization, and personnel.</a:t>
            </a:r>
          </a:p>
          <a:p>
            <a:pPr>
              <a:lnSpc>
                <a:spcPct val="100000"/>
              </a:lnSpc>
              <a:spcAft>
                <a:spcPts val="592"/>
              </a:spcAft>
            </a:pPr>
            <a:r>
              <a:rPr lang="en-US" sz="1600" dirty="0">
                <a:latin typeface="+mn-lt"/>
              </a:rPr>
              <a:t> </a:t>
            </a:r>
          </a:p>
        </p:txBody>
      </p:sp>
      <p:sp>
        <p:nvSpPr>
          <p:cNvPr id="4" name="Slide Number Placeholder 3"/>
          <p:cNvSpPr>
            <a:spLocks noGrp="1"/>
          </p:cNvSpPr>
          <p:nvPr>
            <p:ph type="sldNum" sz="quarter" idx="10"/>
          </p:nvPr>
        </p:nvSpPr>
        <p:spPr/>
        <p:txBody>
          <a:bodyPr/>
          <a:lstStyle/>
          <a:p>
            <a:fld id="{E6E54101-77F0-4895-B893-9527FF83D80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86347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79388"/>
            <a:ext cx="3033712"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54101-77F0-4895-B893-9527FF83D803}" type="slidenum">
              <a:rPr lang="en-US" smtClean="0"/>
              <a:t>43</a:t>
            </a:fld>
            <a:endParaRPr lang="en-US"/>
          </a:p>
        </p:txBody>
      </p:sp>
    </p:spTree>
    <p:extLst>
      <p:ext uri="{BB962C8B-B14F-4D97-AF65-F5344CB8AC3E}">
        <p14:creationId xmlns:p14="http://schemas.microsoft.com/office/powerpoint/2010/main" val="2473460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8" y="20638"/>
            <a:ext cx="2568576" cy="1927225"/>
          </a:xfrm>
        </p:spPr>
      </p:sp>
      <p:sp>
        <p:nvSpPr>
          <p:cNvPr id="3" name="Notes Placeholder 2"/>
          <p:cNvSpPr>
            <a:spLocks noGrp="1"/>
          </p:cNvSpPr>
          <p:nvPr>
            <p:ph type="body" idx="1"/>
          </p:nvPr>
        </p:nvSpPr>
        <p:spPr>
          <a:xfrm>
            <a:off x="224147" y="2077623"/>
            <a:ext cx="6457157" cy="6874465"/>
          </a:xfrm>
        </p:spPr>
        <p:txBody>
          <a:bodyPr/>
          <a:lstStyle/>
          <a:p>
            <a:pPr>
              <a:lnSpc>
                <a:spcPct val="103000"/>
              </a:lnSpc>
              <a:spcAft>
                <a:spcPts val="592"/>
              </a:spcAft>
            </a:pPr>
            <a:r>
              <a:rPr lang="en-US" sz="1600" dirty="0">
                <a:latin typeface="+mn-lt"/>
              </a:rPr>
              <a:t>Ladies and gentlemen, please a round of applause for our panelists.</a:t>
            </a:r>
          </a:p>
          <a:p>
            <a:pPr>
              <a:lnSpc>
                <a:spcPct val="103000"/>
              </a:lnSpc>
              <a:spcAft>
                <a:spcPts val="592"/>
              </a:spcAft>
            </a:pPr>
            <a:r>
              <a:rPr lang="en-US" sz="1600" dirty="0">
                <a:latin typeface="+mn-lt"/>
              </a:rPr>
              <a:t>Now we would like to answer any questions you may have. As I mentioned at the beginning of the forum, there were index cards left on your seats.  If you have a question please write it down, pass it to the center isle and we’ll collect them.</a:t>
            </a:r>
          </a:p>
          <a:p>
            <a:pPr>
              <a:lnSpc>
                <a:spcPct val="103000"/>
              </a:lnSpc>
              <a:spcAft>
                <a:spcPts val="592"/>
              </a:spcAft>
            </a:pPr>
            <a:r>
              <a:rPr lang="en-US" sz="1600" dirty="0">
                <a:latin typeface="+mn-lt"/>
              </a:rPr>
              <a:t>We already have received a few :</a:t>
            </a:r>
          </a:p>
          <a:p>
            <a:pPr marL="282007" indent="-282007">
              <a:lnSpc>
                <a:spcPct val="103000"/>
              </a:lnSpc>
              <a:spcAft>
                <a:spcPts val="592"/>
              </a:spcAft>
              <a:buFont typeface="Arial" panose="020B0604020202020204" pitchFamily="34" charset="0"/>
              <a:buChar char="•"/>
            </a:pPr>
            <a:r>
              <a:rPr lang="en-US" sz="1600" dirty="0">
                <a:latin typeface="+mn-lt"/>
              </a:rPr>
              <a:t>How can cyber-augmented systems help to transition to more resilience in times of natural hazards?  Dr. McDaniel?  LTG Semonite?</a:t>
            </a:r>
          </a:p>
          <a:p>
            <a:pPr marL="282007" indent="-282007">
              <a:lnSpc>
                <a:spcPct val="103000"/>
              </a:lnSpc>
              <a:spcAft>
                <a:spcPts val="592"/>
              </a:spcAft>
              <a:buFont typeface="Arial" panose="020B0604020202020204" pitchFamily="34" charset="0"/>
              <a:buChar char="•"/>
            </a:pPr>
            <a:r>
              <a:rPr lang="en-US" sz="1600" dirty="0">
                <a:latin typeface="+mn-lt"/>
              </a:rPr>
              <a:t>How do you see resiliency initiatives strengthening not only the Army but also the Nation as a whole? MS O’Donnell?  LTG Bingham?</a:t>
            </a:r>
          </a:p>
          <a:p>
            <a:pPr marL="282007" indent="-282007">
              <a:lnSpc>
                <a:spcPct val="103000"/>
              </a:lnSpc>
              <a:spcAft>
                <a:spcPts val="592"/>
              </a:spcAft>
              <a:buFont typeface="Arial" panose="020B0604020202020204" pitchFamily="34" charset="0"/>
              <a:buChar char="•"/>
            </a:pPr>
            <a:r>
              <a:rPr lang="en-US" sz="1600" dirty="0">
                <a:latin typeface="+mn-lt"/>
              </a:rPr>
              <a:t>What are some pathways to widespread implementation of readiness initiatives, for example, working with civilian organizations or vendors? LTG Dahl?  Dr. Slaughter?</a:t>
            </a:r>
          </a:p>
          <a:p>
            <a:pPr marL="282007" indent="-282007">
              <a:lnSpc>
                <a:spcPct val="103000"/>
              </a:lnSpc>
              <a:spcAft>
                <a:spcPts val="592"/>
              </a:spcAft>
              <a:buFont typeface="Arial" panose="020B0604020202020204" pitchFamily="34" charset="0"/>
              <a:buChar char="•"/>
            </a:pPr>
            <a:r>
              <a:rPr lang="en-US" sz="1600" dirty="0">
                <a:latin typeface="+mn-lt"/>
              </a:rPr>
              <a:t>In these times of fiscal constraint, innovative financing is key. Can you share with us how USACE went about validating some of the alternative financing methods you've chosen?  LTG Semonite?</a:t>
            </a:r>
          </a:p>
          <a:p>
            <a:pPr marL="282007" indent="-282007">
              <a:lnSpc>
                <a:spcPct val="103000"/>
              </a:lnSpc>
              <a:spcAft>
                <a:spcPts val="592"/>
              </a:spcAft>
              <a:buFont typeface="Arial" panose="020B0604020202020204" pitchFamily="34" charset="0"/>
              <a:buChar char="•"/>
            </a:pPr>
            <a:r>
              <a:rPr lang="en-US" sz="1600" dirty="0">
                <a:latin typeface="+mn-lt"/>
              </a:rPr>
              <a:t>Making great strides is resilience and sustainability requires commitment and leadership from the top, can share your executive-level leadership perspective?   LTG Bingham?  LTG </a:t>
            </a:r>
            <a:r>
              <a:rPr lang="en-US" sz="1600" dirty="0" smtClean="0">
                <a:latin typeface="+mn-lt"/>
              </a:rPr>
              <a:t>Dahl?</a:t>
            </a:r>
          </a:p>
          <a:p>
            <a:pPr marL="282007" indent="-282007">
              <a:lnSpc>
                <a:spcPct val="103000"/>
              </a:lnSpc>
              <a:spcAft>
                <a:spcPts val="592"/>
              </a:spcAft>
              <a:buFont typeface="Arial" panose="020B0604020202020204" pitchFamily="34" charset="0"/>
              <a:buChar char="•"/>
            </a:pPr>
            <a:endParaRPr lang="en-US" sz="1600" dirty="0" smtClean="0">
              <a:latin typeface="+mn-lt"/>
            </a:endParaRPr>
          </a:p>
          <a:p>
            <a:pPr marL="282007" indent="-282007">
              <a:lnSpc>
                <a:spcPct val="103000"/>
              </a:lnSpc>
              <a:spcAft>
                <a:spcPts val="592"/>
              </a:spcAft>
              <a:buFont typeface="Arial" panose="020B0604020202020204" pitchFamily="34" charset="0"/>
              <a:buChar char="•"/>
            </a:pPr>
            <a:r>
              <a:rPr lang="en-US" sz="1600" dirty="0" smtClean="0">
                <a:latin typeface="+mn-lt"/>
              </a:rPr>
              <a:t>How </a:t>
            </a:r>
            <a:r>
              <a:rPr lang="en-US" sz="1600" dirty="0">
                <a:latin typeface="+mn-lt"/>
              </a:rPr>
              <a:t>does the 2 year BBA impact Installation </a:t>
            </a:r>
            <a:r>
              <a:rPr lang="en-US" sz="1600" dirty="0" smtClean="0">
                <a:latin typeface="+mn-lt"/>
              </a:rPr>
              <a:t>readiness?</a:t>
            </a:r>
          </a:p>
          <a:p>
            <a:pPr marL="282007" indent="-282007">
              <a:lnSpc>
                <a:spcPct val="103000"/>
              </a:lnSpc>
              <a:spcAft>
                <a:spcPts val="592"/>
              </a:spcAft>
              <a:buFont typeface="Arial" panose="020B0604020202020204" pitchFamily="34" charset="0"/>
              <a:buChar char="•"/>
            </a:pPr>
            <a:r>
              <a:rPr lang="en-US" sz="1600" dirty="0" smtClean="0">
                <a:latin typeface="+mn-lt"/>
              </a:rPr>
              <a:t>Is </a:t>
            </a:r>
            <a:r>
              <a:rPr lang="en-US" sz="1600" dirty="0">
                <a:latin typeface="+mn-lt"/>
              </a:rPr>
              <a:t>the Army conducting too many MILCON projects in Europe and overseas?</a:t>
            </a:r>
          </a:p>
          <a:p>
            <a:pPr>
              <a:lnSpc>
                <a:spcPct val="103000"/>
              </a:lnSpc>
              <a:spcAft>
                <a:spcPts val="592"/>
              </a:spcAft>
            </a:pPr>
            <a:endParaRPr lang="en-US" sz="1600" dirty="0">
              <a:latin typeface="+mn-lt"/>
            </a:endParaRPr>
          </a:p>
        </p:txBody>
      </p:sp>
      <p:sp>
        <p:nvSpPr>
          <p:cNvPr id="4" name="Slide Number Placeholder 3"/>
          <p:cNvSpPr>
            <a:spLocks noGrp="1"/>
          </p:cNvSpPr>
          <p:nvPr>
            <p:ph type="sldNum" sz="quarter" idx="10"/>
          </p:nvPr>
        </p:nvSpPr>
        <p:spPr/>
        <p:txBody>
          <a:bodyPr/>
          <a:lstStyle/>
          <a:p>
            <a:fld id="{E6E54101-77F0-4895-B893-9527FF83D803}"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50937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 y="446088"/>
            <a:ext cx="2636838" cy="1979612"/>
          </a:xfrm>
        </p:spPr>
      </p:sp>
      <p:sp>
        <p:nvSpPr>
          <p:cNvPr id="3" name="Notes Placeholder 2"/>
          <p:cNvSpPr>
            <a:spLocks noGrp="1"/>
          </p:cNvSpPr>
          <p:nvPr>
            <p:ph type="body" idx="1"/>
          </p:nvPr>
        </p:nvSpPr>
        <p:spPr>
          <a:xfrm>
            <a:off x="152365" y="2425541"/>
            <a:ext cx="6856448" cy="7153068"/>
          </a:xfrm>
        </p:spPr>
        <p:txBody>
          <a:bodyPr/>
          <a:lstStyle/>
          <a:p>
            <a:pPr>
              <a:lnSpc>
                <a:spcPct val="100000"/>
              </a:lnSpc>
            </a:pPr>
            <a:r>
              <a:rPr lang="en-US" sz="1400" dirty="0">
                <a:latin typeface="+mn-lt"/>
              </a:rPr>
              <a:t>We must steward the properties entrusted to us, clean up and return lands to environmentally safe levels, safeguard the hundreds of endangered species, and protect thousands of archeological, natural, cultural, and tribal resources on military training and testing lands.</a:t>
            </a:r>
            <a:endParaRPr lang="en-US" sz="1400" i="1" dirty="0">
              <a:latin typeface="+mn-lt"/>
            </a:endParaRPr>
          </a:p>
          <a:p>
            <a:pPr>
              <a:lnSpc>
                <a:spcPct val="100000"/>
              </a:lnSpc>
            </a:pPr>
            <a:r>
              <a:rPr lang="en-US" sz="1400" dirty="0">
                <a:latin typeface="+mn-lt"/>
              </a:rPr>
              <a:t>The Army is actively partnering with private industry on energy and water efficiency projects by leveraging alternative financing authorities through energy savings performance contracts (ESPCs) with the private sector and utilities. </a:t>
            </a:r>
            <a:r>
              <a:rPr lang="en-US" sz="1400" dirty="0" err="1">
                <a:latin typeface="+mn-lt"/>
              </a:rPr>
              <a:t>ESPCs</a:t>
            </a:r>
            <a:r>
              <a:rPr lang="en-US" sz="1400" dirty="0">
                <a:latin typeface="+mn-lt"/>
              </a:rPr>
              <a:t> allow the Army to replace failing systems with highly efficient and reliable technology.  They are used to optimize energy and water usage and improve facilities on Army installations.  These efforts enhance resiliency and mission effectiveness.  </a:t>
            </a:r>
          </a:p>
          <a:p>
            <a:pPr>
              <a:lnSpc>
                <a:spcPct val="100000"/>
              </a:lnSpc>
            </a:pPr>
            <a:r>
              <a:rPr lang="en-US" sz="1400" dirty="0">
                <a:latin typeface="+mn-lt"/>
              </a:rPr>
              <a:t>The Army has had great success with diversifying power with renewable energy. There are presently 19 large-scale renewable energy projects in various stages of the operations, construction, contracting, or assessment process.  These projects leverage private financing in lieu of congressionally appropriated or taxpayer dollars to provide more than 400 megawatts of renewable energy. They are  attracting over $888 million in private sector investment, and generate a cost avoidance of $249 million on Army utility bills.  Because these renewable projects provide access to secure electricity generation assets at costs that are equal to or less than current or projected installation utility rates, the Army can focus its limited funds more on other readiness requirements.</a:t>
            </a:r>
            <a:endParaRPr lang="en-US" sz="1400" i="1" dirty="0">
              <a:latin typeface="+mn-lt"/>
            </a:endParaRPr>
          </a:p>
          <a:p>
            <a:pPr>
              <a:lnSpc>
                <a:spcPct val="100000"/>
              </a:lnSpc>
            </a:pPr>
            <a:r>
              <a:rPr lang="en-US" sz="1400" dirty="0">
                <a:latin typeface="+mn-lt"/>
              </a:rPr>
              <a:t>A cyber-base future, builds new community partnerships, increases connectivity and better connects information and devices to people.  High-speed audio, visual and digital communications on our installations are part of a broader national, state and local infrastructure.  Cyber serves as a physical platform, increasing connectivity and enhancing security and emergency response.  Along with these capabilities comes a new set of vulnerabilities which require addressing.</a:t>
            </a:r>
          </a:p>
        </p:txBody>
      </p:sp>
      <p:sp>
        <p:nvSpPr>
          <p:cNvPr id="4" name="Slide Number Placeholder 3"/>
          <p:cNvSpPr>
            <a:spLocks noGrp="1"/>
          </p:cNvSpPr>
          <p:nvPr>
            <p:ph type="sldNum" sz="quarter" idx="10"/>
          </p:nvPr>
        </p:nvSpPr>
        <p:spPr/>
        <p:txBody>
          <a:bodyPr/>
          <a:lstStyle/>
          <a:p>
            <a:fld id="{E6E54101-77F0-4895-B893-9527FF83D803}" type="slidenum">
              <a:rPr lang="en-US" smtClean="0">
                <a:solidFill>
                  <a:prstClr val="black"/>
                </a:solidFill>
              </a:rPr>
              <a:pPr/>
              <a:t>5</a:t>
            </a:fld>
            <a:endParaRPr lang="en-US">
              <a:solidFill>
                <a:prstClr val="black"/>
              </a:solidFill>
            </a:endParaRPr>
          </a:p>
        </p:txBody>
      </p:sp>
      <p:sp>
        <p:nvSpPr>
          <p:cNvPr id="6" name="TextBox 5"/>
          <p:cNvSpPr txBox="1"/>
          <p:nvPr/>
        </p:nvSpPr>
        <p:spPr>
          <a:xfrm>
            <a:off x="2980400" y="553913"/>
            <a:ext cx="3684895" cy="1589419"/>
          </a:xfrm>
          <a:prstGeom prst="rect">
            <a:avLst/>
          </a:prstGeom>
          <a:noFill/>
        </p:spPr>
        <p:txBody>
          <a:bodyPr wrap="square" lIns="90242" tIns="45121" rIns="90242" bIns="45121" rtlCol="0">
            <a:spAutoFit/>
          </a:bodyPr>
          <a:lstStyle/>
          <a:p>
            <a:pPr>
              <a:lnSpc>
                <a:spcPct val="102000"/>
              </a:lnSpc>
              <a:spcAft>
                <a:spcPts val="600"/>
              </a:spcAft>
            </a:pPr>
            <a:r>
              <a:rPr lang="en-US" sz="1600" dirty="0">
                <a:solidFill>
                  <a:prstClr val="black"/>
                </a:solidFill>
              </a:rPr>
              <a:t>The Army manages over 12 million acres of land. This inevitably lead to interactions with endangered species, historic preservation requirements, or land restoration needs that permit continued Army operations.</a:t>
            </a:r>
          </a:p>
        </p:txBody>
      </p:sp>
    </p:spTree>
    <p:extLst>
      <p:ext uri="{BB962C8B-B14F-4D97-AF65-F5344CB8AC3E}">
        <p14:creationId xmlns:p14="http://schemas.microsoft.com/office/powerpoint/2010/main" val="82415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373063"/>
            <a:ext cx="2589213" cy="1943100"/>
          </a:xfrm>
        </p:spPr>
      </p:sp>
      <p:sp>
        <p:nvSpPr>
          <p:cNvPr id="3" name="Notes Placeholder 2"/>
          <p:cNvSpPr>
            <a:spLocks noGrp="1"/>
          </p:cNvSpPr>
          <p:nvPr>
            <p:ph type="body" idx="1"/>
          </p:nvPr>
        </p:nvSpPr>
        <p:spPr>
          <a:xfrm>
            <a:off x="208138" y="2408391"/>
            <a:ext cx="6457157" cy="6556851"/>
          </a:xfrm>
        </p:spPr>
        <p:txBody>
          <a:bodyPr/>
          <a:lstStyle/>
          <a:p>
            <a:pPr>
              <a:lnSpc>
                <a:spcPct val="100000"/>
              </a:lnSpc>
              <a:spcAft>
                <a:spcPts val="592"/>
              </a:spcAft>
            </a:pPr>
            <a:r>
              <a:rPr lang="en-US" sz="1600" dirty="0">
                <a:latin typeface="+mn-lt"/>
              </a:rPr>
              <a:t>Today, we are releasing our Installations, energy and environment strategy 2025.  Cards that direct you to the online version were placed on each seat.  This describes an updated set of goals and objectives that are helping us measure our progress in moving toward our vision for 2025.  </a:t>
            </a:r>
          </a:p>
          <a:p>
            <a:pPr>
              <a:lnSpc>
                <a:spcPct val="100000"/>
              </a:lnSpc>
              <a:spcAft>
                <a:spcPts val="592"/>
              </a:spcAft>
            </a:pPr>
            <a:r>
              <a:rPr lang="en-US" sz="1600" dirty="0">
                <a:latin typeface="+mn-lt"/>
              </a:rPr>
              <a:t>We are now in development of our 2035 strategy.  Through a newly created “Base of the Future” study, the Army will be looking to the future and rethinking what military bases should focus on over the longer term – what kind of security is really needed, what needs to be on base, and which services are better provided by the surrounding community.  The Army has the opportunity to reset for the future, examine new technologies, new requirements, and current affordability. To maximize installation readiness, the 1800s model must be updated to fit the needs of today and the next century. </a:t>
            </a:r>
          </a:p>
          <a:p>
            <a:pPr>
              <a:lnSpc>
                <a:spcPct val="100000"/>
              </a:lnSpc>
              <a:spcAft>
                <a:spcPts val="592"/>
              </a:spcAft>
            </a:pPr>
            <a:r>
              <a:rPr lang="en-US" sz="1600" dirty="0">
                <a:latin typeface="+mn-lt"/>
              </a:rPr>
              <a:t>We will continue to explore how we can expand partnerships, strengthen community ties, and benefit both the Army and our service-providing partners, to ensure installations remain the Army’s platform for readiness. </a:t>
            </a:r>
          </a:p>
          <a:p>
            <a:pPr>
              <a:lnSpc>
                <a:spcPct val="100000"/>
              </a:lnSpc>
              <a:spcAft>
                <a:spcPts val="592"/>
              </a:spcAft>
            </a:pPr>
            <a:r>
              <a:rPr lang="en-US" sz="1600" dirty="0">
                <a:latin typeface="+mn-lt"/>
              </a:rPr>
              <a:t>We owe it to our men and women who wear the Army uniform to ensure they have the best resources available to defend our homeland.</a:t>
            </a:r>
          </a:p>
        </p:txBody>
      </p:sp>
      <p:sp>
        <p:nvSpPr>
          <p:cNvPr id="4" name="Slide Number Placeholder 3"/>
          <p:cNvSpPr>
            <a:spLocks noGrp="1"/>
          </p:cNvSpPr>
          <p:nvPr>
            <p:ph type="sldNum" sz="quarter" idx="10"/>
          </p:nvPr>
        </p:nvSpPr>
        <p:spPr/>
        <p:txBody>
          <a:bodyPr/>
          <a:lstStyle/>
          <a:p>
            <a:fld id="{E6E54101-77F0-4895-B893-9527FF83D80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9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295275"/>
            <a:ext cx="2589212" cy="1943100"/>
          </a:xfrm>
        </p:spPr>
      </p:sp>
      <p:sp>
        <p:nvSpPr>
          <p:cNvPr id="3" name="Notes Placeholder 2"/>
          <p:cNvSpPr>
            <a:spLocks noGrp="1"/>
          </p:cNvSpPr>
          <p:nvPr>
            <p:ph type="body" idx="1"/>
          </p:nvPr>
        </p:nvSpPr>
        <p:spPr>
          <a:xfrm>
            <a:off x="208138" y="2504841"/>
            <a:ext cx="6457157" cy="6525740"/>
          </a:xfrm>
        </p:spPr>
        <p:txBody>
          <a:bodyPr/>
          <a:lstStyle/>
          <a:p>
            <a:pPr>
              <a:lnSpc>
                <a:spcPct val="103000"/>
              </a:lnSpc>
              <a:spcAft>
                <a:spcPts val="592"/>
              </a:spcAft>
            </a:pPr>
            <a:r>
              <a:rPr lang="en-US" sz="1600" dirty="0">
                <a:latin typeface="+mn-lt"/>
              </a:rPr>
              <a:t>Now let me introduce the distinguished members of our panel.</a:t>
            </a:r>
          </a:p>
          <a:p>
            <a:pPr>
              <a:lnSpc>
                <a:spcPct val="103000"/>
              </a:lnSpc>
              <a:spcAft>
                <a:spcPts val="592"/>
              </a:spcAft>
            </a:pPr>
            <a:r>
              <a:rPr lang="en-US" sz="1600" dirty="0">
                <a:latin typeface="+mn-lt"/>
              </a:rPr>
              <a:t>Starting with Lieutenant General Gwen Bingham, the principal military adviser to the Chief of Staff of the Army and Assistant Secretaries of the Army for all matters related to </a:t>
            </a:r>
            <a:r>
              <a:rPr lang="en-US" sz="1600" dirty="0" smtClean="0">
                <a:latin typeface="+mn-lt"/>
              </a:rPr>
              <a:t>installations.</a:t>
            </a:r>
            <a:endParaRPr lang="en-US" sz="1600" dirty="0">
              <a:latin typeface="+mn-lt"/>
            </a:endParaRPr>
          </a:p>
          <a:p>
            <a:pPr>
              <a:lnSpc>
                <a:spcPct val="103000"/>
              </a:lnSpc>
              <a:spcAft>
                <a:spcPts val="592"/>
              </a:spcAft>
            </a:pPr>
            <a:r>
              <a:rPr lang="en-US" sz="1600" dirty="0" smtClean="0">
                <a:latin typeface="+mn-lt"/>
              </a:rPr>
              <a:t>This includes facilities </a:t>
            </a:r>
            <a:r>
              <a:rPr lang="en-US" sz="1600" dirty="0">
                <a:latin typeface="+mn-lt"/>
              </a:rPr>
              <a:t>and infrastructure, environmental programs, housing, morale, welfare and recreation, family support programs, public and private partnerships, and energy and water security and sustainability. </a:t>
            </a:r>
          </a:p>
          <a:p>
            <a:pPr>
              <a:lnSpc>
                <a:spcPct val="103000"/>
              </a:lnSpc>
              <a:spcAft>
                <a:spcPts val="592"/>
              </a:spcAft>
            </a:pPr>
            <a:r>
              <a:rPr lang="en-US" sz="1600" dirty="0">
                <a:latin typeface="+mn-lt"/>
              </a:rPr>
              <a:t>General Bingham will discuss Soldier and Mission readiness on Army installations.</a:t>
            </a:r>
          </a:p>
          <a:p>
            <a:pPr defTabSz="902421">
              <a:lnSpc>
                <a:spcPct val="103000"/>
              </a:lnSpc>
              <a:spcAft>
                <a:spcPts val="592"/>
              </a:spcAft>
              <a:defRPr/>
            </a:pPr>
            <a:endParaRPr lang="en-US" sz="1600" dirty="0">
              <a:latin typeface="+mn-lt"/>
            </a:endParaRPr>
          </a:p>
          <a:p>
            <a:pPr>
              <a:lnSpc>
                <a:spcPct val="103000"/>
              </a:lnSpc>
              <a:spcAft>
                <a:spcPts val="592"/>
              </a:spcAft>
            </a:pPr>
            <a:r>
              <a:rPr lang="en-US" sz="1600" dirty="0">
                <a:latin typeface="+mn-lt"/>
              </a:rPr>
              <a:t>Ms. O’Donnell serves as the Chief Resilience Officer for the City of Dallas.  </a:t>
            </a:r>
          </a:p>
          <a:p>
            <a:pPr>
              <a:lnSpc>
                <a:spcPct val="103000"/>
              </a:lnSpc>
              <a:spcAft>
                <a:spcPts val="592"/>
              </a:spcAft>
            </a:pPr>
            <a:r>
              <a:rPr lang="en-US" sz="1600" dirty="0">
                <a:latin typeface="+mn-lt"/>
              </a:rPr>
              <a:t>She leads the development and implementation of a robust Resilience Strategy for the City of Dallas within the policy framework of the 100 Resilient Cities Program and Global Network, pioneered by the Rockefeller Foundation. </a:t>
            </a:r>
          </a:p>
          <a:p>
            <a:pPr>
              <a:lnSpc>
                <a:spcPct val="103000"/>
              </a:lnSpc>
              <a:spcAft>
                <a:spcPts val="592"/>
              </a:spcAft>
            </a:pPr>
            <a:r>
              <a:rPr lang="en-US" sz="1600" dirty="0">
                <a:latin typeface="+mn-lt"/>
              </a:rPr>
              <a:t>She has more than 25 years of experience as a professional planner and has served the City of Dallas since 2003 in a number of roles such as the Director of Sustainable Development and Construction.  </a:t>
            </a:r>
          </a:p>
          <a:p>
            <a:pPr>
              <a:lnSpc>
                <a:spcPct val="103000"/>
              </a:lnSpc>
              <a:spcAft>
                <a:spcPts val="592"/>
              </a:spcAft>
            </a:pPr>
            <a:r>
              <a:rPr lang="en-US" sz="1600" dirty="0">
                <a:latin typeface="+mn-lt"/>
              </a:rPr>
              <a:t>She will be speaking on the roles and challenges addressed by city resilience officers. </a:t>
            </a:r>
          </a:p>
          <a:p>
            <a:pPr>
              <a:lnSpc>
                <a:spcPct val="103000"/>
              </a:lnSpc>
              <a:spcAft>
                <a:spcPts val="592"/>
              </a:spcAft>
            </a:pPr>
            <a:endParaRPr lang="en-US" sz="1600" dirty="0">
              <a:latin typeface="+mn-lt"/>
            </a:endParaRPr>
          </a:p>
          <a:p>
            <a:pPr defTabSz="902421">
              <a:lnSpc>
                <a:spcPct val="103000"/>
              </a:lnSpc>
              <a:spcAft>
                <a:spcPts val="592"/>
              </a:spcAft>
              <a:defRPr/>
            </a:pPr>
            <a:endParaRPr lang="en-US" sz="1600" dirty="0">
              <a:latin typeface="+mn-lt"/>
            </a:endParaRPr>
          </a:p>
          <a:p>
            <a:pPr>
              <a:lnSpc>
                <a:spcPct val="103000"/>
              </a:lnSpc>
              <a:spcAft>
                <a:spcPts val="592"/>
              </a:spcAft>
            </a:pPr>
            <a:endParaRPr lang="en-US" sz="1600" dirty="0">
              <a:latin typeface="+mn-lt"/>
            </a:endParaRPr>
          </a:p>
        </p:txBody>
      </p:sp>
      <p:sp>
        <p:nvSpPr>
          <p:cNvPr id="4" name="Slide Number Placeholder 3"/>
          <p:cNvSpPr>
            <a:spLocks noGrp="1"/>
          </p:cNvSpPr>
          <p:nvPr>
            <p:ph type="sldNum" sz="quarter" idx="10"/>
          </p:nvPr>
        </p:nvSpPr>
        <p:spPr/>
        <p:txBody>
          <a:bodyPr/>
          <a:lstStyle/>
          <a:p>
            <a:fld id="{E6E54101-77F0-4895-B893-9527FF83D80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21242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268288"/>
            <a:ext cx="2565400" cy="1925637"/>
          </a:xfrm>
        </p:spPr>
      </p:sp>
      <p:sp>
        <p:nvSpPr>
          <p:cNvPr id="3" name="Notes Placeholder 2"/>
          <p:cNvSpPr>
            <a:spLocks noGrp="1"/>
          </p:cNvSpPr>
          <p:nvPr>
            <p:ph type="body" idx="1"/>
          </p:nvPr>
        </p:nvSpPr>
        <p:spPr>
          <a:xfrm>
            <a:off x="208138" y="2296648"/>
            <a:ext cx="6457157" cy="6813485"/>
          </a:xfrm>
        </p:spPr>
        <p:txBody>
          <a:bodyPr/>
          <a:lstStyle/>
          <a:p>
            <a:pPr>
              <a:lnSpc>
                <a:spcPct val="103000"/>
              </a:lnSpc>
              <a:spcAft>
                <a:spcPts val="592"/>
              </a:spcAft>
            </a:pPr>
            <a:r>
              <a:rPr lang="en-US" sz="1600" dirty="0">
                <a:latin typeface="+mn-lt"/>
              </a:rPr>
              <a:t>Lieutenant General Semonite is the Chief of Engineers and Commanding General of the U.S. Army Corps of Engineers.  </a:t>
            </a:r>
          </a:p>
          <a:p>
            <a:pPr>
              <a:lnSpc>
                <a:spcPct val="103000"/>
              </a:lnSpc>
              <a:spcAft>
                <a:spcPts val="592"/>
              </a:spcAft>
            </a:pPr>
            <a:r>
              <a:rPr lang="en-US" sz="1600" dirty="0">
                <a:latin typeface="+mn-lt"/>
              </a:rPr>
              <a:t>He advises the Army on engineering matters and serves as the Army's topographer and the proponent for real estate and other related engineering programs. </a:t>
            </a:r>
          </a:p>
          <a:p>
            <a:pPr>
              <a:lnSpc>
                <a:spcPct val="103000"/>
              </a:lnSpc>
              <a:spcAft>
                <a:spcPts val="592"/>
              </a:spcAft>
            </a:pPr>
            <a:r>
              <a:rPr lang="en-US" sz="1600" dirty="0">
                <a:latin typeface="+mn-lt"/>
              </a:rPr>
              <a:t>As the USACE Commanding General, he is responsible for the Civilian and Military personnel who provide project management, construction support and engineering expertise in more than 110 countries around the world.</a:t>
            </a:r>
          </a:p>
          <a:p>
            <a:pPr>
              <a:lnSpc>
                <a:spcPct val="103000"/>
              </a:lnSpc>
              <a:spcAft>
                <a:spcPts val="592"/>
              </a:spcAft>
            </a:pPr>
            <a:r>
              <a:rPr lang="en-US" sz="1600" dirty="0">
                <a:latin typeface="+mn-lt"/>
              </a:rPr>
              <a:t>He will be discussing construction technologies that ensure readiness through efficiency, resiliency and sustainability. </a:t>
            </a:r>
          </a:p>
          <a:p>
            <a:pPr>
              <a:lnSpc>
                <a:spcPct val="103000"/>
              </a:lnSpc>
              <a:spcAft>
                <a:spcPts val="592"/>
              </a:spcAft>
            </a:pPr>
            <a:endParaRPr lang="en-US" sz="1600" dirty="0">
              <a:latin typeface="+mn-lt"/>
            </a:endParaRPr>
          </a:p>
          <a:p>
            <a:pPr>
              <a:lnSpc>
                <a:spcPct val="103000"/>
              </a:lnSpc>
              <a:spcAft>
                <a:spcPts val="592"/>
              </a:spcAft>
            </a:pPr>
            <a:r>
              <a:rPr lang="en-US" sz="1600" dirty="0">
                <a:latin typeface="+mn-lt"/>
              </a:rPr>
              <a:t>Dr. McDaniel is a Distinguished Professor in the School of Electrical Engineering and Computer Science at The Pennsylvania State University, co-director of the Systems and Internet Infrastructure Security Laboratory, and Fellow of IEEE and ACM. </a:t>
            </a:r>
          </a:p>
          <a:p>
            <a:pPr>
              <a:lnSpc>
                <a:spcPct val="103000"/>
              </a:lnSpc>
              <a:spcAft>
                <a:spcPts val="592"/>
              </a:spcAft>
            </a:pPr>
            <a:r>
              <a:rPr lang="en-US" sz="1600" dirty="0">
                <a:latin typeface="+mn-lt"/>
              </a:rPr>
              <a:t>He is also the program manager and lead scientist for the Army Research Laboratory's Cyber-Security Collaborative Research Alliance.  Patrick’s research centrally focuses on a wide range of topics in security and technical public policy.  He will bring us up to speed on cyber and information technology trends.</a:t>
            </a:r>
          </a:p>
          <a:p>
            <a:pPr>
              <a:lnSpc>
                <a:spcPct val="103000"/>
              </a:lnSpc>
              <a:spcAft>
                <a:spcPts val="592"/>
              </a:spcAft>
            </a:pPr>
            <a:endParaRPr lang="en-US" sz="1600" dirty="0">
              <a:latin typeface="+mn-lt"/>
            </a:endParaRPr>
          </a:p>
          <a:p>
            <a:pPr>
              <a:lnSpc>
                <a:spcPct val="103000"/>
              </a:lnSpc>
              <a:spcAft>
                <a:spcPts val="592"/>
              </a:spcAft>
            </a:pPr>
            <a:endParaRPr lang="en-US" sz="1600" dirty="0">
              <a:latin typeface="+mn-lt"/>
            </a:endParaRPr>
          </a:p>
          <a:p>
            <a:pPr>
              <a:lnSpc>
                <a:spcPct val="103000"/>
              </a:lnSpc>
              <a:spcAft>
                <a:spcPts val="592"/>
              </a:spcAft>
            </a:pPr>
            <a:r>
              <a:rPr lang="en-US" sz="1600" i="1" dirty="0">
                <a:latin typeface="+mn-lt"/>
              </a:rPr>
              <a:t> </a:t>
            </a:r>
            <a:endParaRPr lang="en-US" sz="1600" dirty="0">
              <a:latin typeface="+mn-lt"/>
            </a:endParaRPr>
          </a:p>
          <a:p>
            <a:endParaRPr lang="en-US" sz="1600" dirty="0"/>
          </a:p>
        </p:txBody>
      </p:sp>
      <p:sp>
        <p:nvSpPr>
          <p:cNvPr id="4" name="Slide Number Placeholder 3"/>
          <p:cNvSpPr>
            <a:spLocks noGrp="1"/>
          </p:cNvSpPr>
          <p:nvPr>
            <p:ph type="sldNum" sz="quarter" idx="10"/>
          </p:nvPr>
        </p:nvSpPr>
        <p:spPr/>
        <p:txBody>
          <a:bodyPr/>
          <a:lstStyle/>
          <a:p>
            <a:fld id="{E6E54101-77F0-4895-B893-9527FF83D803}" type="slidenum">
              <a:rPr lang="en-US" smtClean="0"/>
              <a:t>8</a:t>
            </a:fld>
            <a:endParaRPr lang="en-US"/>
          </a:p>
        </p:txBody>
      </p:sp>
    </p:spTree>
    <p:extLst>
      <p:ext uri="{BB962C8B-B14F-4D97-AF65-F5344CB8AC3E}">
        <p14:creationId xmlns:p14="http://schemas.microsoft.com/office/powerpoint/2010/main" val="426177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582613"/>
            <a:ext cx="2584450" cy="1938337"/>
          </a:xfrm>
        </p:spPr>
      </p:sp>
      <p:sp>
        <p:nvSpPr>
          <p:cNvPr id="3" name="Notes Placeholder 2"/>
          <p:cNvSpPr>
            <a:spLocks noGrp="1"/>
          </p:cNvSpPr>
          <p:nvPr>
            <p:ph type="body" idx="1"/>
          </p:nvPr>
        </p:nvSpPr>
        <p:spPr>
          <a:xfrm>
            <a:off x="208138" y="2567665"/>
            <a:ext cx="6457157" cy="6503310"/>
          </a:xfrm>
        </p:spPr>
        <p:txBody>
          <a:bodyPr/>
          <a:lstStyle/>
          <a:p>
            <a:pPr>
              <a:lnSpc>
                <a:spcPct val="103000"/>
              </a:lnSpc>
              <a:spcAft>
                <a:spcPts val="592"/>
              </a:spcAft>
            </a:pPr>
            <a:r>
              <a:rPr lang="en-US" sz="1600" dirty="0">
                <a:latin typeface="+mn-lt"/>
              </a:rPr>
              <a:t>Lieutenant General Dahl supports the Army's warfighting mission by managing the day-to-day operations of most of the U.S. Army installations around the globe – They are the Army's Home. </a:t>
            </a:r>
          </a:p>
          <a:p>
            <a:pPr>
              <a:lnSpc>
                <a:spcPct val="103000"/>
              </a:lnSpc>
              <a:spcAft>
                <a:spcPts val="592"/>
              </a:spcAft>
            </a:pPr>
            <a:r>
              <a:rPr lang="en-US" sz="1600" dirty="0">
                <a:latin typeface="+mn-lt"/>
              </a:rPr>
              <a:t>Army installations are communities that provide many of the same types of services expected from any small city.  Fire, police, housing, and child-care are just some of the things IMCOM does in Army communities every day.  </a:t>
            </a:r>
          </a:p>
          <a:p>
            <a:pPr>
              <a:lnSpc>
                <a:spcPct val="103000"/>
              </a:lnSpc>
              <a:spcAft>
                <a:spcPts val="592"/>
              </a:spcAft>
            </a:pPr>
            <a:r>
              <a:rPr lang="en-US" sz="1600" dirty="0">
                <a:latin typeface="+mn-lt"/>
              </a:rPr>
              <a:t>He will be talking about readiness, resources and recent installation successes. </a:t>
            </a:r>
          </a:p>
          <a:p>
            <a:pPr>
              <a:lnSpc>
                <a:spcPct val="103000"/>
              </a:lnSpc>
              <a:spcAft>
                <a:spcPts val="592"/>
              </a:spcAft>
            </a:pPr>
            <a:endParaRPr lang="en-US" sz="1600" dirty="0">
              <a:latin typeface="+mn-lt"/>
            </a:endParaRPr>
          </a:p>
          <a:p>
            <a:pPr>
              <a:lnSpc>
                <a:spcPct val="103000"/>
              </a:lnSpc>
              <a:spcAft>
                <a:spcPts val="592"/>
              </a:spcAft>
            </a:pPr>
            <a:r>
              <a:rPr lang="en-US" sz="1600" dirty="0">
                <a:latin typeface="+mn-lt"/>
              </a:rPr>
              <a:t>Dr. Slaughter is CEO and founder of the Built Environment Coalition, a research and education nonprofit focused on community sustainability and resilience. </a:t>
            </a:r>
          </a:p>
          <a:p>
            <a:pPr>
              <a:lnSpc>
                <a:spcPct val="103000"/>
              </a:lnSpc>
              <a:spcAft>
                <a:spcPts val="592"/>
              </a:spcAft>
            </a:pPr>
            <a:r>
              <a:rPr lang="en-US" sz="1600" dirty="0">
                <a:latin typeface="+mn-lt"/>
              </a:rPr>
              <a:t>She currently serves on the Green Building Advisory Committee to the U.S. General Services Administration and is a lecturer in the MIT Department of Urban Studies and Planning.  She is a member of the National Academy of Construction, and an Associate National Member of the National Academy of Sciences, Engineering, and Medicine. </a:t>
            </a:r>
          </a:p>
          <a:p>
            <a:pPr>
              <a:lnSpc>
                <a:spcPct val="103000"/>
              </a:lnSpc>
              <a:spcAft>
                <a:spcPts val="592"/>
              </a:spcAft>
            </a:pPr>
            <a:r>
              <a:rPr lang="en-US" sz="1600" dirty="0">
                <a:latin typeface="+mn-lt"/>
              </a:rPr>
              <a:t>She will talk about community partnership roles in readiness of Installations. </a:t>
            </a:r>
          </a:p>
          <a:p>
            <a:pPr>
              <a:lnSpc>
                <a:spcPct val="103000"/>
              </a:lnSpc>
              <a:spcAft>
                <a:spcPts val="592"/>
              </a:spcAft>
            </a:pPr>
            <a:endParaRPr lang="en-US" sz="1600" dirty="0">
              <a:latin typeface="+mn-lt"/>
            </a:endParaRPr>
          </a:p>
          <a:p>
            <a:pPr>
              <a:lnSpc>
                <a:spcPct val="103000"/>
              </a:lnSpc>
              <a:spcAft>
                <a:spcPts val="592"/>
              </a:spcAft>
            </a:pPr>
            <a:r>
              <a:rPr lang="en-US" sz="1600" dirty="0">
                <a:latin typeface="+mn-lt"/>
              </a:rPr>
              <a:t> </a:t>
            </a:r>
          </a:p>
          <a:p>
            <a:pPr>
              <a:lnSpc>
                <a:spcPct val="103000"/>
              </a:lnSpc>
              <a:spcAft>
                <a:spcPts val="592"/>
              </a:spcAft>
            </a:pPr>
            <a:endParaRPr lang="en-US" sz="1600" dirty="0">
              <a:latin typeface="+mn-lt"/>
            </a:endParaRPr>
          </a:p>
        </p:txBody>
      </p:sp>
      <p:sp>
        <p:nvSpPr>
          <p:cNvPr id="4" name="Slide Number Placeholder 3"/>
          <p:cNvSpPr>
            <a:spLocks noGrp="1"/>
          </p:cNvSpPr>
          <p:nvPr>
            <p:ph type="sldNum" sz="quarter" idx="10"/>
          </p:nvPr>
        </p:nvSpPr>
        <p:spPr/>
        <p:txBody>
          <a:bodyPr/>
          <a:lstStyle/>
          <a:p>
            <a:fld id="{E6E54101-77F0-4895-B893-9527FF83D803}" type="slidenum">
              <a:rPr lang="en-US" smtClean="0"/>
              <a:t>9</a:t>
            </a:fld>
            <a:endParaRPr lang="en-US"/>
          </a:p>
        </p:txBody>
      </p:sp>
    </p:spTree>
    <p:extLst>
      <p:ext uri="{BB962C8B-B14F-4D97-AF65-F5344CB8AC3E}">
        <p14:creationId xmlns:p14="http://schemas.microsoft.com/office/powerpoint/2010/main" val="373352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18783" y="5233275"/>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19083" y="523327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00924" y="5415837"/>
            <a:ext cx="600075" cy="365125"/>
          </a:xfrm>
          <a:prstGeom prst="rect">
            <a:avLst/>
          </a:prstGeom>
        </p:spPr>
        <p:txBody>
          <a:bodyPr/>
          <a:lstStyle>
            <a:lvl1pPr algn="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526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18783" y="5233275"/>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119083" y="5233275"/>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122913" y="6552206"/>
            <a:ext cx="2057400" cy="365125"/>
          </a:xfrm>
          <a:prstGeom prst="rect">
            <a:avLst/>
          </a:prstGeom>
        </p:spPr>
        <p:txBody>
          <a:bodyPr/>
          <a:lstStyle/>
          <a:p>
            <a:fld id="{ABE2153C-820A-48FB-AD7E-D8E48BCEF799}" type="slidenum">
              <a:rPr lang="en-US" smtClean="0"/>
              <a:t>‹#›</a:t>
            </a:fld>
            <a:endParaRPr lang="en-US"/>
          </a:p>
        </p:txBody>
      </p:sp>
    </p:spTree>
    <p:extLst>
      <p:ext uri="{BB962C8B-B14F-4D97-AF65-F5344CB8AC3E}">
        <p14:creationId xmlns:p14="http://schemas.microsoft.com/office/powerpoint/2010/main" val="383275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18783" y="5233275"/>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119083" y="5233275"/>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122913" y="6552206"/>
            <a:ext cx="2057400" cy="365125"/>
          </a:xfrm>
          <a:prstGeom prst="rect">
            <a:avLst/>
          </a:prstGeom>
        </p:spPr>
        <p:txBody>
          <a:bodyPr/>
          <a:lstStyle/>
          <a:p>
            <a:fld id="{ABE2153C-820A-48FB-AD7E-D8E48BCEF799}" type="slidenum">
              <a:rPr lang="en-US" smtClean="0"/>
              <a:t>‹#›</a:t>
            </a:fld>
            <a:endParaRPr lang="en-US"/>
          </a:p>
        </p:txBody>
      </p:sp>
    </p:spTree>
    <p:extLst>
      <p:ext uri="{BB962C8B-B14F-4D97-AF65-F5344CB8AC3E}">
        <p14:creationId xmlns:p14="http://schemas.microsoft.com/office/powerpoint/2010/main" val="3208571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699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rup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67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18783" y="5233275"/>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119083" y="5233275"/>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122913" y="6552206"/>
            <a:ext cx="2057400" cy="365125"/>
          </a:xfrm>
          <a:prstGeom prst="rect">
            <a:avLst/>
          </a:prstGeom>
        </p:spPr>
        <p:txBody>
          <a:bodyPr/>
          <a:lstStyle/>
          <a:p>
            <a:fld id="{ABE2153C-820A-48FB-AD7E-D8E48BCEF799}" type="slidenum">
              <a:rPr lang="en-US" smtClean="0"/>
              <a:t>‹#›</a:t>
            </a:fld>
            <a:endParaRPr lang="en-US"/>
          </a:p>
        </p:txBody>
      </p:sp>
    </p:spTree>
    <p:extLst>
      <p:ext uri="{BB962C8B-B14F-4D97-AF65-F5344CB8AC3E}">
        <p14:creationId xmlns:p14="http://schemas.microsoft.com/office/powerpoint/2010/main" val="229407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18783" y="5233275"/>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119083" y="5233275"/>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122913" y="6552206"/>
            <a:ext cx="2057400" cy="365125"/>
          </a:xfrm>
          <a:prstGeom prst="rect">
            <a:avLst/>
          </a:prstGeom>
        </p:spPr>
        <p:txBody>
          <a:bodyPr/>
          <a:lstStyle/>
          <a:p>
            <a:fld id="{ABE2153C-820A-48FB-AD7E-D8E48BCEF799}" type="slidenum">
              <a:rPr lang="en-US" smtClean="0"/>
              <a:t>‹#›</a:t>
            </a:fld>
            <a:endParaRPr lang="en-US"/>
          </a:p>
        </p:txBody>
      </p:sp>
    </p:spTree>
    <p:extLst>
      <p:ext uri="{BB962C8B-B14F-4D97-AF65-F5344CB8AC3E}">
        <p14:creationId xmlns:p14="http://schemas.microsoft.com/office/powerpoint/2010/main" val="321408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18783" y="5233275"/>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119083" y="5233275"/>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122913" y="6552206"/>
            <a:ext cx="2057400" cy="365125"/>
          </a:xfrm>
          <a:prstGeom prst="rect">
            <a:avLst/>
          </a:prstGeom>
        </p:spPr>
        <p:txBody>
          <a:bodyPr/>
          <a:lstStyle/>
          <a:p>
            <a:fld id="{ABE2153C-820A-48FB-AD7E-D8E48BCEF799}" type="slidenum">
              <a:rPr lang="en-US" smtClean="0"/>
              <a:t>‹#›</a:t>
            </a:fld>
            <a:endParaRPr lang="en-US"/>
          </a:p>
        </p:txBody>
      </p:sp>
    </p:spTree>
    <p:extLst>
      <p:ext uri="{BB962C8B-B14F-4D97-AF65-F5344CB8AC3E}">
        <p14:creationId xmlns:p14="http://schemas.microsoft.com/office/powerpoint/2010/main" val="52921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18783" y="5233275"/>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119083" y="5233275"/>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122913" y="6552206"/>
            <a:ext cx="2057400" cy="365125"/>
          </a:xfrm>
          <a:prstGeom prst="rect">
            <a:avLst/>
          </a:prstGeom>
        </p:spPr>
        <p:txBody>
          <a:bodyPr/>
          <a:lstStyle/>
          <a:p>
            <a:fld id="{ABE2153C-820A-48FB-AD7E-D8E48BCEF799}" type="slidenum">
              <a:rPr lang="en-US" smtClean="0"/>
              <a:t>‹#›</a:t>
            </a:fld>
            <a:endParaRPr lang="en-US"/>
          </a:p>
        </p:txBody>
      </p:sp>
    </p:spTree>
    <p:extLst>
      <p:ext uri="{BB962C8B-B14F-4D97-AF65-F5344CB8AC3E}">
        <p14:creationId xmlns:p14="http://schemas.microsoft.com/office/powerpoint/2010/main" val="59062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18783" y="5233275"/>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119083" y="5233275"/>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122913" y="6552206"/>
            <a:ext cx="2057400" cy="365125"/>
          </a:xfrm>
          <a:prstGeom prst="rect">
            <a:avLst/>
          </a:prstGeom>
        </p:spPr>
        <p:txBody>
          <a:bodyPr/>
          <a:lstStyle/>
          <a:p>
            <a:fld id="{ABE2153C-820A-48FB-AD7E-D8E48BCEF799}" type="slidenum">
              <a:rPr lang="en-US" smtClean="0"/>
              <a:t>‹#›</a:t>
            </a:fld>
            <a:endParaRPr lang="en-US"/>
          </a:p>
        </p:txBody>
      </p:sp>
    </p:spTree>
    <p:extLst>
      <p:ext uri="{BB962C8B-B14F-4D97-AF65-F5344CB8AC3E}">
        <p14:creationId xmlns:p14="http://schemas.microsoft.com/office/powerpoint/2010/main" val="413211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8783" y="5233275"/>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119083" y="5233275"/>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122913" y="6552206"/>
            <a:ext cx="2057400" cy="365125"/>
          </a:xfrm>
          <a:prstGeom prst="rect">
            <a:avLst/>
          </a:prstGeom>
        </p:spPr>
        <p:txBody>
          <a:bodyPr/>
          <a:lstStyle/>
          <a:p>
            <a:fld id="{ABE2153C-820A-48FB-AD7E-D8E48BCEF799}" type="slidenum">
              <a:rPr lang="en-US" smtClean="0"/>
              <a:t>‹#›</a:t>
            </a:fld>
            <a:endParaRPr lang="en-US"/>
          </a:p>
        </p:txBody>
      </p:sp>
    </p:spTree>
    <p:extLst>
      <p:ext uri="{BB962C8B-B14F-4D97-AF65-F5344CB8AC3E}">
        <p14:creationId xmlns:p14="http://schemas.microsoft.com/office/powerpoint/2010/main" val="11128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18783" y="5233275"/>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119083" y="5233275"/>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122913" y="6552206"/>
            <a:ext cx="2057400" cy="365125"/>
          </a:xfrm>
          <a:prstGeom prst="rect">
            <a:avLst/>
          </a:prstGeom>
        </p:spPr>
        <p:txBody>
          <a:bodyPr/>
          <a:lstStyle/>
          <a:p>
            <a:fld id="{ABE2153C-820A-48FB-AD7E-D8E48BCEF799}" type="slidenum">
              <a:rPr lang="en-US" smtClean="0"/>
              <a:t>‹#›</a:t>
            </a:fld>
            <a:endParaRPr lang="en-US"/>
          </a:p>
        </p:txBody>
      </p:sp>
    </p:spTree>
    <p:extLst>
      <p:ext uri="{BB962C8B-B14F-4D97-AF65-F5344CB8AC3E}">
        <p14:creationId xmlns:p14="http://schemas.microsoft.com/office/powerpoint/2010/main" val="155395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18783" y="5233275"/>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119083" y="5233275"/>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122913" y="6552206"/>
            <a:ext cx="2057400" cy="365125"/>
          </a:xfrm>
          <a:prstGeom prst="rect">
            <a:avLst/>
          </a:prstGeom>
        </p:spPr>
        <p:txBody>
          <a:bodyPr/>
          <a:lstStyle/>
          <a:p>
            <a:fld id="{ABE2153C-820A-48FB-AD7E-D8E48BCEF799}" type="slidenum">
              <a:rPr lang="en-US" smtClean="0"/>
              <a:t>‹#›</a:t>
            </a:fld>
            <a:endParaRPr lang="en-US"/>
          </a:p>
        </p:txBody>
      </p:sp>
    </p:spTree>
    <p:extLst>
      <p:ext uri="{BB962C8B-B14F-4D97-AF65-F5344CB8AC3E}">
        <p14:creationId xmlns:p14="http://schemas.microsoft.com/office/powerpoint/2010/main" val="308244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0" y="704296"/>
            <a:ext cx="9143999" cy="0"/>
          </a:xfrm>
          <a:prstGeom prst="line">
            <a:avLst/>
          </a:prstGeom>
          <a:ln w="142875">
            <a:solidFill>
              <a:srgbClr val="CCA300"/>
            </a:solidFill>
          </a:ln>
        </p:spPr>
        <p:style>
          <a:lnRef idx="3">
            <a:schemeClr val="accent4"/>
          </a:lnRef>
          <a:fillRef idx="0">
            <a:schemeClr val="accent4"/>
          </a:fillRef>
          <a:effectRef idx="2">
            <a:schemeClr val="accent4"/>
          </a:effectRef>
          <a:fontRef idx="minor">
            <a:schemeClr val="tx1"/>
          </a:fontRef>
        </p:style>
      </p:cxnSp>
      <p:sp>
        <p:nvSpPr>
          <p:cNvPr id="8" name="Rectangle 7"/>
          <p:cNvSpPr/>
          <p:nvPr userDrawn="1"/>
        </p:nvSpPr>
        <p:spPr>
          <a:xfrm>
            <a:off x="7584" y="-5634"/>
            <a:ext cx="9136416" cy="7861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rotWithShape="1">
          <a:blip r:embed="rId15" cstate="email">
            <a:extLst>
              <a:ext uri="{28A0092B-C50C-407E-A947-70E740481C1C}">
                <a14:useLocalDpi xmlns:a14="http://schemas.microsoft.com/office/drawing/2010/main" val="0"/>
              </a:ext>
            </a:extLst>
          </a:blip>
          <a:srcRect/>
          <a:stretch/>
        </p:blipFill>
        <p:spPr>
          <a:xfrm>
            <a:off x="147807" y="-1723"/>
            <a:ext cx="632370" cy="747964"/>
          </a:xfrm>
          <a:prstGeom prst="rect">
            <a:avLst/>
          </a:prstGeom>
        </p:spPr>
      </p:pic>
      <p:sp>
        <p:nvSpPr>
          <p:cNvPr id="10" name="Rectangle 27"/>
          <p:cNvSpPr>
            <a:spLocks noChangeArrowheads="1"/>
          </p:cNvSpPr>
          <p:nvPr userDrawn="1"/>
        </p:nvSpPr>
        <p:spPr bwMode="auto">
          <a:xfrm>
            <a:off x="994948" y="44779"/>
            <a:ext cx="8156635" cy="683766"/>
          </a:xfrm>
          <a:prstGeom prst="rect">
            <a:avLst/>
          </a:prstGeom>
          <a:gradFill flip="none" rotWithShape="1">
            <a:gsLst>
              <a:gs pos="0">
                <a:schemeClr val="tx1"/>
              </a:gs>
              <a:gs pos="20000">
                <a:srgbClr val="FFCC00">
                  <a:alpha val="80000"/>
                </a:srgbClr>
              </a:gs>
            </a:gsLst>
            <a:lin ang="0" scaled="1"/>
            <a:tileRect/>
          </a:gradFill>
          <a:ln w="9525">
            <a:noFill/>
            <a:miter lim="800000"/>
            <a:headEnd/>
            <a:tailEnd/>
          </a:ln>
          <a:effectLst/>
        </p:spPr>
        <p:txBody>
          <a:bodyPr wrap="none" lIns="67906" tIns="33953" rIns="67906" bIns="33953" anchor="ctr"/>
          <a:lstStyle/>
          <a:p>
            <a:pPr algn="ctr" defTabSz="679450">
              <a:defRPr/>
            </a:pPr>
            <a:endParaRPr lang="en-US" sz="1800" i="1" u="sng" dirty="0">
              <a:solidFill>
                <a:srgbClr val="000000"/>
              </a:solidFill>
              <a:cs typeface="Arial" charset="0"/>
            </a:endParaRPr>
          </a:p>
        </p:txBody>
      </p:sp>
      <p:sp>
        <p:nvSpPr>
          <p:cNvPr id="11" name="Rectangle 10"/>
          <p:cNvSpPr/>
          <p:nvPr userDrawn="1"/>
        </p:nvSpPr>
        <p:spPr>
          <a:xfrm>
            <a:off x="2422478" y="28656"/>
            <a:ext cx="6385159" cy="369332"/>
          </a:xfrm>
          <a:prstGeom prst="rect">
            <a:avLst/>
          </a:prstGeom>
          <a:noFill/>
        </p:spPr>
        <p:txBody>
          <a:bodyPr wrap="square" lIns="91440" tIns="45720" rIns="91440" bIns="45720">
            <a:spAutoFit/>
          </a:bodyPr>
          <a:lstStyle/>
          <a:p>
            <a:pPr algn="l"/>
            <a:r>
              <a:rPr lang="en-US" sz="1800" b="0" cap="none" spc="0" dirty="0" smtClean="0">
                <a:ln w="0"/>
                <a:solidFill>
                  <a:schemeClr val="tx1"/>
                </a:solidFill>
                <a:effectLst>
                  <a:outerShdw blurRad="38100" dist="19050" dir="2700000" algn="tl" rotWithShape="0">
                    <a:schemeClr val="dk1">
                      <a:alpha val="40000"/>
                    </a:schemeClr>
                  </a:outerShdw>
                </a:effectLst>
              </a:rPr>
              <a:t>AUSA</a:t>
            </a:r>
            <a:r>
              <a:rPr lang="en-US" sz="1800" b="0" cap="none" spc="0" baseline="0" dirty="0" smtClean="0">
                <a:ln w="0"/>
                <a:solidFill>
                  <a:schemeClr val="tx1"/>
                </a:solidFill>
                <a:effectLst>
                  <a:outerShdw blurRad="38100" dist="19050" dir="2700000" algn="tl" rotWithShape="0">
                    <a:schemeClr val="dk1">
                      <a:alpha val="40000"/>
                    </a:schemeClr>
                  </a:outerShdw>
                </a:effectLst>
              </a:rPr>
              <a:t> Contemporary Military Forum</a:t>
            </a:r>
            <a:endParaRPr lang="en-US" sz="18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userDrawn="1"/>
        </p:nvSpPr>
        <p:spPr>
          <a:xfrm>
            <a:off x="2414894" y="269042"/>
            <a:ext cx="6385159" cy="461665"/>
          </a:xfrm>
          <a:prstGeom prst="rect">
            <a:avLst/>
          </a:prstGeom>
          <a:noFill/>
        </p:spPr>
        <p:txBody>
          <a:bodyPr wrap="square" lIns="91440" tIns="45720" rIns="91440" bIns="45720">
            <a:spAutoFit/>
          </a:bodyPr>
          <a:lstStyle/>
          <a:p>
            <a:pPr algn="l"/>
            <a:r>
              <a:rPr lang="en-US" sz="2400" b="0" i="0" cap="none" spc="0" dirty="0" smtClean="0">
                <a:ln w="0"/>
                <a:solidFill>
                  <a:schemeClr val="tx1"/>
                </a:solidFill>
                <a:effectLst>
                  <a:outerShdw blurRad="38100" dist="19050" dir="2700000" algn="tl" rotWithShape="0">
                    <a:schemeClr val="dk1">
                      <a:alpha val="40000"/>
                    </a:schemeClr>
                  </a:outerShdw>
                </a:effectLst>
              </a:rPr>
              <a:t>Installations: </a:t>
            </a:r>
            <a:r>
              <a:rPr lang="en-US" sz="2400" b="0" i="1" cap="none" spc="0" dirty="0" smtClean="0">
                <a:ln w="0"/>
                <a:solidFill>
                  <a:schemeClr val="tx1"/>
                </a:solidFill>
                <a:effectLst>
                  <a:outerShdw blurRad="38100" dist="19050" dir="2700000" algn="tl" rotWithShape="0">
                    <a:schemeClr val="dk1">
                      <a:alpha val="40000"/>
                    </a:schemeClr>
                  </a:outerShdw>
                </a:effectLst>
              </a:rPr>
              <a:t>The Army’s Platforms for Readiness</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3" name="AutoShape 2" descr="https://militaryaloha.files.wordpress.com/2013/06/army-housing.jpg"/>
          <p:cNvSpPr>
            <a:spLocks noChangeAspect="1" noChangeArrowheads="1"/>
          </p:cNvSpPr>
          <p:nvPr userDrawn="1"/>
        </p:nvSpPr>
        <p:spPr bwMode="auto">
          <a:xfrm>
            <a:off x="1668066" y="1129108"/>
            <a:ext cx="5807869" cy="5162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 name="Rectangle 18"/>
          <p:cNvSpPr/>
          <p:nvPr userDrawn="1"/>
        </p:nvSpPr>
        <p:spPr>
          <a:xfrm>
            <a:off x="-7490" y="6611779"/>
            <a:ext cx="942963" cy="246221"/>
          </a:xfrm>
          <a:prstGeom prst="rect">
            <a:avLst/>
          </a:prstGeom>
        </p:spPr>
        <p:txBody>
          <a:bodyPr wrap="square">
            <a:spAutoFit/>
          </a:bodyPr>
          <a:lstStyle/>
          <a:p>
            <a:pPr algn="l"/>
            <a:fld id="{48F63A3B-78C7-47BE-AE5E-E10140E04643}" type="slidenum">
              <a:rPr lang="en-US" sz="1000" smtClean="0"/>
              <a:pPr algn="l"/>
              <a:t>‹#›</a:t>
            </a:fld>
            <a:endParaRPr lang="en-US" sz="1000" dirty="0"/>
          </a:p>
        </p:txBody>
      </p:sp>
      <p:cxnSp>
        <p:nvCxnSpPr>
          <p:cNvPr id="27" name="Straight Connector 26"/>
          <p:cNvCxnSpPr/>
          <p:nvPr userDrawn="1"/>
        </p:nvCxnSpPr>
        <p:spPr>
          <a:xfrm>
            <a:off x="7583" y="6617613"/>
            <a:ext cx="9144000" cy="0"/>
          </a:xfrm>
          <a:prstGeom prst="line">
            <a:avLst/>
          </a:prstGeom>
          <a:ln w="76200">
            <a:solidFill>
              <a:srgbClr val="CCA3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318781" y="6718530"/>
            <a:ext cx="882521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311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18" Type="http://schemas.openxmlformats.org/officeDocument/2006/relationships/image" Target="../media/image48.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jpeg"/><Relationship Id="rId12" Type="http://schemas.openxmlformats.org/officeDocument/2006/relationships/image" Target="../media/image42.jpeg"/><Relationship Id="rId17" Type="http://schemas.openxmlformats.org/officeDocument/2006/relationships/image" Target="../media/image47.png"/><Relationship Id="rId2" Type="http://schemas.openxmlformats.org/officeDocument/2006/relationships/notesSlide" Target="../notesSlides/notesSlide13.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jpeg"/><Relationship Id="rId24" Type="http://schemas.openxmlformats.org/officeDocument/2006/relationships/image" Target="../media/image54.gif"/><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jpe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jpeg"/><Relationship Id="rId14" Type="http://schemas.openxmlformats.org/officeDocument/2006/relationships/image" Target="../media/image44.jpeg"/><Relationship Id="rId22"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57.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7.jpg"/></Relationships>
</file>

<file path=ppt/slides/_rels/slide2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jpeg"/></Relationships>
</file>

<file path=ppt/slides/_rels/slide3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8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flipH="1">
            <a:off x="1" y="6094234"/>
            <a:ext cx="9143999" cy="0"/>
          </a:xfrm>
          <a:prstGeom prst="line">
            <a:avLst/>
          </a:prstGeom>
          <a:ln w="142875">
            <a:solidFill>
              <a:srgbClr val="CCA300"/>
            </a:solidFill>
          </a:ln>
        </p:spPr>
        <p:style>
          <a:lnRef idx="3">
            <a:schemeClr val="accent4"/>
          </a:lnRef>
          <a:fillRef idx="0">
            <a:schemeClr val="accent4"/>
          </a:fillRef>
          <a:effectRef idx="2">
            <a:schemeClr val="accent4"/>
          </a:effectRef>
          <a:fontRef idx="minor">
            <a:schemeClr val="tx1"/>
          </a:fontRef>
        </p:style>
      </p:cxnSp>
      <p:sp>
        <p:nvSpPr>
          <p:cNvPr id="2" name="Rectangle 27"/>
          <p:cNvSpPr>
            <a:spLocks noChangeArrowheads="1"/>
          </p:cNvSpPr>
          <p:nvPr/>
        </p:nvSpPr>
        <p:spPr bwMode="auto">
          <a:xfrm>
            <a:off x="1137689" y="103121"/>
            <a:ext cx="7914032" cy="653042"/>
          </a:xfrm>
          <a:prstGeom prst="rect">
            <a:avLst/>
          </a:prstGeom>
          <a:gradFill flip="none" rotWithShape="1">
            <a:gsLst>
              <a:gs pos="0">
                <a:schemeClr val="tx1"/>
              </a:gs>
              <a:gs pos="20000">
                <a:srgbClr val="FFCC00">
                  <a:alpha val="80000"/>
                </a:srgbClr>
              </a:gs>
            </a:gsLst>
            <a:lin ang="0" scaled="1"/>
            <a:tileRect/>
          </a:gradFill>
          <a:ln w="9525">
            <a:noFill/>
            <a:miter lim="800000"/>
            <a:headEnd/>
            <a:tailEnd/>
          </a:ln>
          <a:effectLst/>
        </p:spPr>
        <p:txBody>
          <a:bodyPr wrap="none" lIns="67906" tIns="33953" rIns="67906" bIns="33953" anchor="ctr"/>
          <a:lstStyle/>
          <a:p>
            <a:pPr algn="ctr" defTabSz="679450">
              <a:defRPr/>
            </a:pPr>
            <a:endParaRPr lang="en-US" sz="1800" i="1" u="sng" dirty="0">
              <a:solidFill>
                <a:srgbClr val="000000"/>
              </a:solidFill>
              <a:cs typeface="Arial" charset="0"/>
            </a:endParaRPr>
          </a:p>
        </p:txBody>
      </p:sp>
      <p:sp>
        <p:nvSpPr>
          <p:cNvPr id="3" name="Rectangle 27"/>
          <p:cNvSpPr>
            <a:spLocks noChangeArrowheads="1"/>
          </p:cNvSpPr>
          <p:nvPr/>
        </p:nvSpPr>
        <p:spPr bwMode="auto">
          <a:xfrm>
            <a:off x="1137689" y="27963"/>
            <a:ext cx="8006310" cy="728199"/>
          </a:xfrm>
          <a:prstGeom prst="rect">
            <a:avLst/>
          </a:prstGeom>
          <a:gradFill flip="none" rotWithShape="1">
            <a:gsLst>
              <a:gs pos="0">
                <a:schemeClr val="tx1"/>
              </a:gs>
              <a:gs pos="20000">
                <a:srgbClr val="FFCC00">
                  <a:alpha val="80000"/>
                </a:srgbClr>
              </a:gs>
            </a:gsLst>
            <a:lin ang="0" scaled="1"/>
            <a:tileRect/>
          </a:gradFill>
          <a:ln w="9525">
            <a:noFill/>
            <a:miter lim="800000"/>
            <a:headEnd/>
            <a:tailEnd/>
          </a:ln>
          <a:effectLst/>
        </p:spPr>
        <p:txBody>
          <a:bodyPr wrap="none" lIns="67906" tIns="33953" rIns="67906" bIns="33953" anchor="ctr"/>
          <a:lstStyle/>
          <a:p>
            <a:pPr algn="ctr" defTabSz="679450">
              <a:defRPr/>
            </a:pPr>
            <a:endParaRPr lang="en-US" sz="1800" i="1" u="sng" dirty="0">
              <a:solidFill>
                <a:srgbClr val="000000"/>
              </a:solidFill>
              <a:cs typeface="Arial" charset="0"/>
            </a:endParaRPr>
          </a:p>
        </p:txBody>
      </p:sp>
      <p:sp>
        <p:nvSpPr>
          <p:cNvPr id="15" name="Rectangle 14"/>
          <p:cNvSpPr/>
          <p:nvPr/>
        </p:nvSpPr>
        <p:spPr>
          <a:xfrm>
            <a:off x="-7258" y="6169392"/>
            <a:ext cx="9151258" cy="630942"/>
          </a:xfrm>
          <a:prstGeom prst="rect">
            <a:avLst/>
          </a:prstGeom>
          <a:solidFill>
            <a:srgbClr val="FF990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3500" i="1" dirty="0" smtClean="0">
                <a:ln w="0"/>
                <a:effectLst>
                  <a:outerShdw blurRad="38100" dist="19050" dir="2700000" algn="tl" rotWithShape="0">
                    <a:schemeClr val="dk1">
                      <a:alpha val="40000"/>
                    </a:schemeClr>
                  </a:outerShdw>
                </a:effectLst>
              </a:rPr>
              <a:t> </a:t>
            </a:r>
            <a:endParaRPr lang="en-US" sz="3500" i="1" dirty="0">
              <a:ln w="0"/>
              <a:effectLst>
                <a:outerShdw blurRad="38100" dist="19050" dir="2700000" algn="tl" rotWithShape="0">
                  <a:schemeClr val="dk1">
                    <a:alpha val="40000"/>
                  </a:schemeClr>
                </a:outerShdw>
              </a:effectLst>
            </a:endParaRPr>
          </a:p>
        </p:txBody>
      </p:sp>
      <p:sp>
        <p:nvSpPr>
          <p:cNvPr id="18" name="Rectangle 27"/>
          <p:cNvSpPr>
            <a:spLocks noChangeArrowheads="1"/>
          </p:cNvSpPr>
          <p:nvPr/>
        </p:nvSpPr>
        <p:spPr bwMode="auto">
          <a:xfrm>
            <a:off x="22528" y="6126497"/>
            <a:ext cx="9144000" cy="712388"/>
          </a:xfrm>
          <a:prstGeom prst="rect">
            <a:avLst/>
          </a:prstGeom>
          <a:gradFill flip="none" rotWithShape="1">
            <a:gsLst>
              <a:gs pos="0">
                <a:schemeClr val="tx1"/>
              </a:gs>
              <a:gs pos="20000">
                <a:srgbClr val="FFCC00">
                  <a:alpha val="80000"/>
                </a:srgbClr>
              </a:gs>
            </a:gsLst>
            <a:lin ang="0" scaled="1"/>
            <a:tileRect/>
          </a:gradFill>
          <a:ln w="9525">
            <a:noFill/>
            <a:miter lim="800000"/>
            <a:headEnd/>
            <a:tailEnd/>
          </a:ln>
          <a:effectLst/>
        </p:spPr>
        <p:txBody>
          <a:bodyPr wrap="none" lIns="67906" tIns="33953" rIns="67906" bIns="33953" anchor="ctr"/>
          <a:lstStyle/>
          <a:p>
            <a:pPr algn="ctr" defTabSz="679450">
              <a:defRPr/>
            </a:pPr>
            <a:endParaRPr lang="en-US" sz="1800" i="1" u="sng" dirty="0">
              <a:solidFill>
                <a:srgbClr val="000000"/>
              </a:solidFill>
              <a:cs typeface="Arial" charset="0"/>
            </a:endParaRPr>
          </a:p>
        </p:txBody>
      </p:sp>
      <p:sp>
        <p:nvSpPr>
          <p:cNvPr id="19" name="Rectangle 27"/>
          <p:cNvSpPr>
            <a:spLocks noChangeArrowheads="1"/>
          </p:cNvSpPr>
          <p:nvPr/>
        </p:nvSpPr>
        <p:spPr bwMode="auto">
          <a:xfrm>
            <a:off x="7259" y="6139687"/>
            <a:ext cx="9144000" cy="712388"/>
          </a:xfrm>
          <a:prstGeom prst="rect">
            <a:avLst/>
          </a:prstGeom>
          <a:gradFill flip="none" rotWithShape="1">
            <a:gsLst>
              <a:gs pos="0">
                <a:schemeClr val="tx1"/>
              </a:gs>
              <a:gs pos="20000">
                <a:srgbClr val="FFCC00">
                  <a:alpha val="80000"/>
                </a:srgbClr>
              </a:gs>
            </a:gsLst>
            <a:lin ang="0" scaled="1"/>
            <a:tileRect/>
          </a:gradFill>
          <a:ln w="9525">
            <a:noFill/>
            <a:miter lim="800000"/>
            <a:headEnd/>
            <a:tailEnd/>
          </a:ln>
          <a:effectLst/>
        </p:spPr>
        <p:txBody>
          <a:bodyPr wrap="none" lIns="67906" tIns="33953" rIns="67906" bIns="33953" anchor="ctr"/>
          <a:lstStyle/>
          <a:p>
            <a:pPr algn="ctr" defTabSz="679450">
              <a:defRPr/>
            </a:pPr>
            <a:endParaRPr lang="en-US" sz="1800" i="1" u="sng" dirty="0">
              <a:solidFill>
                <a:srgbClr val="000000"/>
              </a:solidFill>
              <a:cs typeface="Arial" charset="0"/>
            </a:endParaRPr>
          </a:p>
        </p:txBody>
      </p:sp>
      <p:sp>
        <p:nvSpPr>
          <p:cNvPr id="20" name="Rectangle 19"/>
          <p:cNvSpPr/>
          <p:nvPr/>
        </p:nvSpPr>
        <p:spPr>
          <a:xfrm>
            <a:off x="2617315" y="-48507"/>
            <a:ext cx="7027262" cy="461665"/>
          </a:xfrm>
          <a:prstGeom prst="rect">
            <a:avLst/>
          </a:prstGeom>
        </p:spPr>
        <p:txBody>
          <a:bodyPr wrap="square">
            <a:spAutoFit/>
          </a:bodyPr>
          <a:lstStyle/>
          <a:p>
            <a:r>
              <a:rPr lang="en-US" sz="2400" dirty="0" smtClean="0">
                <a:ln w="0"/>
                <a:effectLst>
                  <a:outerShdw blurRad="38100" dist="19050" dir="2700000" algn="tl" rotWithShape="0">
                    <a:schemeClr val="dk1">
                      <a:alpha val="40000"/>
                    </a:schemeClr>
                  </a:outerShdw>
                </a:effectLst>
              </a:rPr>
              <a:t>Installations:</a:t>
            </a:r>
          </a:p>
        </p:txBody>
      </p:sp>
      <p:sp>
        <p:nvSpPr>
          <p:cNvPr id="21" name="Rectangle 20"/>
          <p:cNvSpPr/>
          <p:nvPr/>
        </p:nvSpPr>
        <p:spPr>
          <a:xfrm>
            <a:off x="2617315" y="212577"/>
            <a:ext cx="6263470" cy="584775"/>
          </a:xfrm>
          <a:prstGeom prst="rect">
            <a:avLst/>
          </a:prstGeom>
          <a:noFill/>
        </p:spPr>
        <p:txBody>
          <a:bodyPr wrap="square" lIns="91440" tIns="45720" rIns="91440" bIns="45720">
            <a:spAutoFit/>
          </a:bodyPr>
          <a:lstStyle/>
          <a:p>
            <a:r>
              <a:rPr lang="en-US" sz="3200" b="0" cap="none" spc="0" dirty="0" smtClean="0">
                <a:ln w="0"/>
                <a:solidFill>
                  <a:schemeClr val="tx1"/>
                </a:solidFill>
                <a:effectLst>
                  <a:outerShdw blurRad="38100" dist="19050" dir="2700000" algn="tl" rotWithShape="0">
                    <a:schemeClr val="dk1">
                      <a:alpha val="40000"/>
                    </a:schemeClr>
                  </a:outerShdw>
                </a:effectLst>
              </a:rPr>
              <a:t>The Army’s Platforms for Readiness</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2238374" y="6075944"/>
            <a:ext cx="6279946" cy="400110"/>
          </a:xfrm>
          <a:prstGeom prst="rect">
            <a:avLst/>
          </a:prstGeom>
        </p:spPr>
        <p:txBody>
          <a:bodyPr wrap="square">
            <a:spAutoFit/>
          </a:bodyPr>
          <a:lstStyle/>
          <a:p>
            <a:r>
              <a:rPr lang="en-US" sz="2000" dirty="0" smtClean="0">
                <a:ln w="0"/>
                <a:effectLst>
                  <a:outerShdw blurRad="38100" dist="19050" dir="2700000" algn="tl" rotWithShape="0">
                    <a:schemeClr val="dk1">
                      <a:alpha val="40000"/>
                    </a:schemeClr>
                  </a:outerShdw>
                </a:effectLst>
              </a:rPr>
              <a:t>The Association of the United States Army</a:t>
            </a:r>
          </a:p>
        </p:txBody>
      </p:sp>
      <p:sp>
        <p:nvSpPr>
          <p:cNvPr id="4" name="Rectangle 3"/>
          <p:cNvSpPr/>
          <p:nvPr/>
        </p:nvSpPr>
        <p:spPr>
          <a:xfrm>
            <a:off x="2820314" y="6345399"/>
            <a:ext cx="3481980"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Contemporary Military Forum 4</a:t>
            </a:r>
            <a:endParaRPr lang="en-US" sz="2000" b="0" cap="none" spc="0" dirty="0">
              <a:ln w="0"/>
              <a:solidFill>
                <a:schemeClr val="tx1"/>
              </a:solidFill>
              <a:effectLst>
                <a:outerShdw blurRad="38100" dist="19050" dir="2700000" algn="tl" rotWithShape="0">
                  <a:schemeClr val="dk1">
                    <a:alpha val="40000"/>
                  </a:schemeClr>
                </a:outerShdw>
              </a:effectLst>
            </a:endParaRPr>
          </a:p>
        </p:txBody>
      </p:sp>
      <p:cxnSp>
        <p:nvCxnSpPr>
          <p:cNvPr id="13" name="Straight Connector 12"/>
          <p:cNvCxnSpPr/>
          <p:nvPr/>
        </p:nvCxnSpPr>
        <p:spPr>
          <a:xfrm flipH="1">
            <a:off x="1" y="6786699"/>
            <a:ext cx="9143999" cy="0"/>
          </a:xfrm>
          <a:prstGeom prst="line">
            <a:avLst/>
          </a:prstGeom>
          <a:ln w="142875">
            <a:solidFill>
              <a:srgbClr val="CCA300"/>
            </a:solidFill>
          </a:ln>
        </p:spPr>
        <p:style>
          <a:lnRef idx="3">
            <a:schemeClr val="accent4"/>
          </a:lnRef>
          <a:fillRef idx="0">
            <a:schemeClr val="accent4"/>
          </a:fillRef>
          <a:effectRef idx="2">
            <a:schemeClr val="accent4"/>
          </a:effectRef>
          <a:fontRef idx="minor">
            <a:schemeClr val="tx1"/>
          </a:fontRef>
        </p:style>
      </p:cxn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782287"/>
            <a:ext cx="9143999" cy="5262437"/>
          </a:xfrm>
          <a:prstGeom prst="rect">
            <a:avLst/>
          </a:prstGeom>
        </p:spPr>
      </p:pic>
    </p:spTree>
    <p:extLst>
      <p:ext uri="{BB962C8B-B14F-4D97-AF65-F5344CB8AC3E}">
        <p14:creationId xmlns:p14="http://schemas.microsoft.com/office/powerpoint/2010/main" val="3063662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92925" y="1463852"/>
            <a:ext cx="1312039" cy="1640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26432" y="3758006"/>
            <a:ext cx="1240922" cy="1627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733328" y="3758006"/>
            <a:ext cx="1243832" cy="1627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86207" y="3758006"/>
            <a:ext cx="1303403" cy="1627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4658906" y="3758006"/>
            <a:ext cx="1289038" cy="1627632"/>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pic>
        <p:nvPicPr>
          <p:cNvPr id="13" name="Pictur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125829" y="3758006"/>
            <a:ext cx="1303402" cy="1627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607116" y="3758006"/>
            <a:ext cx="1158653" cy="1627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940703" y="1657350"/>
            <a:ext cx="6183487" cy="1446550"/>
          </a:xfrm>
          <a:prstGeom prst="rect">
            <a:avLst/>
          </a:prstGeom>
          <a:noFill/>
          <a:ln>
            <a:solidFill>
              <a:schemeClr val="bg1"/>
            </a:solidFill>
          </a:ln>
        </p:spPr>
        <p:txBody>
          <a:bodyPr wrap="square" lIns="91440" tIns="45720" rIns="91440" bIns="45720">
            <a:spAutoFit/>
          </a:bodyPr>
          <a:lstStyle/>
          <a:p>
            <a:pPr algn="ctr"/>
            <a:r>
              <a:rPr lang="en-US" sz="8800" b="1" cap="none" spc="0" dirty="0" smtClean="0">
                <a:ln w="0"/>
                <a:solidFill>
                  <a:schemeClr val="tx1"/>
                </a:solidFill>
                <a:effectLst>
                  <a:outerShdw blurRad="38100" dist="19050" dir="2700000" algn="tl" rotWithShape="0">
                    <a:schemeClr val="dk1">
                      <a:alpha val="40000"/>
                    </a:schemeClr>
                  </a:outerShdw>
                </a:effectLst>
              </a:rPr>
              <a:t>The Panel</a:t>
            </a:r>
            <a:endParaRPr lang="en-US" sz="88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29705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6583" y="5916005"/>
            <a:ext cx="7747574" cy="414670"/>
          </a:xfrm>
          <a:prstGeom prst="rect">
            <a:avLst/>
          </a:prstGeom>
          <a:solidFill>
            <a:srgbClr val="CC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nip Diagonal Corner Rectangle 1"/>
          <p:cNvSpPr/>
          <p:nvPr/>
        </p:nvSpPr>
        <p:spPr>
          <a:xfrm>
            <a:off x="4882392" y="873181"/>
            <a:ext cx="3531765" cy="452795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Rectangle 2"/>
          <p:cNvSpPr/>
          <p:nvPr/>
        </p:nvSpPr>
        <p:spPr>
          <a:xfrm>
            <a:off x="1137574" y="4250940"/>
            <a:ext cx="2987997" cy="95410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dirty="0" smtClean="0">
                <a:ln w="0"/>
                <a:effectLst>
                  <a:outerShdw blurRad="38100" dist="19050" dir="2700000" algn="tl" rotWithShape="0">
                    <a:schemeClr val="dk1">
                      <a:alpha val="40000"/>
                    </a:schemeClr>
                  </a:outerShdw>
                </a:effectLst>
              </a:rPr>
              <a:t>LTG Gwen Bingham</a:t>
            </a:r>
          </a:p>
          <a:p>
            <a:pPr algn="ctr"/>
            <a:r>
              <a:rPr lang="en-US" sz="1400" dirty="0" smtClean="0">
                <a:ln w="0"/>
                <a:effectLst>
                  <a:outerShdw blurRad="38100" dist="19050" dir="2700000" algn="tl" rotWithShape="0">
                    <a:schemeClr val="dk1">
                      <a:alpha val="40000"/>
                    </a:schemeClr>
                  </a:outerShdw>
                </a:effectLst>
              </a:rPr>
              <a:t>Assistant Chief of Staff </a:t>
            </a:r>
          </a:p>
          <a:p>
            <a:pPr algn="ctr"/>
            <a:r>
              <a:rPr lang="en-US" sz="1400" dirty="0" smtClean="0">
                <a:ln w="0"/>
                <a:effectLst>
                  <a:outerShdw blurRad="38100" dist="19050" dir="2700000" algn="tl" rotWithShape="0">
                    <a:schemeClr val="dk1">
                      <a:alpha val="40000"/>
                    </a:schemeClr>
                  </a:outerShdw>
                </a:effectLst>
              </a:rPr>
              <a:t>Installation Management (ACSIM)</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075338" y="1047323"/>
            <a:ext cx="3169891" cy="41577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7454" y="1340936"/>
            <a:ext cx="2508239" cy="2508239"/>
          </a:xfrm>
          <a:prstGeom prst="rect">
            <a:avLst/>
          </a:prstGeom>
        </p:spPr>
      </p:pic>
      <p:sp>
        <p:nvSpPr>
          <p:cNvPr id="6" name="Rectangle 5"/>
          <p:cNvSpPr/>
          <p:nvPr/>
        </p:nvSpPr>
        <p:spPr>
          <a:xfrm>
            <a:off x="0" y="5819038"/>
            <a:ext cx="9144000" cy="532903"/>
          </a:xfrm>
          <a:prstGeom prst="rect">
            <a:avLst/>
          </a:prstGeom>
        </p:spPr>
        <p:txBody>
          <a:bodyPr wrap="square">
            <a:spAutoFit/>
          </a:bodyPr>
          <a:lstStyle/>
          <a:p>
            <a:pPr algn="ctr">
              <a:lnSpc>
                <a:spcPct val="107000"/>
              </a:lnSpc>
              <a:spcAft>
                <a:spcPts val="800"/>
              </a:spcAft>
            </a:pPr>
            <a:r>
              <a:rPr lang="en-US" sz="2800" b="1" i="1" dirty="0">
                <a:latin typeface="Calibri" panose="020F0502020204030204" pitchFamily="34" charset="0"/>
                <a:ea typeface="Calibri" panose="020F0502020204030204" pitchFamily="34" charset="0"/>
                <a:cs typeface="Times New Roman" panose="02020603050405020304" pitchFamily="18" charset="0"/>
              </a:rPr>
              <a:t>Army Installations: Soldier and Mission Readiness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922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7930" y="796953"/>
            <a:ext cx="9144000" cy="5771627"/>
          </a:xfrm>
          <a:prstGeom prst="rect">
            <a:avLst/>
          </a:prstGeom>
          <a:gradFill flip="none" rotWithShape="1">
            <a:gsLst>
              <a:gs pos="69000">
                <a:schemeClr val="accent1">
                  <a:lumMod val="40000"/>
                  <a:lumOff val="60000"/>
                </a:schemeClr>
              </a:gs>
              <a:gs pos="87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1728" y="1078316"/>
            <a:ext cx="8154100" cy="861774"/>
          </a:xfrm>
          <a:prstGeom prst="rect">
            <a:avLst/>
          </a:prstGeom>
          <a:solidFill>
            <a:schemeClr val="bg1"/>
          </a:solidFill>
          <a:ln w="38100">
            <a:solidFill>
              <a:schemeClr val="tx1"/>
            </a:solidFill>
          </a:ln>
        </p:spPr>
        <p:txBody>
          <a:bodyPr wrap="square" rtlCol="0">
            <a:spAutoFit/>
          </a:bodyPr>
          <a:lstStyle/>
          <a:p>
            <a:r>
              <a:rPr lang="en-US" b="1" u="sng" dirty="0" smtClean="0"/>
              <a:t>Who we </a:t>
            </a:r>
            <a:r>
              <a:rPr lang="en-US" b="1" u="sng" dirty="0"/>
              <a:t>are</a:t>
            </a:r>
            <a:r>
              <a:rPr lang="en-US" sz="1600" b="1" dirty="0" smtClean="0"/>
              <a:t>: The </a:t>
            </a:r>
            <a:r>
              <a:rPr lang="en-US" sz="1600" b="1" dirty="0"/>
              <a:t>Assistant Chief of Staff for Installation Management (ACSIM) is a principal official on the </a:t>
            </a:r>
            <a:r>
              <a:rPr lang="en-US" sz="1600" b="1" dirty="0" smtClean="0"/>
              <a:t>Headquarters Department </a:t>
            </a:r>
            <a:r>
              <a:rPr lang="en-US" sz="1600" b="1" dirty="0"/>
              <a:t>of the Army staff and is the advisor to the Chief of Staff of the Army on Installations and Soldier and Family </a:t>
            </a:r>
            <a:r>
              <a:rPr lang="en-US" sz="1600" b="1" dirty="0" smtClean="0"/>
              <a:t>Readiness.</a:t>
            </a:r>
          </a:p>
        </p:txBody>
      </p:sp>
      <p:sp>
        <p:nvSpPr>
          <p:cNvPr id="4" name="Explosion 1 3"/>
          <p:cNvSpPr/>
          <p:nvPr/>
        </p:nvSpPr>
        <p:spPr bwMode="auto">
          <a:xfrm>
            <a:off x="5918567" y="1657926"/>
            <a:ext cx="2962886" cy="3025378"/>
          </a:xfrm>
          <a:prstGeom prst="irregularSeal1">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lvl="0" algn="ctr"/>
            <a:r>
              <a:rPr lang="en-US" sz="1600" b="1" u="sng" dirty="0"/>
              <a:t>End State</a:t>
            </a:r>
          </a:p>
          <a:p>
            <a:pPr lvl="0" algn="ctr"/>
            <a:r>
              <a:rPr lang="en-US" sz="1200" dirty="0"/>
              <a:t>Resilient Installations</a:t>
            </a:r>
          </a:p>
          <a:p>
            <a:pPr lvl="0" algn="ctr"/>
            <a:r>
              <a:rPr lang="en-US" sz="1200" dirty="0"/>
              <a:t>Ready Soldiers, </a:t>
            </a:r>
          </a:p>
          <a:p>
            <a:pPr lvl="0" algn="ctr"/>
            <a:r>
              <a:rPr lang="en-US" sz="1200" dirty="0"/>
              <a:t>Civilians and</a:t>
            </a:r>
          </a:p>
          <a:p>
            <a:pPr lvl="0" algn="ctr"/>
            <a:r>
              <a:rPr lang="en-US" sz="1200" dirty="0"/>
              <a:t>Families</a:t>
            </a:r>
          </a:p>
        </p:txBody>
      </p:sp>
      <p:sp>
        <p:nvSpPr>
          <p:cNvPr id="6" name="Explosion 2 5"/>
          <p:cNvSpPr/>
          <p:nvPr/>
        </p:nvSpPr>
        <p:spPr bwMode="auto">
          <a:xfrm>
            <a:off x="7467600" y="1338306"/>
            <a:ext cx="914400" cy="914400"/>
          </a:xfrm>
          <a:prstGeom prst="irregularSeal2">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 name="TextBox 7"/>
          <p:cNvSpPr txBox="1"/>
          <p:nvPr/>
        </p:nvSpPr>
        <p:spPr>
          <a:xfrm>
            <a:off x="4171950" y="4639528"/>
            <a:ext cx="4210050" cy="1477328"/>
          </a:xfrm>
          <a:prstGeom prst="rect">
            <a:avLst/>
          </a:prstGeom>
          <a:solidFill>
            <a:schemeClr val="bg1"/>
          </a:solidFill>
          <a:ln w="38100">
            <a:solidFill>
              <a:schemeClr val="tx1"/>
            </a:solidFill>
          </a:ln>
        </p:spPr>
        <p:txBody>
          <a:bodyPr wrap="square" rtlCol="0">
            <a:spAutoFit/>
          </a:bodyPr>
          <a:lstStyle/>
          <a:p>
            <a:pPr algn="ctr"/>
            <a:r>
              <a:rPr lang="en-US" sz="2000" b="1" u="sng" dirty="0" smtClean="0"/>
              <a:t>What we do</a:t>
            </a:r>
            <a:endParaRPr lang="en-US" b="1" dirty="0"/>
          </a:p>
          <a:p>
            <a:pPr marL="228600" indent="-228600">
              <a:buFont typeface="Arial" panose="020B0604020202020204" pitchFamily="34" charset="0"/>
              <a:buChar char="•"/>
            </a:pPr>
            <a:r>
              <a:rPr lang="en-US" sz="1600" dirty="0" smtClean="0"/>
              <a:t>Establish Army </a:t>
            </a:r>
            <a:r>
              <a:rPr lang="en-US" b="1" u="sng" dirty="0" smtClean="0"/>
              <a:t>policies</a:t>
            </a:r>
            <a:endParaRPr lang="en-US" dirty="0"/>
          </a:p>
          <a:p>
            <a:pPr marL="228600" indent="-228600">
              <a:buFont typeface="Arial" panose="020B0604020202020204" pitchFamily="34" charset="0"/>
              <a:buChar char="•"/>
            </a:pPr>
            <a:r>
              <a:rPr lang="en-US" sz="1600" dirty="0" smtClean="0"/>
              <a:t>Synchronize </a:t>
            </a:r>
            <a:r>
              <a:rPr lang="en-US" b="1" u="sng" dirty="0" smtClean="0"/>
              <a:t>programs</a:t>
            </a:r>
            <a:r>
              <a:rPr lang="en-US" dirty="0" smtClean="0"/>
              <a:t> </a:t>
            </a:r>
          </a:p>
          <a:p>
            <a:pPr marL="228600" indent="-228600">
              <a:buFont typeface="Arial" panose="020B0604020202020204" pitchFamily="34" charset="0"/>
              <a:buChar char="•"/>
            </a:pPr>
            <a:r>
              <a:rPr lang="en-US" sz="1600" dirty="0" smtClean="0"/>
              <a:t>Provide </a:t>
            </a:r>
            <a:r>
              <a:rPr lang="en-US" b="1" u="sng" dirty="0" smtClean="0"/>
              <a:t>resources</a:t>
            </a:r>
            <a:r>
              <a:rPr lang="en-US" sz="1600" dirty="0" smtClean="0"/>
              <a:t> for infrastructure and installation services </a:t>
            </a:r>
          </a:p>
        </p:txBody>
      </p:sp>
      <p:grpSp>
        <p:nvGrpSpPr>
          <p:cNvPr id="2" name="Group 1"/>
          <p:cNvGrpSpPr/>
          <p:nvPr/>
        </p:nvGrpSpPr>
        <p:grpSpPr>
          <a:xfrm>
            <a:off x="0" y="805343"/>
            <a:ext cx="8915400" cy="6409888"/>
            <a:chOff x="0" y="805343"/>
            <a:chExt cx="8915400" cy="6409888"/>
          </a:xfrm>
        </p:grpSpPr>
        <p:sp>
          <p:nvSpPr>
            <p:cNvPr id="3" name="Rectangle 2"/>
            <p:cNvSpPr/>
            <p:nvPr/>
          </p:nvSpPr>
          <p:spPr>
            <a:xfrm>
              <a:off x="0" y="805343"/>
              <a:ext cx="8915400" cy="6409888"/>
            </a:xfrm>
            <a:prstGeom prst="rect">
              <a:avLst/>
            </a:prstGeom>
            <a:noFill/>
            <a:ln>
              <a:noFill/>
            </a:ln>
          </p:spPr>
        </p:sp>
        <p:sp>
          <p:nvSpPr>
            <p:cNvPr id="9" name="Shape 8"/>
            <p:cNvSpPr/>
            <p:nvPr/>
          </p:nvSpPr>
          <p:spPr>
            <a:xfrm rot="765940">
              <a:off x="685457" y="1568273"/>
              <a:ext cx="4845252" cy="3669411"/>
            </a:xfrm>
            <a:prstGeom prst="swooshArrow">
              <a:avLst>
                <a:gd name="adj1" fmla="val 25000"/>
                <a:gd name="adj2" fmla="val 25000"/>
              </a:avLst>
            </a:prstGeom>
            <a:solidFill>
              <a:schemeClr val="accent3">
                <a:lumMod val="65000"/>
              </a:schemeClr>
            </a:solidFill>
            <a:ln w="57150">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Oval 9"/>
            <p:cNvSpPr/>
            <p:nvPr/>
          </p:nvSpPr>
          <p:spPr>
            <a:xfrm>
              <a:off x="1014569" y="4548886"/>
              <a:ext cx="231800" cy="2318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425063" y="4388608"/>
              <a:ext cx="2408927" cy="1792506"/>
            </a:xfrm>
            <a:custGeom>
              <a:avLst/>
              <a:gdLst>
                <a:gd name="connsiteX0" fmla="*/ 0 w 2408927"/>
                <a:gd name="connsiteY0" fmla="*/ 0 h 1792506"/>
                <a:gd name="connsiteX1" fmla="*/ 2408927 w 2408927"/>
                <a:gd name="connsiteY1" fmla="*/ 0 h 1792506"/>
                <a:gd name="connsiteX2" fmla="*/ 2408927 w 2408927"/>
                <a:gd name="connsiteY2" fmla="*/ 1792506 h 1792506"/>
                <a:gd name="connsiteX3" fmla="*/ 0 w 2408927"/>
                <a:gd name="connsiteY3" fmla="*/ 1792506 h 1792506"/>
                <a:gd name="connsiteX4" fmla="*/ 0 w 2408927"/>
                <a:gd name="connsiteY4" fmla="*/ 0 h 179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927" h="1792506">
                  <a:moveTo>
                    <a:pt x="0" y="0"/>
                  </a:moveTo>
                  <a:lnTo>
                    <a:pt x="2408927" y="0"/>
                  </a:lnTo>
                  <a:lnTo>
                    <a:pt x="2408927" y="1792506"/>
                  </a:lnTo>
                  <a:lnTo>
                    <a:pt x="0" y="1792506"/>
                  </a:lnTo>
                  <a:lnTo>
                    <a:pt x="0" y="0"/>
                  </a:lnTo>
                  <a:close/>
                </a:path>
              </a:pathLst>
            </a:custGeom>
            <a:solidFill>
              <a:srgbClr val="FFC000"/>
            </a:solidFill>
            <a:ln>
              <a:solidFill>
                <a:schemeClr val="tx1"/>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91440" rIns="256032" bIns="91440" numCol="1" spcCol="1270" anchor="t" anchorCtr="0">
              <a:noAutofit/>
            </a:bodyPr>
            <a:lstStyle/>
            <a:p>
              <a:pPr lvl="0" algn="ctr" defTabSz="711200">
                <a:lnSpc>
                  <a:spcPct val="90000"/>
                </a:lnSpc>
                <a:spcBef>
                  <a:spcPct val="0"/>
                </a:spcBef>
                <a:spcAft>
                  <a:spcPct val="35000"/>
                </a:spcAft>
              </a:pPr>
              <a:r>
                <a:rPr lang="en-US" sz="1600" b="1" u="sng" kern="1200" dirty="0" smtClean="0">
                  <a:solidFill>
                    <a:schemeClr val="tx1"/>
                  </a:solidFill>
                </a:rPr>
                <a:t>Challenges</a:t>
              </a:r>
            </a:p>
            <a:p>
              <a:pPr lvl="0" algn="l" defTabSz="711200">
                <a:lnSpc>
                  <a:spcPct val="90000"/>
                </a:lnSpc>
                <a:spcBef>
                  <a:spcPct val="0"/>
                </a:spcBef>
                <a:spcAft>
                  <a:spcPct val="35000"/>
                </a:spcAft>
              </a:pPr>
              <a:r>
                <a:rPr lang="en-US" sz="1400" kern="1200" dirty="0" smtClean="0">
                  <a:solidFill>
                    <a:schemeClr val="tx1"/>
                  </a:solidFill>
                </a:rPr>
                <a:t>End Strength Reductions</a:t>
              </a:r>
            </a:p>
            <a:p>
              <a:pPr lvl="0" algn="l" defTabSz="711200">
                <a:lnSpc>
                  <a:spcPct val="90000"/>
                </a:lnSpc>
                <a:spcBef>
                  <a:spcPct val="0"/>
                </a:spcBef>
                <a:spcAft>
                  <a:spcPct val="35000"/>
                </a:spcAft>
              </a:pPr>
              <a:r>
                <a:rPr lang="en-US" sz="1400" kern="1200" dirty="0" smtClean="0">
                  <a:solidFill>
                    <a:schemeClr val="tx1"/>
                  </a:solidFill>
                </a:rPr>
                <a:t>Constrained Resources</a:t>
              </a:r>
            </a:p>
            <a:p>
              <a:pPr lvl="0" algn="l" defTabSz="711200">
                <a:lnSpc>
                  <a:spcPct val="90000"/>
                </a:lnSpc>
                <a:spcBef>
                  <a:spcPct val="0"/>
                </a:spcBef>
                <a:spcAft>
                  <a:spcPct val="35000"/>
                </a:spcAft>
              </a:pPr>
              <a:r>
                <a:rPr lang="en-US" sz="1400" kern="1200" dirty="0" smtClean="0">
                  <a:solidFill>
                    <a:schemeClr val="tx1"/>
                  </a:solidFill>
                </a:rPr>
                <a:t>Aging Infrastructure</a:t>
              </a:r>
            </a:p>
            <a:p>
              <a:pPr lvl="0" algn="l" defTabSz="711200">
                <a:lnSpc>
                  <a:spcPct val="90000"/>
                </a:lnSpc>
                <a:spcBef>
                  <a:spcPct val="0"/>
                </a:spcBef>
                <a:spcAft>
                  <a:spcPct val="35000"/>
                </a:spcAft>
              </a:pPr>
              <a:r>
                <a:rPr lang="en-US" sz="1400" kern="1200" dirty="0" smtClean="0">
                  <a:solidFill>
                    <a:schemeClr val="tx1"/>
                  </a:solidFill>
                </a:rPr>
                <a:t>Emerging Missions</a:t>
              </a:r>
            </a:p>
            <a:p>
              <a:pPr lvl="0" algn="l" defTabSz="711200">
                <a:lnSpc>
                  <a:spcPct val="90000"/>
                </a:lnSpc>
                <a:spcBef>
                  <a:spcPct val="0"/>
                </a:spcBef>
                <a:spcAft>
                  <a:spcPct val="35000"/>
                </a:spcAft>
              </a:pPr>
              <a:r>
                <a:rPr lang="en-US" sz="1400" kern="1200" dirty="0" smtClean="0">
                  <a:solidFill>
                    <a:schemeClr val="tx1"/>
                  </a:solidFill>
                </a:rPr>
                <a:t>Rising Costs</a:t>
              </a:r>
              <a:endParaRPr lang="en-US" sz="1400" kern="1200" dirty="0">
                <a:solidFill>
                  <a:schemeClr val="tx1"/>
                </a:solidFill>
              </a:endParaRPr>
            </a:p>
          </p:txBody>
        </p:sp>
        <p:sp>
          <p:nvSpPr>
            <p:cNvPr id="12" name="Oval 11"/>
            <p:cNvSpPr/>
            <p:nvPr/>
          </p:nvSpPr>
          <p:spPr>
            <a:xfrm>
              <a:off x="3119559" y="2766425"/>
              <a:ext cx="419023" cy="41902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2449078" y="2617656"/>
              <a:ext cx="2139696" cy="1831745"/>
            </a:xfrm>
            <a:custGeom>
              <a:avLst/>
              <a:gdLst>
                <a:gd name="connsiteX0" fmla="*/ 0 w 2139696"/>
                <a:gd name="connsiteY0" fmla="*/ 0 h 1831745"/>
                <a:gd name="connsiteX1" fmla="*/ 2139696 w 2139696"/>
                <a:gd name="connsiteY1" fmla="*/ 0 h 1831745"/>
                <a:gd name="connsiteX2" fmla="*/ 2139696 w 2139696"/>
                <a:gd name="connsiteY2" fmla="*/ 1831745 h 1831745"/>
                <a:gd name="connsiteX3" fmla="*/ 0 w 2139696"/>
                <a:gd name="connsiteY3" fmla="*/ 1831745 h 1831745"/>
                <a:gd name="connsiteX4" fmla="*/ 0 w 2139696"/>
                <a:gd name="connsiteY4" fmla="*/ 0 h 183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696" h="1831745">
                  <a:moveTo>
                    <a:pt x="0" y="0"/>
                  </a:moveTo>
                  <a:lnTo>
                    <a:pt x="2139696" y="0"/>
                  </a:lnTo>
                  <a:lnTo>
                    <a:pt x="2139696" y="1831745"/>
                  </a:lnTo>
                  <a:lnTo>
                    <a:pt x="0" y="1831745"/>
                  </a:lnTo>
                  <a:lnTo>
                    <a:pt x="0" y="0"/>
                  </a:lnTo>
                  <a:close/>
                </a:path>
              </a:pathLst>
            </a:custGeom>
            <a:blipFill rotWithShape="0">
              <a:blip r:embed="rId3" cstate="screen">
                <a:extLst>
                  <a:ext uri="{28A0092B-C50C-407E-A947-70E740481C1C}">
                    <a14:useLocalDpi xmlns:a14="http://schemas.microsoft.com/office/drawing/2010/main" val="0"/>
                  </a:ext>
                </a:extLst>
              </a:blip>
              <a:stretch>
                <a:fillRect/>
              </a:stretch>
            </a:blipFill>
            <a:ln>
              <a:solidFill>
                <a:schemeClr val="tx1"/>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2032" tIns="0" rIns="256032" bIns="0" numCol="1" spcCol="1270" anchor="ctr" anchorCtr="0">
              <a:noAutofit/>
            </a:bodyPr>
            <a:lstStyle/>
            <a:p>
              <a:pPr lvl="0" algn="ctr" defTabSz="711200">
                <a:lnSpc>
                  <a:spcPct val="90000"/>
                </a:lnSpc>
                <a:spcBef>
                  <a:spcPct val="0"/>
                </a:spcBef>
                <a:spcAft>
                  <a:spcPct val="35000"/>
                </a:spcAft>
              </a:pPr>
              <a:r>
                <a:rPr lang="en-US" sz="1600" b="1" u="sng" kern="1200" dirty="0" smtClean="0">
                  <a:solidFill>
                    <a:schemeClr val="tx1"/>
                  </a:solidFill>
                  <a:ea typeface="굴림" pitchFamily="50" charset="-127"/>
                  <a:cs typeface="Arial" pitchFamily="34" charset="0"/>
                </a:rPr>
                <a:t>Opportunities</a:t>
              </a:r>
            </a:p>
            <a:p>
              <a:pPr lvl="0" algn="ctr" defTabSz="711200">
                <a:lnSpc>
                  <a:spcPct val="90000"/>
                </a:lnSpc>
                <a:spcBef>
                  <a:spcPct val="0"/>
                </a:spcBef>
                <a:spcAft>
                  <a:spcPct val="35000"/>
                </a:spcAft>
              </a:pPr>
              <a:r>
                <a:rPr lang="en-US" sz="1400" kern="1200" dirty="0" smtClean="0">
                  <a:solidFill>
                    <a:schemeClr val="tx1"/>
                  </a:solidFill>
                  <a:ea typeface="굴림" pitchFamily="50" charset="-127"/>
                  <a:cs typeface="Arial" pitchFamily="34" charset="0"/>
                </a:rPr>
                <a:t>Reduce the Footprint</a:t>
              </a:r>
            </a:p>
            <a:p>
              <a:pPr lvl="0" algn="ctr" defTabSz="711200">
                <a:lnSpc>
                  <a:spcPct val="90000"/>
                </a:lnSpc>
                <a:spcBef>
                  <a:spcPct val="0"/>
                </a:spcBef>
                <a:spcAft>
                  <a:spcPct val="35000"/>
                </a:spcAft>
              </a:pPr>
              <a:r>
                <a:rPr lang="en-US" sz="1400" kern="1200" dirty="0" smtClean="0">
                  <a:solidFill>
                    <a:schemeClr val="tx1"/>
                  </a:solidFill>
                  <a:ea typeface="굴림" pitchFamily="50" charset="-127"/>
                  <a:cs typeface="Arial" pitchFamily="34" charset="0"/>
                </a:rPr>
                <a:t>Installation Service Standards</a:t>
              </a:r>
            </a:p>
            <a:p>
              <a:pPr lvl="0" algn="ctr" defTabSz="711200">
                <a:lnSpc>
                  <a:spcPct val="90000"/>
                </a:lnSpc>
                <a:spcBef>
                  <a:spcPct val="0"/>
                </a:spcBef>
                <a:spcAft>
                  <a:spcPct val="35000"/>
                </a:spcAft>
              </a:pPr>
              <a:r>
                <a:rPr lang="en-US" sz="1400" kern="1200" dirty="0" smtClean="0">
                  <a:solidFill>
                    <a:schemeClr val="tx1"/>
                  </a:solidFill>
                  <a:ea typeface="굴림" pitchFamily="50" charset="-127"/>
                  <a:cs typeface="Arial" pitchFamily="34" charset="0"/>
                </a:rPr>
                <a:t>Energy Assurance initiatives</a:t>
              </a:r>
            </a:p>
            <a:p>
              <a:pPr lvl="0" algn="ctr" defTabSz="711200">
                <a:lnSpc>
                  <a:spcPct val="90000"/>
                </a:lnSpc>
                <a:spcBef>
                  <a:spcPct val="0"/>
                </a:spcBef>
                <a:spcAft>
                  <a:spcPct val="35000"/>
                </a:spcAft>
              </a:pPr>
              <a:r>
                <a:rPr lang="en-US" sz="1400" kern="1200" dirty="0" smtClean="0">
                  <a:solidFill>
                    <a:schemeClr val="tx1"/>
                  </a:solidFill>
                  <a:ea typeface="굴림" pitchFamily="50" charset="-127"/>
                  <a:cs typeface="Arial" pitchFamily="34" charset="0"/>
                </a:rPr>
                <a:t>Partnerships</a:t>
              </a:r>
            </a:p>
          </p:txBody>
        </p:sp>
        <p:sp>
          <p:nvSpPr>
            <p:cNvPr id="14" name="Oval 13"/>
            <p:cNvSpPr/>
            <p:nvPr/>
          </p:nvSpPr>
          <p:spPr>
            <a:xfrm>
              <a:off x="5108948" y="2250657"/>
              <a:ext cx="212572" cy="157311"/>
            </a:xfrm>
            <a:prstGeom prst="ellipse">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Freeform 14"/>
            <p:cNvSpPr/>
            <p:nvPr/>
          </p:nvSpPr>
          <p:spPr>
            <a:xfrm>
              <a:off x="5811054" y="2402503"/>
              <a:ext cx="2139696" cy="3872626"/>
            </a:xfrm>
            <a:custGeom>
              <a:avLst/>
              <a:gdLst>
                <a:gd name="connsiteX0" fmla="*/ 0 w 2139696"/>
                <a:gd name="connsiteY0" fmla="*/ 0 h 3872626"/>
                <a:gd name="connsiteX1" fmla="*/ 2139696 w 2139696"/>
                <a:gd name="connsiteY1" fmla="*/ 0 h 3872626"/>
                <a:gd name="connsiteX2" fmla="*/ 2139696 w 2139696"/>
                <a:gd name="connsiteY2" fmla="*/ 3872626 h 3872626"/>
                <a:gd name="connsiteX3" fmla="*/ 0 w 2139696"/>
                <a:gd name="connsiteY3" fmla="*/ 3872626 h 3872626"/>
                <a:gd name="connsiteX4" fmla="*/ 0 w 2139696"/>
                <a:gd name="connsiteY4" fmla="*/ 0 h 3872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696" h="3872626">
                  <a:moveTo>
                    <a:pt x="0" y="0"/>
                  </a:moveTo>
                  <a:lnTo>
                    <a:pt x="2139696" y="0"/>
                  </a:lnTo>
                  <a:lnTo>
                    <a:pt x="2139696" y="3872626"/>
                  </a:lnTo>
                  <a:lnTo>
                    <a:pt x="0" y="3872626"/>
                  </a:lnTo>
                  <a:lnTo>
                    <a:pt x="0" y="0"/>
                  </a:lnTo>
                  <a:close/>
                </a:path>
              </a:pathLst>
            </a:cu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7066" tIns="0" rIns="0" bIns="0" numCol="1" spcCol="1270" anchor="t" anchorCtr="0">
              <a:noAutofit/>
            </a:bodyPr>
            <a:lstStyle/>
            <a:p>
              <a:pPr lvl="0" algn="l" defTabSz="622300">
                <a:lnSpc>
                  <a:spcPct val="90000"/>
                </a:lnSpc>
                <a:spcBef>
                  <a:spcPct val="0"/>
                </a:spcBef>
                <a:spcAft>
                  <a:spcPct val="35000"/>
                </a:spcAft>
              </a:pPr>
              <a:endParaRPr lang="en-US" sz="1400" kern="1200" dirty="0" smtClean="0">
                <a:solidFill>
                  <a:schemeClr val="tx1"/>
                </a:solidFill>
              </a:endParaRPr>
            </a:p>
          </p:txBody>
        </p:sp>
      </p:grpSp>
    </p:spTree>
    <p:extLst>
      <p:ext uri="{BB962C8B-B14F-4D97-AF65-F5344CB8AC3E}">
        <p14:creationId xmlns:p14="http://schemas.microsoft.com/office/powerpoint/2010/main" val="3981405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7930" y="796953"/>
            <a:ext cx="9144000" cy="5771627"/>
          </a:xfrm>
          <a:prstGeom prst="rect">
            <a:avLst/>
          </a:prstGeom>
          <a:gradFill flip="none" rotWithShape="1">
            <a:gsLst>
              <a:gs pos="69000">
                <a:schemeClr val="accent1">
                  <a:lumMod val="40000"/>
                  <a:lumOff val="60000"/>
                </a:schemeClr>
              </a:gs>
              <a:gs pos="87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BE2153C-820A-48FB-AD7E-D8E48BCEF799}" type="slidenum">
              <a:rPr lang="en-US" smtClean="0"/>
              <a:t>13</a:t>
            </a:fld>
            <a:endParaRPr lang="en-US"/>
          </a:p>
        </p:txBody>
      </p:sp>
      <p:sp>
        <p:nvSpPr>
          <p:cNvPr id="4" name="Explosion 1 3"/>
          <p:cNvSpPr/>
          <p:nvPr/>
        </p:nvSpPr>
        <p:spPr bwMode="auto">
          <a:xfrm>
            <a:off x="5918567" y="1657926"/>
            <a:ext cx="2962886" cy="3025378"/>
          </a:xfrm>
          <a:prstGeom prst="irregularSeal1">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lvl="0" algn="ctr"/>
            <a:r>
              <a:rPr lang="en-US" sz="1600" b="1" u="sng" dirty="0"/>
              <a:t>End State</a:t>
            </a:r>
          </a:p>
          <a:p>
            <a:pPr lvl="0" algn="ctr"/>
            <a:r>
              <a:rPr lang="en-US" sz="1200" dirty="0"/>
              <a:t>Resilient Installations</a:t>
            </a:r>
          </a:p>
          <a:p>
            <a:pPr lvl="0" algn="ctr"/>
            <a:r>
              <a:rPr lang="en-US" sz="1200" dirty="0"/>
              <a:t>Ready Soldiers, </a:t>
            </a:r>
          </a:p>
          <a:p>
            <a:pPr lvl="0" algn="ctr"/>
            <a:r>
              <a:rPr lang="en-US" sz="1200" dirty="0"/>
              <a:t>Civilians and</a:t>
            </a:r>
          </a:p>
          <a:p>
            <a:pPr lvl="0" algn="ctr"/>
            <a:r>
              <a:rPr lang="en-US" sz="1200" dirty="0"/>
              <a:t>Families</a:t>
            </a:r>
          </a:p>
        </p:txBody>
      </p:sp>
      <p:sp>
        <p:nvSpPr>
          <p:cNvPr id="6" name="Rectangle 5"/>
          <p:cNvSpPr/>
          <p:nvPr/>
        </p:nvSpPr>
        <p:spPr>
          <a:xfrm>
            <a:off x="0" y="805343"/>
            <a:ext cx="8915400" cy="6409888"/>
          </a:xfrm>
          <a:prstGeom prst="rect">
            <a:avLst/>
          </a:prstGeom>
          <a:noFill/>
          <a:ln>
            <a:noFill/>
          </a:ln>
        </p:spPr>
      </p:sp>
      <p:sp>
        <p:nvSpPr>
          <p:cNvPr id="7" name="Shape 6"/>
          <p:cNvSpPr/>
          <p:nvPr/>
        </p:nvSpPr>
        <p:spPr>
          <a:xfrm rot="765940">
            <a:off x="685457" y="1568273"/>
            <a:ext cx="4845252" cy="3669411"/>
          </a:xfrm>
          <a:prstGeom prst="swooshArrow">
            <a:avLst>
              <a:gd name="adj1" fmla="val 25000"/>
              <a:gd name="adj2" fmla="val 25000"/>
            </a:avLst>
          </a:prstGeom>
          <a:solidFill>
            <a:schemeClr val="accent3">
              <a:lumMod val="65000"/>
            </a:schemeClr>
          </a:solidFill>
          <a:ln w="57150">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Oval 7"/>
          <p:cNvSpPr/>
          <p:nvPr/>
        </p:nvSpPr>
        <p:spPr>
          <a:xfrm>
            <a:off x="1014569" y="4548886"/>
            <a:ext cx="231800" cy="2318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9"/>
          <p:cNvSpPr/>
          <p:nvPr/>
        </p:nvSpPr>
        <p:spPr>
          <a:xfrm>
            <a:off x="3119559" y="2766425"/>
            <a:ext cx="419023" cy="41902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2855876" y="2675469"/>
            <a:ext cx="2139696" cy="1831745"/>
          </a:xfrm>
          <a:custGeom>
            <a:avLst/>
            <a:gdLst>
              <a:gd name="connsiteX0" fmla="*/ 0 w 2139696"/>
              <a:gd name="connsiteY0" fmla="*/ 0 h 1831745"/>
              <a:gd name="connsiteX1" fmla="*/ 2139696 w 2139696"/>
              <a:gd name="connsiteY1" fmla="*/ 0 h 1831745"/>
              <a:gd name="connsiteX2" fmla="*/ 2139696 w 2139696"/>
              <a:gd name="connsiteY2" fmla="*/ 1831745 h 1831745"/>
              <a:gd name="connsiteX3" fmla="*/ 0 w 2139696"/>
              <a:gd name="connsiteY3" fmla="*/ 1831745 h 1831745"/>
              <a:gd name="connsiteX4" fmla="*/ 0 w 2139696"/>
              <a:gd name="connsiteY4" fmla="*/ 0 h 183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696" h="1831745">
                <a:moveTo>
                  <a:pt x="0" y="0"/>
                </a:moveTo>
                <a:lnTo>
                  <a:pt x="2139696" y="0"/>
                </a:lnTo>
                <a:lnTo>
                  <a:pt x="2139696" y="1831745"/>
                </a:lnTo>
                <a:lnTo>
                  <a:pt x="0" y="1831745"/>
                </a:lnTo>
                <a:lnTo>
                  <a:pt x="0" y="0"/>
                </a:lnTo>
                <a:close/>
              </a:path>
            </a:pathLst>
          </a:custGeom>
          <a:blipFill rotWithShape="0">
            <a:blip r:embed="rId2" cstate="screen">
              <a:extLst>
                <a:ext uri="{28A0092B-C50C-407E-A947-70E740481C1C}">
                  <a14:useLocalDpi xmlns:a14="http://schemas.microsoft.com/office/drawing/2010/main" val="0"/>
                </a:ext>
              </a:extLst>
            </a:blip>
            <a:stretch>
              <a:fillRect/>
            </a:stretch>
          </a:blipFill>
          <a:ln>
            <a:solidFill>
              <a:schemeClr val="tx1"/>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2032" tIns="0" rIns="256032" bIns="0" numCol="1" spcCol="1270" anchor="ctr" anchorCtr="0">
            <a:noAutofit/>
          </a:bodyPr>
          <a:lstStyle/>
          <a:p>
            <a:pPr lvl="0" algn="ctr" defTabSz="711200">
              <a:lnSpc>
                <a:spcPct val="90000"/>
              </a:lnSpc>
              <a:spcBef>
                <a:spcPct val="0"/>
              </a:spcBef>
              <a:spcAft>
                <a:spcPct val="35000"/>
              </a:spcAft>
            </a:pPr>
            <a:r>
              <a:rPr lang="en-US" sz="1600" b="1" u="sng" kern="1200" dirty="0" smtClean="0">
                <a:solidFill>
                  <a:schemeClr val="tx1"/>
                </a:solidFill>
                <a:ea typeface="굴림" pitchFamily="50" charset="-127"/>
                <a:cs typeface="Arial" pitchFamily="34" charset="0"/>
              </a:rPr>
              <a:t>Opportunities</a:t>
            </a:r>
          </a:p>
          <a:p>
            <a:pPr lvl="0" algn="ctr" defTabSz="711200">
              <a:lnSpc>
                <a:spcPct val="90000"/>
              </a:lnSpc>
              <a:spcBef>
                <a:spcPct val="0"/>
              </a:spcBef>
              <a:spcAft>
                <a:spcPct val="35000"/>
              </a:spcAft>
            </a:pPr>
            <a:r>
              <a:rPr lang="en-US" sz="1400" kern="1200" dirty="0" smtClean="0">
                <a:solidFill>
                  <a:schemeClr val="tx1"/>
                </a:solidFill>
                <a:ea typeface="굴림" pitchFamily="50" charset="-127"/>
                <a:cs typeface="Arial" pitchFamily="34" charset="0"/>
              </a:rPr>
              <a:t>Reduce the Footprint</a:t>
            </a:r>
          </a:p>
          <a:p>
            <a:pPr lvl="0" algn="ctr" defTabSz="711200">
              <a:lnSpc>
                <a:spcPct val="90000"/>
              </a:lnSpc>
              <a:spcBef>
                <a:spcPct val="0"/>
              </a:spcBef>
              <a:spcAft>
                <a:spcPct val="35000"/>
              </a:spcAft>
            </a:pPr>
            <a:r>
              <a:rPr lang="en-US" sz="1400" kern="1200" dirty="0" smtClean="0">
                <a:solidFill>
                  <a:schemeClr val="tx1"/>
                </a:solidFill>
                <a:ea typeface="굴림" pitchFamily="50" charset="-127"/>
                <a:cs typeface="Arial" pitchFamily="34" charset="0"/>
              </a:rPr>
              <a:t>Installation Service Standards</a:t>
            </a:r>
          </a:p>
          <a:p>
            <a:pPr lvl="0" algn="ctr" defTabSz="711200">
              <a:lnSpc>
                <a:spcPct val="90000"/>
              </a:lnSpc>
              <a:spcBef>
                <a:spcPct val="0"/>
              </a:spcBef>
              <a:spcAft>
                <a:spcPct val="35000"/>
              </a:spcAft>
            </a:pPr>
            <a:r>
              <a:rPr lang="en-US" sz="1400" kern="1200" dirty="0" smtClean="0">
                <a:solidFill>
                  <a:schemeClr val="tx1"/>
                </a:solidFill>
                <a:ea typeface="굴림" pitchFamily="50" charset="-127"/>
                <a:cs typeface="Arial" pitchFamily="34" charset="0"/>
              </a:rPr>
              <a:t>Energy Assurance initiatives</a:t>
            </a:r>
          </a:p>
          <a:p>
            <a:pPr lvl="0" algn="ctr" defTabSz="711200">
              <a:lnSpc>
                <a:spcPct val="90000"/>
              </a:lnSpc>
              <a:spcBef>
                <a:spcPct val="0"/>
              </a:spcBef>
              <a:spcAft>
                <a:spcPct val="35000"/>
              </a:spcAft>
            </a:pPr>
            <a:r>
              <a:rPr lang="en-US" sz="1400" kern="1200" dirty="0" smtClean="0">
                <a:solidFill>
                  <a:schemeClr val="tx1"/>
                </a:solidFill>
                <a:ea typeface="굴림" pitchFamily="50" charset="-127"/>
                <a:cs typeface="Arial" pitchFamily="34" charset="0"/>
              </a:rPr>
              <a:t>Partnerships</a:t>
            </a:r>
          </a:p>
        </p:txBody>
      </p:sp>
      <p:sp>
        <p:nvSpPr>
          <p:cNvPr id="12" name="Oval 11"/>
          <p:cNvSpPr/>
          <p:nvPr/>
        </p:nvSpPr>
        <p:spPr>
          <a:xfrm>
            <a:off x="5108948" y="2250657"/>
            <a:ext cx="212572" cy="157311"/>
          </a:xfrm>
          <a:prstGeom prst="ellipse">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5811054" y="2402503"/>
            <a:ext cx="2139696" cy="3872626"/>
          </a:xfrm>
          <a:custGeom>
            <a:avLst/>
            <a:gdLst>
              <a:gd name="connsiteX0" fmla="*/ 0 w 2139696"/>
              <a:gd name="connsiteY0" fmla="*/ 0 h 3872626"/>
              <a:gd name="connsiteX1" fmla="*/ 2139696 w 2139696"/>
              <a:gd name="connsiteY1" fmla="*/ 0 h 3872626"/>
              <a:gd name="connsiteX2" fmla="*/ 2139696 w 2139696"/>
              <a:gd name="connsiteY2" fmla="*/ 3872626 h 3872626"/>
              <a:gd name="connsiteX3" fmla="*/ 0 w 2139696"/>
              <a:gd name="connsiteY3" fmla="*/ 3872626 h 3872626"/>
              <a:gd name="connsiteX4" fmla="*/ 0 w 2139696"/>
              <a:gd name="connsiteY4" fmla="*/ 0 h 3872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696" h="3872626">
                <a:moveTo>
                  <a:pt x="0" y="0"/>
                </a:moveTo>
                <a:lnTo>
                  <a:pt x="2139696" y="0"/>
                </a:lnTo>
                <a:lnTo>
                  <a:pt x="2139696" y="3872626"/>
                </a:lnTo>
                <a:lnTo>
                  <a:pt x="0" y="3872626"/>
                </a:lnTo>
                <a:lnTo>
                  <a:pt x="0" y="0"/>
                </a:lnTo>
                <a:close/>
              </a:path>
            </a:pathLst>
          </a:cu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7066" tIns="0" rIns="0" bIns="0" numCol="1" spcCol="1270" anchor="t" anchorCtr="0">
            <a:noAutofit/>
          </a:bodyPr>
          <a:lstStyle/>
          <a:p>
            <a:pPr lvl="0" algn="l" defTabSz="622300">
              <a:lnSpc>
                <a:spcPct val="90000"/>
              </a:lnSpc>
              <a:spcBef>
                <a:spcPct val="0"/>
              </a:spcBef>
              <a:spcAft>
                <a:spcPct val="35000"/>
              </a:spcAft>
            </a:pPr>
            <a:endParaRPr lang="en-US" sz="1400" kern="1200" dirty="0" smtClean="0">
              <a:solidFill>
                <a:schemeClr val="tx1"/>
              </a:solidFill>
            </a:endParaRPr>
          </a:p>
        </p:txBody>
      </p:sp>
      <p:graphicFrame>
        <p:nvGraphicFramePr>
          <p:cNvPr id="14" name="Chart 13"/>
          <p:cNvGraphicFramePr>
            <a:graphicFrameLocks/>
          </p:cNvGraphicFramePr>
          <p:nvPr>
            <p:extLst>
              <p:ext uri="{D42A27DB-BD31-4B8C-83A1-F6EECF244321}">
                <p14:modId xmlns:p14="http://schemas.microsoft.com/office/powerpoint/2010/main" val="2042065918"/>
              </p:ext>
            </p:extLst>
          </p:nvPr>
        </p:nvGraphicFramePr>
        <p:xfrm>
          <a:off x="4180090" y="4594050"/>
          <a:ext cx="4760010" cy="1830029"/>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3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6998" y="969455"/>
            <a:ext cx="2862072" cy="1433048"/>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66998" y="3518514"/>
            <a:ext cx="2555361" cy="2952925"/>
          </a:xfrm>
          <a:custGeom>
            <a:avLst/>
            <a:gdLst>
              <a:gd name="connsiteX0" fmla="*/ 0 w 2408927"/>
              <a:gd name="connsiteY0" fmla="*/ 0 h 1792506"/>
              <a:gd name="connsiteX1" fmla="*/ 2408927 w 2408927"/>
              <a:gd name="connsiteY1" fmla="*/ 0 h 1792506"/>
              <a:gd name="connsiteX2" fmla="*/ 2408927 w 2408927"/>
              <a:gd name="connsiteY2" fmla="*/ 1792506 h 1792506"/>
              <a:gd name="connsiteX3" fmla="*/ 0 w 2408927"/>
              <a:gd name="connsiteY3" fmla="*/ 1792506 h 1792506"/>
              <a:gd name="connsiteX4" fmla="*/ 0 w 2408927"/>
              <a:gd name="connsiteY4" fmla="*/ 0 h 179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927" h="1792506">
                <a:moveTo>
                  <a:pt x="0" y="0"/>
                </a:moveTo>
                <a:lnTo>
                  <a:pt x="2408927" y="0"/>
                </a:lnTo>
                <a:lnTo>
                  <a:pt x="2408927" y="1792506"/>
                </a:lnTo>
                <a:lnTo>
                  <a:pt x="0" y="1792506"/>
                </a:lnTo>
                <a:lnTo>
                  <a:pt x="0" y="0"/>
                </a:lnTo>
                <a:close/>
              </a:path>
            </a:pathLst>
          </a:custGeom>
          <a:solidFill>
            <a:srgbClr val="FFC000"/>
          </a:solidFill>
          <a:ln>
            <a:solidFill>
              <a:schemeClr val="tx1"/>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91440" rIns="256032" bIns="91440" numCol="1" spcCol="1270" anchor="t" anchorCtr="0">
            <a:noAutofit/>
          </a:bodyPr>
          <a:lstStyle/>
          <a:p>
            <a:pPr lvl="0" algn="ctr" defTabSz="711200">
              <a:lnSpc>
                <a:spcPct val="90000"/>
              </a:lnSpc>
              <a:spcBef>
                <a:spcPct val="0"/>
              </a:spcBef>
              <a:spcAft>
                <a:spcPct val="35000"/>
              </a:spcAft>
            </a:pPr>
            <a:r>
              <a:rPr lang="en-US" sz="2000" b="1" u="sng" kern="1200" dirty="0" smtClean="0">
                <a:solidFill>
                  <a:schemeClr val="tx1"/>
                </a:solidFill>
              </a:rPr>
              <a:t>Challenges</a:t>
            </a:r>
          </a:p>
          <a:p>
            <a:pPr marL="285750" lvl="0" indent="-285750" defTabSz="711200">
              <a:lnSpc>
                <a:spcPct val="90000"/>
              </a:lnSpc>
              <a:spcBef>
                <a:spcPct val="0"/>
              </a:spcBef>
              <a:spcAft>
                <a:spcPct val="35000"/>
              </a:spcAft>
              <a:buFont typeface="Arial" panose="020B0604020202020204" pitchFamily="34" charset="0"/>
              <a:buChar char="•"/>
            </a:pPr>
            <a:r>
              <a:rPr lang="en-US" kern="1200" dirty="0" smtClean="0">
                <a:solidFill>
                  <a:schemeClr val="tx1"/>
                </a:solidFill>
              </a:rPr>
              <a:t>End Strength Reductions</a:t>
            </a:r>
          </a:p>
          <a:p>
            <a:pPr marL="285750" lvl="0" indent="-285750" defTabSz="711200">
              <a:lnSpc>
                <a:spcPct val="90000"/>
              </a:lnSpc>
              <a:spcBef>
                <a:spcPct val="0"/>
              </a:spcBef>
              <a:spcAft>
                <a:spcPct val="35000"/>
              </a:spcAft>
              <a:buFont typeface="Arial" panose="020B0604020202020204" pitchFamily="34" charset="0"/>
              <a:buChar char="•"/>
            </a:pPr>
            <a:r>
              <a:rPr lang="en-US" kern="1200" dirty="0" smtClean="0">
                <a:solidFill>
                  <a:schemeClr val="tx1"/>
                </a:solidFill>
              </a:rPr>
              <a:t>Constrained Resources</a:t>
            </a:r>
          </a:p>
          <a:p>
            <a:pPr marL="285750" lvl="0" indent="-285750" defTabSz="711200">
              <a:lnSpc>
                <a:spcPct val="90000"/>
              </a:lnSpc>
              <a:spcBef>
                <a:spcPct val="0"/>
              </a:spcBef>
              <a:spcAft>
                <a:spcPct val="35000"/>
              </a:spcAft>
              <a:buFont typeface="Arial" panose="020B0604020202020204" pitchFamily="34" charset="0"/>
              <a:buChar char="•"/>
            </a:pPr>
            <a:r>
              <a:rPr lang="en-US" kern="1200" dirty="0" smtClean="0">
                <a:solidFill>
                  <a:schemeClr val="tx1"/>
                </a:solidFill>
              </a:rPr>
              <a:t>Aging Infrastructure</a:t>
            </a:r>
          </a:p>
          <a:p>
            <a:pPr marL="285750" lvl="0" indent="-285750" defTabSz="711200">
              <a:lnSpc>
                <a:spcPct val="90000"/>
              </a:lnSpc>
              <a:spcBef>
                <a:spcPct val="0"/>
              </a:spcBef>
              <a:spcAft>
                <a:spcPct val="35000"/>
              </a:spcAft>
              <a:buFont typeface="Arial" panose="020B0604020202020204" pitchFamily="34" charset="0"/>
              <a:buChar char="•"/>
            </a:pPr>
            <a:r>
              <a:rPr lang="en-US" kern="1200" dirty="0" smtClean="0">
                <a:solidFill>
                  <a:schemeClr val="tx1"/>
                </a:solidFill>
              </a:rPr>
              <a:t>Emerging Missions</a:t>
            </a:r>
          </a:p>
          <a:p>
            <a:pPr marL="285750" lvl="0" indent="-285750" defTabSz="711200">
              <a:lnSpc>
                <a:spcPct val="90000"/>
              </a:lnSpc>
              <a:spcBef>
                <a:spcPct val="0"/>
              </a:spcBef>
              <a:spcAft>
                <a:spcPct val="35000"/>
              </a:spcAft>
              <a:buFont typeface="Arial" panose="020B0604020202020204" pitchFamily="34" charset="0"/>
              <a:buChar char="•"/>
            </a:pPr>
            <a:r>
              <a:rPr lang="en-US" kern="1200" dirty="0" smtClean="0">
                <a:solidFill>
                  <a:schemeClr val="tx1"/>
                </a:solidFill>
              </a:rPr>
              <a:t>Rising Costs</a:t>
            </a:r>
            <a:endParaRPr lang="en-US" kern="1200" dirty="0">
              <a:solidFill>
                <a:schemeClr val="tx1"/>
              </a:solidFill>
            </a:endParaRPr>
          </a:p>
        </p:txBody>
      </p:sp>
    </p:spTree>
    <p:extLst>
      <p:ext uri="{BB962C8B-B14F-4D97-AF65-F5344CB8AC3E}">
        <p14:creationId xmlns:p14="http://schemas.microsoft.com/office/powerpoint/2010/main" val="483510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7930" y="796953"/>
            <a:ext cx="9144000" cy="5771627"/>
          </a:xfrm>
          <a:prstGeom prst="rect">
            <a:avLst/>
          </a:prstGeom>
          <a:gradFill flip="none" rotWithShape="1">
            <a:gsLst>
              <a:gs pos="69000">
                <a:schemeClr val="accent1">
                  <a:lumMod val="40000"/>
                  <a:lumOff val="60000"/>
                </a:schemeClr>
              </a:gs>
              <a:gs pos="87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8407"/>
          <a:stretch/>
        </p:blipFill>
        <p:spPr>
          <a:xfrm>
            <a:off x="6056851" y="4531963"/>
            <a:ext cx="2677934" cy="2006693"/>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ABE2153C-820A-48FB-AD7E-D8E48BCEF799}" type="slidenum">
              <a:rPr lang="en-US" smtClean="0"/>
              <a:t>14</a:t>
            </a:fld>
            <a:endParaRPr lang="en-US"/>
          </a:p>
        </p:txBody>
      </p:sp>
      <p:sp>
        <p:nvSpPr>
          <p:cNvPr id="5" name="Explosion 1 4"/>
          <p:cNvSpPr/>
          <p:nvPr/>
        </p:nvSpPr>
        <p:spPr bwMode="auto">
          <a:xfrm>
            <a:off x="5918567" y="1657926"/>
            <a:ext cx="2962886" cy="3025378"/>
          </a:xfrm>
          <a:prstGeom prst="irregularSeal1">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lvl="0" algn="ctr"/>
            <a:r>
              <a:rPr lang="en-US" sz="1600" b="1" u="sng" dirty="0"/>
              <a:t>End State</a:t>
            </a:r>
          </a:p>
          <a:p>
            <a:pPr lvl="0" algn="ctr"/>
            <a:r>
              <a:rPr lang="en-US" sz="1200" dirty="0"/>
              <a:t>Resilient Installations</a:t>
            </a:r>
          </a:p>
          <a:p>
            <a:pPr lvl="0" algn="ctr"/>
            <a:r>
              <a:rPr lang="en-US" sz="1200" dirty="0"/>
              <a:t>Ready Soldiers, </a:t>
            </a:r>
          </a:p>
          <a:p>
            <a:pPr lvl="0" algn="ctr"/>
            <a:r>
              <a:rPr lang="en-US" sz="1200" dirty="0"/>
              <a:t>Civilians and</a:t>
            </a:r>
          </a:p>
          <a:p>
            <a:pPr lvl="0" algn="ctr"/>
            <a:r>
              <a:rPr lang="en-US" sz="1200" dirty="0"/>
              <a:t>Families</a:t>
            </a:r>
          </a:p>
        </p:txBody>
      </p:sp>
      <p:grpSp>
        <p:nvGrpSpPr>
          <p:cNvPr id="6" name="Group 5"/>
          <p:cNvGrpSpPr/>
          <p:nvPr/>
        </p:nvGrpSpPr>
        <p:grpSpPr>
          <a:xfrm>
            <a:off x="0" y="805343"/>
            <a:ext cx="8915400" cy="6409888"/>
            <a:chOff x="0" y="805343"/>
            <a:chExt cx="8915400" cy="6409888"/>
          </a:xfrm>
        </p:grpSpPr>
        <p:sp>
          <p:nvSpPr>
            <p:cNvPr id="7" name="Rectangle 6"/>
            <p:cNvSpPr/>
            <p:nvPr/>
          </p:nvSpPr>
          <p:spPr>
            <a:xfrm>
              <a:off x="0" y="805343"/>
              <a:ext cx="8915400" cy="6409888"/>
            </a:xfrm>
            <a:prstGeom prst="rect">
              <a:avLst/>
            </a:prstGeom>
            <a:noFill/>
            <a:ln>
              <a:noFill/>
            </a:ln>
          </p:spPr>
        </p:sp>
        <p:sp>
          <p:nvSpPr>
            <p:cNvPr id="8" name="Shape 7"/>
            <p:cNvSpPr/>
            <p:nvPr/>
          </p:nvSpPr>
          <p:spPr>
            <a:xfrm rot="765940">
              <a:off x="685457" y="1568273"/>
              <a:ext cx="4845252" cy="3669411"/>
            </a:xfrm>
            <a:prstGeom prst="swooshArrow">
              <a:avLst>
                <a:gd name="adj1" fmla="val 25000"/>
                <a:gd name="adj2" fmla="val 25000"/>
              </a:avLst>
            </a:prstGeom>
            <a:solidFill>
              <a:schemeClr val="accent3">
                <a:lumMod val="65000"/>
              </a:schemeClr>
            </a:solidFill>
            <a:ln w="57150">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Oval 8"/>
            <p:cNvSpPr/>
            <p:nvPr/>
          </p:nvSpPr>
          <p:spPr>
            <a:xfrm>
              <a:off x="1014569" y="4548886"/>
              <a:ext cx="231800" cy="2318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401104" y="4338816"/>
              <a:ext cx="2408927" cy="1792506"/>
            </a:xfrm>
            <a:custGeom>
              <a:avLst/>
              <a:gdLst>
                <a:gd name="connsiteX0" fmla="*/ 0 w 2408927"/>
                <a:gd name="connsiteY0" fmla="*/ 0 h 1792506"/>
                <a:gd name="connsiteX1" fmla="*/ 2408927 w 2408927"/>
                <a:gd name="connsiteY1" fmla="*/ 0 h 1792506"/>
                <a:gd name="connsiteX2" fmla="*/ 2408927 w 2408927"/>
                <a:gd name="connsiteY2" fmla="*/ 1792506 h 1792506"/>
                <a:gd name="connsiteX3" fmla="*/ 0 w 2408927"/>
                <a:gd name="connsiteY3" fmla="*/ 1792506 h 1792506"/>
                <a:gd name="connsiteX4" fmla="*/ 0 w 2408927"/>
                <a:gd name="connsiteY4" fmla="*/ 0 h 179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927" h="1792506">
                  <a:moveTo>
                    <a:pt x="0" y="0"/>
                  </a:moveTo>
                  <a:lnTo>
                    <a:pt x="2408927" y="0"/>
                  </a:lnTo>
                  <a:lnTo>
                    <a:pt x="2408927" y="1792506"/>
                  </a:lnTo>
                  <a:lnTo>
                    <a:pt x="0" y="1792506"/>
                  </a:lnTo>
                  <a:lnTo>
                    <a:pt x="0" y="0"/>
                  </a:lnTo>
                  <a:close/>
                </a:path>
              </a:pathLst>
            </a:custGeom>
            <a:solidFill>
              <a:srgbClr val="FFC000"/>
            </a:solidFill>
            <a:ln>
              <a:solidFill>
                <a:schemeClr val="tx1"/>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91440" rIns="256032" bIns="91440" numCol="1" spcCol="1270" anchor="t" anchorCtr="0">
              <a:noAutofit/>
            </a:bodyPr>
            <a:lstStyle/>
            <a:p>
              <a:pPr lvl="0" algn="ctr" defTabSz="711200">
                <a:lnSpc>
                  <a:spcPct val="90000"/>
                </a:lnSpc>
                <a:spcBef>
                  <a:spcPct val="0"/>
                </a:spcBef>
                <a:spcAft>
                  <a:spcPct val="35000"/>
                </a:spcAft>
              </a:pPr>
              <a:r>
                <a:rPr lang="en-US" sz="1600" b="1" u="sng" kern="1200" dirty="0" smtClean="0">
                  <a:solidFill>
                    <a:schemeClr val="tx1"/>
                  </a:solidFill>
                </a:rPr>
                <a:t>Challenges</a:t>
              </a:r>
            </a:p>
            <a:p>
              <a:pPr lvl="0" algn="l" defTabSz="711200">
                <a:lnSpc>
                  <a:spcPct val="90000"/>
                </a:lnSpc>
                <a:spcBef>
                  <a:spcPct val="0"/>
                </a:spcBef>
                <a:spcAft>
                  <a:spcPct val="35000"/>
                </a:spcAft>
              </a:pPr>
              <a:r>
                <a:rPr lang="en-US" sz="1400" kern="1200" dirty="0" smtClean="0">
                  <a:solidFill>
                    <a:schemeClr val="tx1"/>
                  </a:solidFill>
                </a:rPr>
                <a:t>End Strength Reductions</a:t>
              </a:r>
            </a:p>
            <a:p>
              <a:pPr lvl="0" algn="l" defTabSz="711200">
                <a:lnSpc>
                  <a:spcPct val="90000"/>
                </a:lnSpc>
                <a:spcBef>
                  <a:spcPct val="0"/>
                </a:spcBef>
                <a:spcAft>
                  <a:spcPct val="35000"/>
                </a:spcAft>
              </a:pPr>
              <a:r>
                <a:rPr lang="en-US" sz="1400" kern="1200" dirty="0" smtClean="0">
                  <a:solidFill>
                    <a:schemeClr val="tx1"/>
                  </a:solidFill>
                </a:rPr>
                <a:t>Constrained Resources</a:t>
              </a:r>
            </a:p>
            <a:p>
              <a:pPr lvl="0" algn="l" defTabSz="711200">
                <a:lnSpc>
                  <a:spcPct val="90000"/>
                </a:lnSpc>
                <a:spcBef>
                  <a:spcPct val="0"/>
                </a:spcBef>
                <a:spcAft>
                  <a:spcPct val="35000"/>
                </a:spcAft>
              </a:pPr>
              <a:r>
                <a:rPr lang="en-US" sz="1400" kern="1200" dirty="0" smtClean="0">
                  <a:solidFill>
                    <a:schemeClr val="tx1"/>
                  </a:solidFill>
                </a:rPr>
                <a:t>Aging Infrastructure</a:t>
              </a:r>
            </a:p>
            <a:p>
              <a:pPr lvl="0" algn="l" defTabSz="711200">
                <a:lnSpc>
                  <a:spcPct val="90000"/>
                </a:lnSpc>
                <a:spcBef>
                  <a:spcPct val="0"/>
                </a:spcBef>
                <a:spcAft>
                  <a:spcPct val="35000"/>
                </a:spcAft>
              </a:pPr>
              <a:r>
                <a:rPr lang="en-US" sz="1400" kern="1200" dirty="0" smtClean="0">
                  <a:solidFill>
                    <a:schemeClr val="tx1"/>
                  </a:solidFill>
                </a:rPr>
                <a:t>Emerging Missions</a:t>
              </a:r>
            </a:p>
            <a:p>
              <a:pPr lvl="0" algn="l" defTabSz="711200">
                <a:lnSpc>
                  <a:spcPct val="90000"/>
                </a:lnSpc>
                <a:spcBef>
                  <a:spcPct val="0"/>
                </a:spcBef>
                <a:spcAft>
                  <a:spcPct val="35000"/>
                </a:spcAft>
              </a:pPr>
              <a:r>
                <a:rPr lang="en-US" sz="1400" kern="1200" dirty="0" smtClean="0">
                  <a:solidFill>
                    <a:schemeClr val="tx1"/>
                  </a:solidFill>
                </a:rPr>
                <a:t>Rising Costs</a:t>
              </a:r>
              <a:endParaRPr lang="en-US" sz="1400" kern="1200" dirty="0">
                <a:solidFill>
                  <a:schemeClr val="tx1"/>
                </a:solidFill>
              </a:endParaRPr>
            </a:p>
          </p:txBody>
        </p:sp>
        <p:sp>
          <p:nvSpPr>
            <p:cNvPr id="13" name="Oval 12"/>
            <p:cNvSpPr/>
            <p:nvPr/>
          </p:nvSpPr>
          <p:spPr>
            <a:xfrm>
              <a:off x="5108948" y="2250657"/>
              <a:ext cx="212572" cy="157311"/>
            </a:xfrm>
            <a:prstGeom prst="ellipse">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Freeform 13"/>
            <p:cNvSpPr/>
            <p:nvPr/>
          </p:nvSpPr>
          <p:spPr>
            <a:xfrm>
              <a:off x="5811054" y="2402503"/>
              <a:ext cx="2139696" cy="3872626"/>
            </a:xfrm>
            <a:custGeom>
              <a:avLst/>
              <a:gdLst>
                <a:gd name="connsiteX0" fmla="*/ 0 w 2139696"/>
                <a:gd name="connsiteY0" fmla="*/ 0 h 3872626"/>
                <a:gd name="connsiteX1" fmla="*/ 2139696 w 2139696"/>
                <a:gd name="connsiteY1" fmla="*/ 0 h 3872626"/>
                <a:gd name="connsiteX2" fmla="*/ 2139696 w 2139696"/>
                <a:gd name="connsiteY2" fmla="*/ 3872626 h 3872626"/>
                <a:gd name="connsiteX3" fmla="*/ 0 w 2139696"/>
                <a:gd name="connsiteY3" fmla="*/ 3872626 h 3872626"/>
                <a:gd name="connsiteX4" fmla="*/ 0 w 2139696"/>
                <a:gd name="connsiteY4" fmla="*/ 0 h 3872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696" h="3872626">
                  <a:moveTo>
                    <a:pt x="0" y="0"/>
                  </a:moveTo>
                  <a:lnTo>
                    <a:pt x="2139696" y="0"/>
                  </a:lnTo>
                  <a:lnTo>
                    <a:pt x="2139696" y="3872626"/>
                  </a:lnTo>
                  <a:lnTo>
                    <a:pt x="0" y="3872626"/>
                  </a:lnTo>
                  <a:lnTo>
                    <a:pt x="0" y="0"/>
                  </a:lnTo>
                  <a:close/>
                </a:path>
              </a:pathLst>
            </a:cu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7066" tIns="0" rIns="0" bIns="0" numCol="1" spcCol="1270" anchor="t" anchorCtr="0">
              <a:noAutofit/>
            </a:bodyPr>
            <a:lstStyle/>
            <a:p>
              <a:pPr lvl="0" algn="l" defTabSz="622300">
                <a:lnSpc>
                  <a:spcPct val="90000"/>
                </a:lnSpc>
                <a:spcBef>
                  <a:spcPct val="0"/>
                </a:spcBef>
                <a:spcAft>
                  <a:spcPct val="35000"/>
                </a:spcAft>
              </a:pPr>
              <a:endParaRPr lang="en-US" sz="1400" kern="1200" dirty="0" smtClean="0">
                <a:solidFill>
                  <a:schemeClr val="tx1"/>
                </a:solidFill>
              </a:endParaRPr>
            </a:p>
          </p:txBody>
        </p:sp>
        <p:sp>
          <p:nvSpPr>
            <p:cNvPr id="12" name="Freeform 11"/>
            <p:cNvSpPr/>
            <p:nvPr/>
          </p:nvSpPr>
          <p:spPr>
            <a:xfrm>
              <a:off x="2526603" y="2756011"/>
              <a:ext cx="3461106" cy="2599542"/>
            </a:xfrm>
            <a:custGeom>
              <a:avLst/>
              <a:gdLst>
                <a:gd name="connsiteX0" fmla="*/ 0 w 2139696"/>
                <a:gd name="connsiteY0" fmla="*/ 0 h 1831745"/>
                <a:gd name="connsiteX1" fmla="*/ 2139696 w 2139696"/>
                <a:gd name="connsiteY1" fmla="*/ 0 h 1831745"/>
                <a:gd name="connsiteX2" fmla="*/ 2139696 w 2139696"/>
                <a:gd name="connsiteY2" fmla="*/ 1831745 h 1831745"/>
                <a:gd name="connsiteX3" fmla="*/ 0 w 2139696"/>
                <a:gd name="connsiteY3" fmla="*/ 1831745 h 1831745"/>
                <a:gd name="connsiteX4" fmla="*/ 0 w 2139696"/>
                <a:gd name="connsiteY4" fmla="*/ 0 h 183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696" h="1831745">
                  <a:moveTo>
                    <a:pt x="0" y="0"/>
                  </a:moveTo>
                  <a:lnTo>
                    <a:pt x="2139696" y="0"/>
                  </a:lnTo>
                  <a:lnTo>
                    <a:pt x="2139696" y="1831745"/>
                  </a:lnTo>
                  <a:lnTo>
                    <a:pt x="0" y="1831745"/>
                  </a:lnTo>
                  <a:lnTo>
                    <a:pt x="0" y="0"/>
                  </a:lnTo>
                  <a:close/>
                </a:path>
              </a:pathLst>
            </a:custGeom>
            <a:blipFill rotWithShape="0">
              <a:blip r:embed="rId3" cstate="screen">
                <a:extLst>
                  <a:ext uri="{28A0092B-C50C-407E-A947-70E740481C1C}">
                    <a14:useLocalDpi xmlns:a14="http://schemas.microsoft.com/office/drawing/2010/main" val="0"/>
                  </a:ext>
                </a:extLst>
              </a:blip>
              <a:stretch>
                <a:fillRect/>
              </a:stretch>
            </a:blipFill>
            <a:ln>
              <a:solidFill>
                <a:schemeClr val="tx1"/>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2032" tIns="0" rIns="256032" bIns="0" numCol="1" spcCol="1270" anchor="ctr" anchorCtr="0">
              <a:noAutofit/>
            </a:bodyPr>
            <a:lstStyle/>
            <a:p>
              <a:pPr lvl="0" algn="ctr" defTabSz="711200">
                <a:lnSpc>
                  <a:spcPct val="90000"/>
                </a:lnSpc>
                <a:spcBef>
                  <a:spcPct val="0"/>
                </a:spcBef>
                <a:spcAft>
                  <a:spcPct val="35000"/>
                </a:spcAft>
              </a:pPr>
              <a:r>
                <a:rPr lang="en-US" sz="2400" b="1" u="sng" kern="1200" dirty="0" smtClean="0">
                  <a:solidFill>
                    <a:schemeClr val="tx1"/>
                  </a:solidFill>
                  <a:ea typeface="굴림" pitchFamily="50" charset="-127"/>
                  <a:cs typeface="Arial" pitchFamily="34" charset="0"/>
                </a:rPr>
                <a:t>Opportunities</a:t>
              </a:r>
            </a:p>
            <a:p>
              <a:pPr lvl="0" algn="ctr" defTabSz="711200">
                <a:lnSpc>
                  <a:spcPct val="90000"/>
                </a:lnSpc>
                <a:spcBef>
                  <a:spcPct val="0"/>
                </a:spcBef>
                <a:spcAft>
                  <a:spcPct val="35000"/>
                </a:spcAft>
              </a:pPr>
              <a:r>
                <a:rPr lang="en-US" sz="2000" kern="1200" dirty="0" smtClean="0">
                  <a:solidFill>
                    <a:schemeClr val="tx1"/>
                  </a:solidFill>
                  <a:ea typeface="굴림" pitchFamily="50" charset="-127"/>
                  <a:cs typeface="Arial" pitchFamily="34" charset="0"/>
                </a:rPr>
                <a:t>Reduce the Footprint</a:t>
              </a:r>
            </a:p>
            <a:p>
              <a:pPr lvl="0" algn="ctr" defTabSz="711200">
                <a:lnSpc>
                  <a:spcPct val="90000"/>
                </a:lnSpc>
                <a:spcBef>
                  <a:spcPct val="0"/>
                </a:spcBef>
                <a:spcAft>
                  <a:spcPct val="35000"/>
                </a:spcAft>
              </a:pPr>
              <a:r>
                <a:rPr lang="en-US" sz="2000" kern="1200" dirty="0" smtClean="0">
                  <a:solidFill>
                    <a:schemeClr val="tx1"/>
                  </a:solidFill>
                  <a:ea typeface="굴림" pitchFamily="50" charset="-127"/>
                  <a:cs typeface="Arial" pitchFamily="34" charset="0"/>
                </a:rPr>
                <a:t>Installation Service Standards</a:t>
              </a:r>
            </a:p>
            <a:p>
              <a:pPr lvl="0" algn="ctr" defTabSz="711200">
                <a:lnSpc>
                  <a:spcPct val="90000"/>
                </a:lnSpc>
                <a:spcBef>
                  <a:spcPct val="0"/>
                </a:spcBef>
                <a:spcAft>
                  <a:spcPct val="35000"/>
                </a:spcAft>
              </a:pPr>
              <a:r>
                <a:rPr lang="en-US" sz="2000" kern="1200" dirty="0" smtClean="0">
                  <a:solidFill>
                    <a:schemeClr val="tx1"/>
                  </a:solidFill>
                  <a:ea typeface="굴림" pitchFamily="50" charset="-127"/>
                  <a:cs typeface="Arial" pitchFamily="34" charset="0"/>
                </a:rPr>
                <a:t>Energy Assurance initiatives</a:t>
              </a:r>
            </a:p>
            <a:p>
              <a:pPr lvl="0" algn="ctr" defTabSz="711200">
                <a:lnSpc>
                  <a:spcPct val="90000"/>
                </a:lnSpc>
                <a:spcBef>
                  <a:spcPct val="0"/>
                </a:spcBef>
                <a:spcAft>
                  <a:spcPct val="35000"/>
                </a:spcAft>
              </a:pPr>
              <a:r>
                <a:rPr lang="en-US" sz="2000" kern="1200" dirty="0" smtClean="0">
                  <a:solidFill>
                    <a:schemeClr val="tx1"/>
                  </a:solidFill>
                  <a:ea typeface="굴림" pitchFamily="50" charset="-127"/>
                  <a:cs typeface="Arial" pitchFamily="34" charset="0"/>
                </a:rPr>
                <a:t>Partnerships</a:t>
              </a:r>
            </a:p>
          </p:txBody>
        </p:sp>
      </p:grpSp>
      <p:pic>
        <p:nvPicPr>
          <p:cNvPr id="15" name="Picture 14"/>
          <p:cNvPicPr>
            <a:picLocks noChangeAspect="1"/>
          </p:cNvPicPr>
          <p:nvPr/>
        </p:nvPicPr>
        <p:blipFill rotWithShape="1">
          <a:blip r:embed="rId4" cstate="email">
            <a:extLst>
              <a:ext uri="{28A0092B-C50C-407E-A947-70E740481C1C}">
                <a14:useLocalDpi xmlns:a14="http://schemas.microsoft.com/office/drawing/2010/main" val="0"/>
              </a:ext>
            </a:extLst>
          </a:blip>
          <a:srcRect b="10526"/>
          <a:stretch/>
        </p:blipFill>
        <p:spPr>
          <a:xfrm>
            <a:off x="205330" y="1111209"/>
            <a:ext cx="2209800" cy="1480990"/>
          </a:xfrm>
          <a:prstGeom prst="rect">
            <a:avLst/>
          </a:prstGeom>
          <a:ln>
            <a:solidFill>
              <a:schemeClr val="tx1"/>
            </a:solidFill>
          </a:ln>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val="0"/>
              </a:ext>
            </a:extLst>
          </a:blip>
          <a:srcRect t="7893" b="18000"/>
          <a:stretch/>
        </p:blipFill>
        <p:spPr>
          <a:xfrm>
            <a:off x="3320425" y="5462571"/>
            <a:ext cx="2354752" cy="1076085"/>
          </a:xfrm>
          <a:prstGeom prst="rect">
            <a:avLst/>
          </a:prstGeom>
          <a:ln>
            <a:solidFill>
              <a:schemeClr val="tx1"/>
            </a:solidFill>
          </a:ln>
        </p:spPr>
      </p:pic>
      <p:pic>
        <p:nvPicPr>
          <p:cNvPr id="17" name="Picture 1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620460" y="1091171"/>
            <a:ext cx="2057400" cy="1117055"/>
          </a:xfrm>
          <a:prstGeom prst="rect">
            <a:avLst/>
          </a:prstGeom>
          <a:ln>
            <a:solidFill>
              <a:schemeClr val="tx1"/>
            </a:solidFill>
          </a:ln>
        </p:spPr>
      </p:pic>
    </p:spTree>
    <p:extLst>
      <p:ext uri="{BB962C8B-B14F-4D97-AF65-F5344CB8AC3E}">
        <p14:creationId xmlns:p14="http://schemas.microsoft.com/office/powerpoint/2010/main" val="75229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7930" y="796953"/>
            <a:ext cx="9144000" cy="5771627"/>
          </a:xfrm>
          <a:prstGeom prst="rect">
            <a:avLst/>
          </a:prstGeom>
          <a:gradFill flip="none" rotWithShape="1">
            <a:gsLst>
              <a:gs pos="69000">
                <a:schemeClr val="accent1">
                  <a:lumMod val="40000"/>
                  <a:lumOff val="60000"/>
                </a:schemeClr>
              </a:gs>
              <a:gs pos="87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681450" y="921500"/>
            <a:ext cx="7781099"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t>We produce ready and resilient Soldiers, Civilians and Families</a:t>
            </a:r>
            <a:endParaRPr lang="en-US" sz="2400" b="1" dirty="0"/>
          </a:p>
        </p:txBody>
      </p:sp>
      <p:pic>
        <p:nvPicPr>
          <p:cNvPr id="6" name="Picture 10" descr="asaie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6799" y="1498236"/>
            <a:ext cx="832596" cy="834907"/>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14" descr="am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07420" y="2763761"/>
            <a:ext cx="685800" cy="82296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38" descr="US Army Forces Command DUI[1_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8913" y="1543050"/>
            <a:ext cx="685800" cy="889091"/>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9" name="Group 8"/>
          <p:cNvGrpSpPr/>
          <p:nvPr/>
        </p:nvGrpSpPr>
        <p:grpSpPr>
          <a:xfrm>
            <a:off x="1501373" y="1485154"/>
            <a:ext cx="5964934" cy="3786620"/>
            <a:chOff x="2172319" y="1752114"/>
            <a:chExt cx="5964934" cy="3786620"/>
          </a:xfrm>
        </p:grpSpPr>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80896" y="2984783"/>
              <a:ext cx="1935122" cy="1287547"/>
            </a:xfrm>
            <a:prstGeom prst="rect">
              <a:avLst/>
            </a:prstGeom>
          </p:spPr>
        </p:pic>
        <p:pic>
          <p:nvPicPr>
            <p:cNvPr id="11" name="Picture 2" descr="Soldiers_infantry_traini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080896" y="4295661"/>
              <a:ext cx="4054844" cy="12217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3" descr="2745261"/>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2172320" y="2984783"/>
              <a:ext cx="1851802" cy="12695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4" descr="Army children read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
            <a:stretch/>
          </p:blipFill>
          <p:spPr bwMode="auto">
            <a:xfrm>
              <a:off x="2172319" y="4306337"/>
              <a:ext cx="1861208" cy="12323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5" descr="redeploy"/>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75"/>
            <a:stretch/>
          </p:blipFill>
          <p:spPr bwMode="auto">
            <a:xfrm>
              <a:off x="2175900" y="1752114"/>
              <a:ext cx="1104491" cy="11806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6" descr="solar panel benelux"/>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057962" y="2984783"/>
              <a:ext cx="2076335" cy="12703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7" descr="11151806555_7b97b6f21c_o"/>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334"/>
            <a:stretch/>
          </p:blipFill>
          <p:spPr bwMode="auto">
            <a:xfrm>
              <a:off x="6779941" y="1754670"/>
              <a:ext cx="1357312" cy="11895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7" name="Picture 8" descr="woman ranger"/>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a:stretch/>
          </p:blipFill>
          <p:spPr bwMode="auto">
            <a:xfrm>
              <a:off x="5372162" y="1786471"/>
              <a:ext cx="1371599" cy="11627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9" descr="woman soldier with weapon"/>
            <p:cNvPicPr>
              <a:picLocks noChangeAspect="1" noChangeArrowheads="1"/>
            </p:cNvPicPr>
            <p:nvPr/>
          </p:nvPicPr>
          <p:blipFill rotWithShape="1">
            <a:blip r:embed="rId14" cstate="email">
              <a:extLst>
                <a:ext uri="{28A0092B-C50C-407E-A947-70E740481C1C}">
                  <a14:useLocalDpi xmlns:a14="http://schemas.microsoft.com/office/drawing/2010/main" val="0"/>
                </a:ext>
              </a:extLst>
            </a:blip>
            <a:srcRect/>
            <a:stretch/>
          </p:blipFill>
          <p:spPr bwMode="auto">
            <a:xfrm>
              <a:off x="3306977" y="1767117"/>
              <a:ext cx="2038599" cy="11771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19" name="Picture 18"/>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321418" y="4020897"/>
            <a:ext cx="808576" cy="808576"/>
          </a:xfrm>
          <a:prstGeom prst="rect">
            <a:avLst/>
          </a:prstGeom>
        </p:spPr>
      </p:pic>
      <p:pic>
        <p:nvPicPr>
          <p:cNvPr id="20" name="Picture 19"/>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7495287" y="5325672"/>
            <a:ext cx="997933" cy="997933"/>
          </a:xfrm>
          <a:prstGeom prst="rect">
            <a:avLst/>
          </a:prstGeom>
        </p:spPr>
      </p:pic>
      <p:pic>
        <p:nvPicPr>
          <p:cNvPr id="21" name="Picture 20"/>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285476" y="2736941"/>
            <a:ext cx="822254" cy="822254"/>
          </a:xfrm>
          <a:prstGeom prst="rect">
            <a:avLst/>
          </a:prstGeom>
        </p:spPr>
      </p:pic>
      <p:pic>
        <p:nvPicPr>
          <p:cNvPr id="22" name="Picture 21"/>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316727" y="5399587"/>
            <a:ext cx="1004231" cy="762904"/>
          </a:xfrm>
          <a:prstGeom prst="rect">
            <a:avLst/>
          </a:prstGeom>
        </p:spPr>
      </p:pic>
      <p:pic>
        <p:nvPicPr>
          <p:cNvPr id="23" name="Picture 22"/>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1509541" y="5343933"/>
            <a:ext cx="959325" cy="985608"/>
          </a:xfrm>
          <a:prstGeom prst="rect">
            <a:avLst/>
          </a:prstGeom>
        </p:spPr>
      </p:pic>
      <p:pic>
        <p:nvPicPr>
          <p:cNvPr id="24" name="Picture 23"/>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2649107" y="5361945"/>
            <a:ext cx="1152071" cy="978174"/>
          </a:xfrm>
          <a:prstGeom prst="rect">
            <a:avLst/>
          </a:prstGeom>
        </p:spPr>
      </p:pic>
      <p:pic>
        <p:nvPicPr>
          <p:cNvPr id="25" name="Picture 24"/>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3957923" y="5290283"/>
            <a:ext cx="1300930" cy="1110149"/>
          </a:xfrm>
          <a:prstGeom prst="rect">
            <a:avLst/>
          </a:prstGeom>
        </p:spPr>
      </p:pic>
      <p:pic>
        <p:nvPicPr>
          <p:cNvPr id="26" name="Picture 25"/>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6365506" y="5317641"/>
            <a:ext cx="1119059" cy="1106147"/>
          </a:xfrm>
          <a:prstGeom prst="rect">
            <a:avLst/>
          </a:prstGeom>
        </p:spPr>
      </p:pic>
      <p:pic>
        <p:nvPicPr>
          <p:cNvPr id="27" name="Picture 26"/>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7671468" y="3917498"/>
            <a:ext cx="821752" cy="821752"/>
          </a:xfrm>
          <a:prstGeom prst="rect">
            <a:avLst/>
          </a:prstGeom>
        </p:spPr>
      </p:pic>
      <p:pic>
        <p:nvPicPr>
          <p:cNvPr id="28" name="Picture 2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429039" y="5400920"/>
            <a:ext cx="726277" cy="967596"/>
          </a:xfrm>
          <a:prstGeom prst="rect">
            <a:avLst/>
          </a:prstGeom>
        </p:spPr>
      </p:pic>
    </p:spTree>
    <p:extLst>
      <p:ext uri="{BB962C8B-B14F-4D97-AF65-F5344CB8AC3E}">
        <p14:creationId xmlns:p14="http://schemas.microsoft.com/office/powerpoint/2010/main" val="3258464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18167" y="6005433"/>
            <a:ext cx="5224692" cy="414670"/>
          </a:xfrm>
          <a:prstGeom prst="rect">
            <a:avLst/>
          </a:prstGeom>
          <a:solidFill>
            <a:srgbClr val="CC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nip Diagonal Corner Rectangle 1"/>
          <p:cNvSpPr/>
          <p:nvPr/>
        </p:nvSpPr>
        <p:spPr>
          <a:xfrm>
            <a:off x="578840" y="1057259"/>
            <a:ext cx="3531765" cy="4605556"/>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18373" y="1231858"/>
            <a:ext cx="3252697" cy="425635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4910987" y="4627964"/>
            <a:ext cx="3500254" cy="95410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dirty="0" smtClean="0">
                <a:ln w="0"/>
                <a:effectLst>
                  <a:outerShdw blurRad="38100" dist="19050" dir="2700000" algn="tl" rotWithShape="0">
                    <a:schemeClr val="dk1">
                      <a:alpha val="40000"/>
                    </a:schemeClr>
                  </a:outerShdw>
                </a:effectLst>
              </a:rPr>
              <a:t>Ms. Theresa O’Donnell</a:t>
            </a:r>
          </a:p>
          <a:p>
            <a:pPr algn="ctr"/>
            <a:r>
              <a:rPr lang="en-US" sz="1400" dirty="0" smtClean="0">
                <a:ln w="0"/>
                <a:effectLst>
                  <a:outerShdw blurRad="38100" dist="19050" dir="2700000" algn="tl" rotWithShape="0">
                    <a:schemeClr val="dk1">
                      <a:alpha val="40000"/>
                    </a:schemeClr>
                  </a:outerShdw>
                </a:effectLst>
              </a:rPr>
              <a:t>Chief Resilience Officer</a:t>
            </a:r>
          </a:p>
          <a:p>
            <a:pPr algn="ctr"/>
            <a:r>
              <a:rPr lang="en-US" sz="1400" dirty="0" smtClean="0">
                <a:ln w="0"/>
                <a:effectLst>
                  <a:outerShdw blurRad="38100" dist="19050" dir="2700000" algn="tl" rotWithShape="0">
                    <a:schemeClr val="dk1">
                      <a:alpha val="40000"/>
                    </a:schemeClr>
                  </a:outerShdw>
                </a:effectLst>
              </a:rPr>
              <a:t>City of Dallas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576" y="1545918"/>
            <a:ext cx="2730616" cy="2730616"/>
          </a:xfrm>
          <a:prstGeom prst="rect">
            <a:avLst/>
          </a:prstGeom>
        </p:spPr>
      </p:pic>
      <p:sp>
        <p:nvSpPr>
          <p:cNvPr id="3" name="Rectangle 2"/>
          <p:cNvSpPr/>
          <p:nvPr/>
        </p:nvSpPr>
        <p:spPr>
          <a:xfrm>
            <a:off x="828125" y="5924689"/>
            <a:ext cx="7401475" cy="553357"/>
          </a:xfrm>
          <a:prstGeom prst="rect">
            <a:avLst/>
          </a:prstGeom>
        </p:spPr>
        <p:txBody>
          <a:bodyPr wrap="square">
            <a:spAutoFit/>
          </a:bodyPr>
          <a:lstStyle/>
          <a:p>
            <a:pPr algn="ctr">
              <a:lnSpc>
                <a:spcPct val="107000"/>
              </a:lnSpc>
              <a:spcAft>
                <a:spcPts val="800"/>
              </a:spcAft>
            </a:pPr>
            <a:r>
              <a:rPr lang="en-US" sz="2800" b="1" i="1" dirty="0">
                <a:latin typeface="Calibri" panose="020F0502020204030204" pitchFamily="34" charset="0"/>
                <a:ea typeface="Calibri" panose="020F0502020204030204" pitchFamily="34" charset="0"/>
                <a:cs typeface="Times New Roman" panose="02020603050405020304" pitchFamily="18" charset="0"/>
              </a:rPr>
              <a:t>Roles of a </a:t>
            </a:r>
            <a:r>
              <a:rPr lang="en-US" sz="2800" b="1" i="1" dirty="0" smtClean="0">
                <a:latin typeface="Calibri" panose="020F0502020204030204" pitchFamily="34" charset="0"/>
                <a:ea typeface="Calibri" panose="020F0502020204030204" pitchFamily="34" charset="0"/>
                <a:cs typeface="Times New Roman" panose="02020603050405020304" pitchFamily="18" charset="0"/>
              </a:rPr>
              <a:t>Resilience </a:t>
            </a:r>
            <a:r>
              <a:rPr lang="en-US" sz="2800" b="1" i="1" dirty="0">
                <a:latin typeface="Calibri" panose="020F0502020204030204" pitchFamily="34" charset="0"/>
                <a:ea typeface="Calibri" panose="020F0502020204030204" pitchFamily="34" charset="0"/>
                <a:cs typeface="Times New Roman" panose="02020603050405020304" pitchFamily="18" charset="0"/>
              </a:rPr>
              <a:t>Officer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7337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7000"/>
                    </a14:imgEffect>
                  </a14:imgLayer>
                </a14:imgProps>
              </a:ext>
              <a:ext uri="{28A0092B-C50C-407E-A947-70E740481C1C}">
                <a14:useLocalDpi xmlns:a14="http://schemas.microsoft.com/office/drawing/2010/main" val="0"/>
              </a:ext>
            </a:extLst>
          </a:blip>
          <a:stretch>
            <a:fillRect/>
          </a:stretch>
        </p:blipFill>
        <p:spPr>
          <a:xfrm>
            <a:off x="0" y="1008252"/>
            <a:ext cx="9144000" cy="5143500"/>
          </a:xfrm>
          <a:prstGeom prst="rect">
            <a:avLst/>
          </a:prstGeom>
        </p:spPr>
      </p:pic>
      <p:sp>
        <p:nvSpPr>
          <p:cNvPr id="15" name="Rectangle 14"/>
          <p:cNvSpPr/>
          <p:nvPr/>
        </p:nvSpPr>
        <p:spPr>
          <a:xfrm>
            <a:off x="1321174" y="1441920"/>
            <a:ext cx="6723530" cy="4154984"/>
          </a:xfrm>
          <a:prstGeom prst="rect">
            <a:avLst/>
          </a:prstGeom>
        </p:spPr>
        <p:txBody>
          <a:bodyPr wrap="square">
            <a:spAutoFit/>
          </a:bodyPr>
          <a:lstStyle/>
          <a:p>
            <a:pPr fontAlgn="base"/>
            <a:r>
              <a:rPr lang="en-US" sz="3300" cap="all" dirty="0">
                <a:ln>
                  <a:solidFill>
                    <a:schemeClr val="bg1"/>
                  </a:solidFill>
                </a:ln>
                <a:solidFill>
                  <a:srgbClr val="3794D3"/>
                </a:solidFill>
                <a:latin typeface="Gotham Medium" panose="02000604030000020004" pitchFamily="50" charset="0"/>
              </a:rPr>
              <a:t>URBAN RESILIENCE</a:t>
            </a:r>
          </a:p>
          <a:p>
            <a:pPr fontAlgn="base"/>
            <a:r>
              <a:rPr lang="en-US" sz="3300" dirty="0">
                <a:solidFill>
                  <a:srgbClr val="FFFFFF"/>
                </a:solidFill>
                <a:latin typeface="Gotham Medium" panose="02000604030000020004" pitchFamily="50" charset="0"/>
              </a:rPr>
              <a:t>Is the capacity of individuals, communities, institutions, businesses, and systems within a city to survive, adapt, and grow no matter what kinds of </a:t>
            </a:r>
            <a:r>
              <a:rPr lang="en-US" sz="3300" dirty="0">
                <a:ln>
                  <a:solidFill>
                    <a:schemeClr val="bg1"/>
                  </a:solidFill>
                </a:ln>
                <a:solidFill>
                  <a:srgbClr val="3794D3"/>
                </a:solidFill>
                <a:latin typeface="Gotham Medium" panose="02000604030000020004" pitchFamily="50" charset="0"/>
              </a:rPr>
              <a:t>chronic stresses</a:t>
            </a:r>
            <a:r>
              <a:rPr lang="en-US" sz="3300" dirty="0">
                <a:solidFill>
                  <a:srgbClr val="FFFFFF"/>
                </a:solidFill>
                <a:latin typeface="Gotham Medium" panose="02000604030000020004" pitchFamily="50" charset="0"/>
              </a:rPr>
              <a:t> and </a:t>
            </a:r>
            <a:r>
              <a:rPr lang="en-US" sz="3300" dirty="0">
                <a:ln>
                  <a:solidFill>
                    <a:schemeClr val="bg1"/>
                  </a:solidFill>
                </a:ln>
                <a:solidFill>
                  <a:srgbClr val="3794D3"/>
                </a:solidFill>
                <a:latin typeface="Gotham Medium" panose="02000604030000020004" pitchFamily="50" charset="0"/>
              </a:rPr>
              <a:t>acute shocks </a:t>
            </a:r>
            <a:r>
              <a:rPr lang="en-US" sz="3300" dirty="0">
                <a:solidFill>
                  <a:srgbClr val="FFFFFF"/>
                </a:solidFill>
                <a:latin typeface="Gotham Medium" panose="02000604030000020004" pitchFamily="50" charset="0"/>
              </a:rPr>
              <a:t>they experience</a:t>
            </a:r>
            <a:r>
              <a:rPr lang="en-US" sz="3300" dirty="0">
                <a:solidFill>
                  <a:srgbClr val="FFFFFF"/>
                </a:solidFill>
                <a:latin typeface="Gotham 5r"/>
              </a:rPr>
              <a:t>.</a:t>
            </a:r>
          </a:p>
        </p:txBody>
      </p:sp>
      <p:sp>
        <p:nvSpPr>
          <p:cNvPr id="4" name="TextBox 3"/>
          <p:cNvSpPr txBox="1"/>
          <p:nvPr/>
        </p:nvSpPr>
        <p:spPr>
          <a:xfrm>
            <a:off x="7815421" y="5383319"/>
            <a:ext cx="768473" cy="213585"/>
          </a:xfrm>
          <a:prstGeom prst="rect">
            <a:avLst/>
          </a:prstGeom>
          <a:noFill/>
        </p:spPr>
        <p:txBody>
          <a:bodyPr wrap="square" rtlCol="0">
            <a:spAutoFit/>
          </a:bodyPr>
          <a:lstStyle/>
          <a:p>
            <a:r>
              <a:rPr lang="en-US" sz="788" b="1" dirty="0">
                <a:solidFill>
                  <a:schemeClr val="bg1"/>
                </a:solidFill>
                <a:latin typeface="Gotham Book" panose="02000604040000020004" pitchFamily="50" charset="0"/>
              </a:rPr>
              <a:t>Milan, Italy</a:t>
            </a:r>
          </a:p>
        </p:txBody>
      </p:sp>
      <p:pic>
        <p:nvPicPr>
          <p:cNvPr id="5" name="Picture 2" descr="C:\Users\Sachin.Bhoite\Documents\00 Projects\100RC\Received\Brand Guidelines\100RC_Logotype_Full_Color.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74990" y="6257159"/>
            <a:ext cx="2080862" cy="17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297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8912" y="1383974"/>
            <a:ext cx="3476296" cy="484790"/>
          </a:xfrm>
          <a:prstGeom prst="rect">
            <a:avLst/>
          </a:prstGeom>
          <a:solidFill>
            <a:schemeClr val="accent2"/>
          </a:solid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Calibri" panose="020F0502020204030204" pitchFamily="34" charset="0"/>
              </a:rPr>
              <a:t>What Are Acute Shocks?</a:t>
            </a:r>
          </a:p>
        </p:txBody>
      </p:sp>
      <p:sp>
        <p:nvSpPr>
          <p:cNvPr id="7" name="Rectangle 6"/>
          <p:cNvSpPr/>
          <p:nvPr/>
        </p:nvSpPr>
        <p:spPr>
          <a:xfrm>
            <a:off x="4747390" y="1383974"/>
            <a:ext cx="3480239" cy="484790"/>
          </a:xfrm>
          <a:prstGeom prst="rect">
            <a:avLst/>
          </a:prstGeom>
          <a:solidFill>
            <a:schemeClr val="accent2"/>
          </a:solid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Calibri" panose="020F0502020204030204" pitchFamily="34" charset="0"/>
              </a:rPr>
              <a:t>What Are Acute Stresses?</a:t>
            </a:r>
          </a:p>
        </p:txBody>
      </p:sp>
      <p:sp>
        <p:nvSpPr>
          <p:cNvPr id="8" name="TextBox 7"/>
          <p:cNvSpPr txBox="1"/>
          <p:nvPr/>
        </p:nvSpPr>
        <p:spPr>
          <a:xfrm>
            <a:off x="851339" y="2004193"/>
            <a:ext cx="3476296" cy="3693319"/>
          </a:xfrm>
          <a:prstGeom prst="rect">
            <a:avLst/>
          </a:prstGeom>
          <a:noFill/>
        </p:spPr>
        <p:txBody>
          <a:bodyPr wrap="square" rtlCol="0">
            <a:spAutoFit/>
          </a:bodyPr>
          <a:lstStyle/>
          <a:p>
            <a:r>
              <a:rPr lang="en-US" dirty="0">
                <a:latin typeface="Calibri" panose="020F0502020204030204" pitchFamily="34" charset="0"/>
              </a:rPr>
              <a:t>Earthquake</a:t>
            </a:r>
          </a:p>
          <a:p>
            <a:r>
              <a:rPr lang="en-US" dirty="0">
                <a:latin typeface="Calibri" panose="020F0502020204030204" pitchFamily="34" charset="0"/>
              </a:rPr>
              <a:t>Wildfires</a:t>
            </a:r>
          </a:p>
          <a:p>
            <a:r>
              <a:rPr lang="en-US" dirty="0">
                <a:latin typeface="Calibri" panose="020F0502020204030204" pitchFamily="34" charset="0"/>
              </a:rPr>
              <a:t>Flooding</a:t>
            </a:r>
          </a:p>
          <a:p>
            <a:r>
              <a:rPr lang="en-US" dirty="0">
                <a:latin typeface="Calibri" panose="020F0502020204030204" pitchFamily="34" charset="0"/>
              </a:rPr>
              <a:t>Sandstorms</a:t>
            </a:r>
          </a:p>
          <a:p>
            <a:r>
              <a:rPr lang="en-US" dirty="0">
                <a:latin typeface="Calibri" panose="020F0502020204030204" pitchFamily="34" charset="0"/>
              </a:rPr>
              <a:t>Extreme Cold</a:t>
            </a:r>
          </a:p>
          <a:p>
            <a:r>
              <a:rPr lang="en-US" dirty="0">
                <a:latin typeface="Calibri" panose="020F0502020204030204" pitchFamily="34" charset="0"/>
              </a:rPr>
              <a:t>Hazardous Materials Accident</a:t>
            </a:r>
          </a:p>
          <a:p>
            <a:r>
              <a:rPr lang="en-US" dirty="0">
                <a:latin typeface="Calibri" panose="020F0502020204030204" pitchFamily="34" charset="0"/>
              </a:rPr>
              <a:t>Severe Storms and Extreme Rainfall</a:t>
            </a:r>
          </a:p>
          <a:p>
            <a:r>
              <a:rPr lang="en-US" dirty="0">
                <a:latin typeface="Calibri" panose="020F0502020204030204" pitchFamily="34" charset="0"/>
              </a:rPr>
              <a:t>Terrorism</a:t>
            </a:r>
          </a:p>
          <a:p>
            <a:r>
              <a:rPr lang="en-US" dirty="0">
                <a:latin typeface="Calibri" panose="020F0502020204030204" pitchFamily="34" charset="0"/>
              </a:rPr>
              <a:t>Disease Outbreak</a:t>
            </a:r>
          </a:p>
          <a:p>
            <a:r>
              <a:rPr lang="en-US" dirty="0">
                <a:latin typeface="Calibri" panose="020F0502020204030204" pitchFamily="34" charset="0"/>
              </a:rPr>
              <a:t>Riot/Civil Unrest</a:t>
            </a:r>
          </a:p>
          <a:p>
            <a:r>
              <a:rPr lang="en-US" dirty="0">
                <a:latin typeface="Calibri" panose="020F0502020204030204" pitchFamily="34" charset="0"/>
              </a:rPr>
              <a:t>Infrastructure or Building Failure </a:t>
            </a:r>
          </a:p>
          <a:p>
            <a:r>
              <a:rPr lang="en-US" dirty="0">
                <a:latin typeface="Calibri" panose="020F0502020204030204" pitchFamily="34" charset="0"/>
              </a:rPr>
              <a:t>Heat Wave</a:t>
            </a:r>
          </a:p>
        </p:txBody>
      </p:sp>
      <p:sp>
        <p:nvSpPr>
          <p:cNvPr id="9" name="TextBox 8"/>
          <p:cNvSpPr txBox="1"/>
          <p:nvPr/>
        </p:nvSpPr>
        <p:spPr>
          <a:xfrm>
            <a:off x="4845926" y="2004193"/>
            <a:ext cx="3381703" cy="3139321"/>
          </a:xfrm>
          <a:prstGeom prst="rect">
            <a:avLst/>
          </a:prstGeom>
          <a:noFill/>
        </p:spPr>
        <p:txBody>
          <a:bodyPr wrap="square" rtlCol="0">
            <a:spAutoFit/>
          </a:bodyPr>
          <a:lstStyle/>
          <a:p>
            <a:r>
              <a:rPr lang="en-US" dirty="0">
                <a:latin typeface="Calibri" panose="020F0502020204030204" pitchFamily="34" charset="0"/>
              </a:rPr>
              <a:t>Water Scarcity</a:t>
            </a:r>
          </a:p>
          <a:p>
            <a:r>
              <a:rPr lang="en-US" dirty="0">
                <a:latin typeface="Calibri" panose="020F0502020204030204" pitchFamily="34" charset="0"/>
              </a:rPr>
              <a:t>Lack of Affordable Housing</a:t>
            </a:r>
          </a:p>
          <a:p>
            <a:r>
              <a:rPr lang="en-US" dirty="0">
                <a:latin typeface="Calibri" panose="020F0502020204030204" pitchFamily="34" charset="0"/>
              </a:rPr>
              <a:t>Poor Air Quality</a:t>
            </a:r>
          </a:p>
          <a:p>
            <a:r>
              <a:rPr lang="en-US" dirty="0">
                <a:latin typeface="Calibri" panose="020F0502020204030204" pitchFamily="34" charset="0"/>
              </a:rPr>
              <a:t>High Unemployment</a:t>
            </a:r>
          </a:p>
          <a:p>
            <a:r>
              <a:rPr lang="en-US" dirty="0">
                <a:latin typeface="Calibri" panose="020F0502020204030204" pitchFamily="34" charset="0"/>
              </a:rPr>
              <a:t>Homelessness</a:t>
            </a:r>
          </a:p>
          <a:p>
            <a:r>
              <a:rPr lang="en-US" dirty="0">
                <a:latin typeface="Calibri" panose="020F0502020204030204" pitchFamily="34" charset="0"/>
              </a:rPr>
              <a:t>Changing Demographics</a:t>
            </a:r>
          </a:p>
          <a:p>
            <a:r>
              <a:rPr lang="en-US" dirty="0">
                <a:latin typeface="Calibri" panose="020F0502020204030204" pitchFamily="34" charset="0"/>
              </a:rPr>
              <a:t>Lack of Social Cohesion</a:t>
            </a:r>
          </a:p>
          <a:p>
            <a:r>
              <a:rPr lang="en-US" dirty="0">
                <a:latin typeface="Calibri" panose="020F0502020204030204" pitchFamily="34" charset="0"/>
              </a:rPr>
              <a:t>Poverty/Inequity</a:t>
            </a:r>
          </a:p>
          <a:p>
            <a:r>
              <a:rPr lang="en-US" dirty="0">
                <a:latin typeface="Calibri" panose="020F0502020204030204" pitchFamily="34" charset="0"/>
              </a:rPr>
              <a:t>Aging Infrastructure</a:t>
            </a:r>
          </a:p>
          <a:p>
            <a:r>
              <a:rPr lang="en-US" dirty="0">
                <a:latin typeface="Calibri" panose="020F0502020204030204" pitchFamily="34" charset="0"/>
              </a:rPr>
              <a:t>Shifting Macroeconomic Trends</a:t>
            </a:r>
          </a:p>
          <a:p>
            <a:r>
              <a:rPr lang="en-US" dirty="0">
                <a:latin typeface="Calibri" panose="020F0502020204030204" pitchFamily="34" charset="0"/>
              </a:rPr>
              <a:t>Crime &amp; Violence</a:t>
            </a:r>
          </a:p>
        </p:txBody>
      </p:sp>
      <p:pic>
        <p:nvPicPr>
          <p:cNvPr id="10" name="Picture 2" descr="C:\Users\Sachin.Bhoite\Documents\00 Projects\100RC\Received\Brand Guidelines\100RC_Logotype_Full_Color.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98379" y="5981846"/>
            <a:ext cx="2080862" cy="17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41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2587" y="1181044"/>
            <a:ext cx="4751441" cy="4471645"/>
          </a:xfrm>
          <a:prstGeom prst="rect">
            <a:avLst/>
          </a:prstGeom>
        </p:spPr>
      </p:pic>
      <p:sp>
        <p:nvSpPr>
          <p:cNvPr id="8" name="TextBox 7"/>
          <p:cNvSpPr txBox="1"/>
          <p:nvPr/>
        </p:nvSpPr>
        <p:spPr>
          <a:xfrm>
            <a:off x="1368700" y="2816703"/>
            <a:ext cx="2337212" cy="1200329"/>
          </a:xfrm>
          <a:prstGeom prst="rect">
            <a:avLst/>
          </a:prstGeom>
          <a:noFill/>
        </p:spPr>
        <p:txBody>
          <a:bodyPr wrap="square" rtlCol="0">
            <a:spAutoFit/>
          </a:bodyPr>
          <a:lstStyle/>
          <a:p>
            <a:pPr algn="ctr"/>
            <a:r>
              <a:rPr lang="en-GB" sz="3000" dirty="0">
                <a:solidFill>
                  <a:srgbClr val="0294CD"/>
                </a:solidFill>
                <a:latin typeface="Gotham Medium"/>
                <a:cs typeface="Gotham Book" pitchFamily="50" charset="0"/>
              </a:rPr>
              <a:t>Resilience Framework</a:t>
            </a:r>
          </a:p>
          <a:p>
            <a:pPr algn="ctr"/>
            <a:endParaRPr lang="en-GB" sz="1200" dirty="0">
              <a:solidFill>
                <a:srgbClr val="0294CD"/>
              </a:solidFill>
              <a:latin typeface="Gotham Medium"/>
              <a:cs typeface="Gotham Book" pitchFamily="50" charset="0"/>
            </a:endParaRPr>
          </a:p>
        </p:txBody>
      </p:sp>
      <p:sp>
        <p:nvSpPr>
          <p:cNvPr id="4" name="TextBox 3"/>
          <p:cNvSpPr txBox="1"/>
          <p:nvPr/>
        </p:nvSpPr>
        <p:spPr>
          <a:xfrm rot="16200000">
            <a:off x="-258266" y="5569359"/>
            <a:ext cx="678117" cy="184666"/>
          </a:xfrm>
          <a:prstGeom prst="rect">
            <a:avLst/>
          </a:prstGeom>
          <a:noFill/>
        </p:spPr>
        <p:txBody>
          <a:bodyPr wrap="square" rtlCol="0">
            <a:spAutoFit/>
          </a:bodyPr>
          <a:lstStyle/>
          <a:p>
            <a:r>
              <a:rPr lang="en-GB" sz="600" dirty="0"/>
              <a:t>© Arup, 2014</a:t>
            </a:r>
          </a:p>
        </p:txBody>
      </p:sp>
      <p:sp>
        <p:nvSpPr>
          <p:cNvPr id="2" name="TextBox 1"/>
          <p:cNvSpPr txBox="1"/>
          <p:nvPr/>
        </p:nvSpPr>
        <p:spPr>
          <a:xfrm>
            <a:off x="4430335" y="1336115"/>
            <a:ext cx="4040231" cy="1384995"/>
          </a:xfrm>
          <a:prstGeom prst="rect">
            <a:avLst/>
          </a:prstGeom>
          <a:noFill/>
        </p:spPr>
        <p:txBody>
          <a:bodyPr wrap="square" rtlCol="0">
            <a:spAutoFit/>
          </a:bodyPr>
          <a:lstStyle/>
          <a:p>
            <a:pPr algn="ctr"/>
            <a:r>
              <a:rPr lang="en-GB" sz="2100" dirty="0">
                <a:solidFill>
                  <a:srgbClr val="000000"/>
                </a:solidFill>
                <a:latin typeface="Helvetica" pitchFamily="34" charset="0"/>
                <a:cs typeface="Gotham Book" pitchFamily="50" charset="0"/>
              </a:rPr>
              <a:t>The 12 drivers collectively define the community’s ability to withstand a wide range of shocks and stresses.</a:t>
            </a:r>
          </a:p>
        </p:txBody>
      </p:sp>
      <p:sp>
        <p:nvSpPr>
          <p:cNvPr id="3" name="TextBox 2"/>
          <p:cNvSpPr txBox="1"/>
          <p:nvPr/>
        </p:nvSpPr>
        <p:spPr>
          <a:xfrm>
            <a:off x="4757305" y="3679674"/>
            <a:ext cx="2104886" cy="923330"/>
          </a:xfrm>
          <a:prstGeom prst="rect">
            <a:avLst/>
          </a:prstGeom>
          <a:noFill/>
        </p:spPr>
        <p:txBody>
          <a:bodyPr wrap="square" rtlCol="0">
            <a:spAutoFit/>
          </a:bodyPr>
          <a:lstStyle/>
          <a:p>
            <a:pPr lvl="0" algn="ctr"/>
            <a:r>
              <a:rPr lang="en-US" dirty="0">
                <a:solidFill>
                  <a:prstClr val="black"/>
                </a:solidFill>
                <a:latin typeface="Gotham Medium" panose="02000604030000020004" pitchFamily="50" charset="0"/>
              </a:rPr>
              <a:t>Each driver is made up of 3-6 sub-drivers</a:t>
            </a:r>
            <a:endParaRPr lang="en-GB" dirty="0">
              <a:solidFill>
                <a:prstClr val="black"/>
              </a:solidFill>
              <a:latin typeface="Gotham Medium" panose="02000604030000020004" pitchFamily="50"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3537" y="3616133"/>
            <a:ext cx="1883073" cy="1879337"/>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3419104">
            <a:off x="4492774" y="4218628"/>
            <a:ext cx="1789079" cy="2021314"/>
          </a:xfrm>
          <a:prstGeom prst="rect">
            <a:avLst/>
          </a:prstGeom>
        </p:spPr>
      </p:pic>
      <p:cxnSp>
        <p:nvCxnSpPr>
          <p:cNvPr id="10" name="Elbow Connector 9"/>
          <p:cNvCxnSpPr/>
          <p:nvPr/>
        </p:nvCxnSpPr>
        <p:spPr>
          <a:xfrm rot="10800000" flipV="1">
            <a:off x="6263829" y="5203933"/>
            <a:ext cx="1383424" cy="118700"/>
          </a:xfrm>
          <a:prstGeom prst="bent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2" name="Picture 2" descr="C:\Users\Sachin.Bhoite\Documents\00 Projects\100RC\Received\Brand Guidelines\100RC_Logotype_Full_Color.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778924" y="6172738"/>
            <a:ext cx="2080862" cy="17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17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79014" y="1526335"/>
            <a:ext cx="2765380" cy="345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200470" y="4053896"/>
            <a:ext cx="4278544"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 dirty="0" smtClean="0">
                <a:ln w="0"/>
                <a:solidFill>
                  <a:prstClr val="black"/>
                </a:solidFill>
                <a:effectLst>
                  <a:outerShdw blurRad="38100" dist="19050" dir="2700000" algn="tl" rotWithShape="0">
                    <a:prstClr val="black">
                      <a:alpha val="40000"/>
                    </a:prstClr>
                  </a:outerShdw>
                </a:effectLst>
              </a:rPr>
              <a:t>HON Katherine Hammack</a:t>
            </a:r>
          </a:p>
          <a:p>
            <a:pPr algn="ctr"/>
            <a:r>
              <a:rPr lang="en-US" sz="2000" dirty="0" smtClean="0">
                <a:ln w="0"/>
                <a:solidFill>
                  <a:prstClr val="black"/>
                </a:solidFill>
                <a:effectLst>
                  <a:outerShdw blurRad="38100" dist="19050" dir="2700000" algn="tl" rotWithShape="0">
                    <a:prstClr val="black">
                      <a:alpha val="40000"/>
                    </a:prstClr>
                  </a:outerShdw>
                </a:effectLst>
              </a:rPr>
              <a:t>Assistant Secretary of the Army</a:t>
            </a:r>
          </a:p>
          <a:p>
            <a:pPr algn="ctr"/>
            <a:r>
              <a:rPr lang="en-US" sz="2000" dirty="0" smtClean="0">
                <a:ln w="0"/>
                <a:solidFill>
                  <a:prstClr val="black"/>
                </a:solidFill>
                <a:effectLst>
                  <a:outerShdw blurRad="38100" dist="19050" dir="2700000" algn="tl" rotWithShape="0">
                    <a:prstClr val="black">
                      <a:alpha val="40000"/>
                    </a:prstClr>
                  </a:outerShdw>
                </a:effectLst>
              </a:rPr>
              <a:t>(Installations, Energy and Environment)</a:t>
            </a:r>
          </a:p>
        </p:txBody>
      </p:sp>
      <p:pic>
        <p:nvPicPr>
          <p:cNvPr id="5" name="Picture 4"/>
          <p:cNvPicPr>
            <a:picLocks noChangeAspect="1"/>
          </p:cNvPicPr>
          <p:nvPr/>
        </p:nvPicPr>
        <p:blipFill>
          <a:blip r:embed="rId4" cstate="email">
            <a:clrChange>
              <a:clrFrom>
                <a:srgbClr val="00000A"/>
              </a:clrFrom>
              <a:clrTo>
                <a:srgbClr val="00000A">
                  <a:alpha val="0"/>
                </a:srgbClr>
              </a:clrTo>
            </a:clrChange>
            <a:extLst>
              <a:ext uri="{28A0092B-C50C-407E-A947-70E740481C1C}">
                <a14:useLocalDpi xmlns:a14="http://schemas.microsoft.com/office/drawing/2010/main" val="0"/>
              </a:ext>
            </a:extLst>
          </a:blip>
          <a:stretch>
            <a:fillRect/>
          </a:stretch>
        </p:blipFill>
        <p:spPr>
          <a:xfrm>
            <a:off x="2389017" y="1610302"/>
            <a:ext cx="2049633" cy="2049633"/>
          </a:xfrm>
          <a:prstGeom prst="rect">
            <a:avLst/>
          </a:prstGeom>
        </p:spPr>
      </p:pic>
    </p:spTree>
    <p:extLst>
      <p:ext uri="{BB962C8B-B14F-4D97-AF65-F5344CB8AC3E}">
        <p14:creationId xmlns:p14="http://schemas.microsoft.com/office/powerpoint/2010/main" val="3971570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17984" y="1117309"/>
            <a:ext cx="4704803" cy="4474315"/>
          </a:xfrm>
          <a:prstGeom prst="rect">
            <a:avLst/>
          </a:prstGeom>
        </p:spPr>
      </p:pic>
      <p:sp>
        <p:nvSpPr>
          <p:cNvPr id="3" name="Rectangle 2"/>
          <p:cNvSpPr/>
          <p:nvPr/>
        </p:nvSpPr>
        <p:spPr>
          <a:xfrm>
            <a:off x="1845118" y="3484543"/>
            <a:ext cx="3645142" cy="1754326"/>
          </a:xfrm>
          <a:prstGeom prst="rect">
            <a:avLst/>
          </a:prstGeom>
        </p:spPr>
        <p:txBody>
          <a:bodyPr wrap="square">
            <a:spAutoFit/>
          </a:bodyPr>
          <a:lstStyle/>
          <a:p>
            <a:r>
              <a:rPr lang="en-GB" sz="2700" b="1" dirty="0">
                <a:solidFill>
                  <a:srgbClr val="0294CD"/>
                </a:solidFill>
                <a:latin typeface="Gotham Medium" panose="02000604030000020004" pitchFamily="50" charset="0"/>
              </a:rPr>
              <a:t>Health &amp; Wellbeing</a:t>
            </a:r>
            <a:endParaRPr lang="en-GB" sz="2100" b="1" dirty="0">
              <a:solidFill>
                <a:srgbClr val="0294CD"/>
              </a:solidFill>
              <a:latin typeface="Gotham Medium" panose="02000604030000020004" pitchFamily="50" charset="0"/>
            </a:endParaRPr>
          </a:p>
          <a:p>
            <a:endParaRPr lang="en-GB" sz="900" b="1" dirty="0">
              <a:solidFill>
                <a:srgbClr val="0294CD"/>
              </a:solidFill>
              <a:latin typeface="Gotham Medium" panose="02000604030000020004" pitchFamily="50" charset="0"/>
            </a:endParaRPr>
          </a:p>
          <a:p>
            <a:r>
              <a:rPr lang="en-GB" sz="2400" dirty="0">
                <a:solidFill>
                  <a:srgbClr val="0294CD"/>
                </a:solidFill>
                <a:latin typeface="Gotham Medium" panose="02000604030000020004" pitchFamily="50" charset="0"/>
              </a:rPr>
              <a:t>The health and wellbeing of everyone living and working in the city</a:t>
            </a:r>
          </a:p>
        </p:txBody>
      </p:sp>
      <p:sp>
        <p:nvSpPr>
          <p:cNvPr id="12" name="TextBox 11"/>
          <p:cNvSpPr txBox="1"/>
          <p:nvPr/>
        </p:nvSpPr>
        <p:spPr>
          <a:xfrm>
            <a:off x="6940770" y="3744602"/>
            <a:ext cx="2203231" cy="369332"/>
          </a:xfrm>
          <a:prstGeom prst="rect">
            <a:avLst/>
          </a:prstGeom>
          <a:noFill/>
        </p:spPr>
        <p:txBody>
          <a:bodyPr wrap="square" rtlCol="0">
            <a:spAutoFit/>
          </a:bodyPr>
          <a:lstStyle/>
          <a:p>
            <a:pPr lvl="0" algn="ctr"/>
            <a:endParaRPr lang="en-GB" dirty="0">
              <a:solidFill>
                <a:srgbClr val="0294CD"/>
              </a:solidFill>
              <a:latin typeface="Gotham Medium" panose="02000604030000020004" pitchFamily="50" charset="0"/>
            </a:endParaRPr>
          </a:p>
        </p:txBody>
      </p:sp>
      <p:sp>
        <p:nvSpPr>
          <p:cNvPr id="14" name="TextBox 13"/>
          <p:cNvSpPr txBox="1"/>
          <p:nvPr/>
        </p:nvSpPr>
        <p:spPr>
          <a:xfrm>
            <a:off x="26110" y="3093860"/>
            <a:ext cx="2180413" cy="369332"/>
          </a:xfrm>
          <a:prstGeom prst="rect">
            <a:avLst/>
          </a:prstGeom>
          <a:noFill/>
        </p:spPr>
        <p:txBody>
          <a:bodyPr wrap="square" rtlCol="0">
            <a:spAutoFit/>
          </a:bodyPr>
          <a:lstStyle/>
          <a:p>
            <a:pPr lvl="0" algn="ctr"/>
            <a:endParaRPr lang="en-GB" dirty="0">
              <a:solidFill>
                <a:srgbClr val="0294CD"/>
              </a:solidFill>
              <a:latin typeface="Gotham Medium" panose="02000604030000020004" pitchFamily="50" charset="0"/>
            </a:endParaRPr>
          </a:p>
        </p:txBody>
      </p:sp>
      <p:sp>
        <p:nvSpPr>
          <p:cNvPr id="16" name="TextBox 15"/>
          <p:cNvSpPr txBox="1"/>
          <p:nvPr/>
        </p:nvSpPr>
        <p:spPr>
          <a:xfrm>
            <a:off x="214119" y="1176705"/>
            <a:ext cx="1804397" cy="369332"/>
          </a:xfrm>
          <a:prstGeom prst="rect">
            <a:avLst/>
          </a:prstGeom>
          <a:noFill/>
        </p:spPr>
        <p:txBody>
          <a:bodyPr wrap="square" rtlCol="0">
            <a:spAutoFit/>
          </a:bodyPr>
          <a:lstStyle/>
          <a:p>
            <a:pPr lvl="0" algn="ctr"/>
            <a:endParaRPr lang="en-GB" dirty="0">
              <a:solidFill>
                <a:srgbClr val="0294CD"/>
              </a:solidFill>
              <a:latin typeface="Gotham Medium" panose="02000604030000020004" pitchFamily="50" charset="0"/>
            </a:endParaRPr>
          </a:p>
        </p:txBody>
      </p:sp>
      <p:pic>
        <p:nvPicPr>
          <p:cNvPr id="7" name="Picture 2" descr="C:\Users\Sachin.Bhoite\Documents\00 Projects\100RC\Received\Brand Guidelines\100RC_Logotype_Full_Color.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53408" y="6224758"/>
            <a:ext cx="2080862" cy="17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342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940770" y="3526488"/>
            <a:ext cx="2203231" cy="369332"/>
          </a:xfrm>
          <a:prstGeom prst="rect">
            <a:avLst/>
          </a:prstGeom>
          <a:noFill/>
        </p:spPr>
        <p:txBody>
          <a:bodyPr wrap="square" rtlCol="0">
            <a:spAutoFit/>
          </a:bodyPr>
          <a:lstStyle/>
          <a:p>
            <a:pPr lvl="0" algn="ctr"/>
            <a:endParaRPr lang="en-GB" dirty="0">
              <a:solidFill>
                <a:srgbClr val="0294CD"/>
              </a:solidFill>
              <a:latin typeface="Gotham Medium" panose="02000604030000020004" pitchFamily="50" charset="0"/>
            </a:endParaRPr>
          </a:p>
        </p:txBody>
      </p:sp>
      <p:sp>
        <p:nvSpPr>
          <p:cNvPr id="14" name="TextBox 13"/>
          <p:cNvSpPr txBox="1"/>
          <p:nvPr/>
        </p:nvSpPr>
        <p:spPr>
          <a:xfrm>
            <a:off x="1580180" y="1561943"/>
            <a:ext cx="3670562" cy="2492990"/>
          </a:xfrm>
          <a:prstGeom prst="rect">
            <a:avLst/>
          </a:prstGeom>
          <a:noFill/>
        </p:spPr>
        <p:txBody>
          <a:bodyPr wrap="square" rtlCol="0">
            <a:spAutoFit/>
          </a:bodyPr>
          <a:lstStyle/>
          <a:p>
            <a:pPr lvl="0"/>
            <a:r>
              <a:rPr lang="en-GB" sz="2700" b="1" dirty="0">
                <a:solidFill>
                  <a:srgbClr val="0294CD"/>
                </a:solidFill>
                <a:latin typeface="Gotham Medium" panose="02000604030000020004" pitchFamily="50" charset="0"/>
              </a:rPr>
              <a:t>Economy &amp; Society</a:t>
            </a:r>
          </a:p>
          <a:p>
            <a:pPr lvl="0"/>
            <a:endParaRPr lang="en-GB" sz="900" dirty="0">
              <a:solidFill>
                <a:srgbClr val="0294CD"/>
              </a:solidFill>
              <a:latin typeface="Gotham Medium" panose="02000604030000020004" pitchFamily="50" charset="0"/>
            </a:endParaRPr>
          </a:p>
          <a:p>
            <a:pPr lvl="0"/>
            <a:r>
              <a:rPr lang="en-GB" sz="2400" dirty="0">
                <a:solidFill>
                  <a:srgbClr val="0294CD"/>
                </a:solidFill>
                <a:latin typeface="Gotham Medium" panose="02000604030000020004" pitchFamily="50" charset="0"/>
              </a:rPr>
              <a:t>The social and financial organizations that enable urban populations to live peacefully, and act collectively.</a:t>
            </a:r>
          </a:p>
        </p:txBody>
      </p:sp>
      <p:sp>
        <p:nvSpPr>
          <p:cNvPr id="16" name="TextBox 15"/>
          <p:cNvSpPr txBox="1"/>
          <p:nvPr/>
        </p:nvSpPr>
        <p:spPr>
          <a:xfrm>
            <a:off x="214119" y="1386430"/>
            <a:ext cx="1804397" cy="369332"/>
          </a:xfrm>
          <a:prstGeom prst="rect">
            <a:avLst/>
          </a:prstGeom>
          <a:noFill/>
        </p:spPr>
        <p:txBody>
          <a:bodyPr wrap="square" rtlCol="0">
            <a:spAutoFit/>
          </a:bodyPr>
          <a:lstStyle/>
          <a:p>
            <a:pPr lvl="0" algn="ctr"/>
            <a:endParaRPr lang="en-GB" dirty="0">
              <a:solidFill>
                <a:srgbClr val="0294CD"/>
              </a:solidFill>
              <a:latin typeface="Gotham Medium" panose="02000604030000020004" pitchFamily="50"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39705" y="-95014"/>
            <a:ext cx="6961214" cy="7018038"/>
          </a:xfrm>
          <a:prstGeom prst="rect">
            <a:avLst/>
          </a:prstGeom>
        </p:spPr>
      </p:pic>
      <p:pic>
        <p:nvPicPr>
          <p:cNvPr id="6" name="Picture 2" descr="C:\Users\Sachin.Bhoite\Documents\00 Projects\100RC\Received\Brand Guidelines\100RC_Logotype_Full_Color.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53408" y="6231942"/>
            <a:ext cx="2080862" cy="17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7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940770" y="3316763"/>
            <a:ext cx="2203231" cy="369332"/>
          </a:xfrm>
          <a:prstGeom prst="rect">
            <a:avLst/>
          </a:prstGeom>
          <a:noFill/>
        </p:spPr>
        <p:txBody>
          <a:bodyPr wrap="square" rtlCol="0">
            <a:spAutoFit/>
          </a:bodyPr>
          <a:lstStyle/>
          <a:p>
            <a:pPr lvl="0" algn="ctr"/>
            <a:endParaRPr lang="en-GB" dirty="0">
              <a:solidFill>
                <a:srgbClr val="0294CD"/>
              </a:solidFill>
              <a:latin typeface="Gotham Medium" panose="02000604030000020004" pitchFamily="50" charset="0"/>
            </a:endParaRPr>
          </a:p>
        </p:txBody>
      </p:sp>
      <p:sp>
        <p:nvSpPr>
          <p:cNvPr id="14" name="TextBox 13"/>
          <p:cNvSpPr txBox="1"/>
          <p:nvPr/>
        </p:nvSpPr>
        <p:spPr>
          <a:xfrm>
            <a:off x="3714914" y="2067193"/>
            <a:ext cx="5054742" cy="2123658"/>
          </a:xfrm>
          <a:prstGeom prst="rect">
            <a:avLst/>
          </a:prstGeom>
          <a:noFill/>
        </p:spPr>
        <p:txBody>
          <a:bodyPr wrap="square" rtlCol="0">
            <a:spAutoFit/>
          </a:bodyPr>
          <a:lstStyle/>
          <a:p>
            <a:pPr lvl="0"/>
            <a:r>
              <a:rPr lang="en-GB" sz="2700" b="1" dirty="0">
                <a:solidFill>
                  <a:srgbClr val="0294CD"/>
                </a:solidFill>
                <a:latin typeface="Gotham Medium" panose="02000604030000020004" pitchFamily="50" charset="0"/>
              </a:rPr>
              <a:t>Infrastructure &amp; Environment</a:t>
            </a:r>
          </a:p>
          <a:p>
            <a:pPr lvl="0"/>
            <a:endParaRPr lang="en-GB" sz="900" dirty="0">
              <a:solidFill>
                <a:srgbClr val="0294CD"/>
              </a:solidFill>
              <a:latin typeface="Gotham Medium" panose="02000604030000020004" pitchFamily="50" charset="0"/>
            </a:endParaRPr>
          </a:p>
          <a:p>
            <a:pPr lvl="0"/>
            <a:r>
              <a:rPr lang="en-GB" sz="2400" dirty="0">
                <a:solidFill>
                  <a:srgbClr val="0294CD"/>
                </a:solidFill>
                <a:latin typeface="Gotham Medium" panose="02000604030000020004" pitchFamily="50" charset="0"/>
              </a:rPr>
              <a:t>The way in which man-made and natural infrastructure provides critical services and protects, and connects urban citizens.</a:t>
            </a:r>
          </a:p>
        </p:txBody>
      </p:sp>
      <p:sp>
        <p:nvSpPr>
          <p:cNvPr id="16" name="TextBox 15"/>
          <p:cNvSpPr txBox="1"/>
          <p:nvPr/>
        </p:nvSpPr>
        <p:spPr>
          <a:xfrm>
            <a:off x="365121" y="1738768"/>
            <a:ext cx="1804397" cy="369332"/>
          </a:xfrm>
          <a:prstGeom prst="rect">
            <a:avLst/>
          </a:prstGeom>
          <a:noFill/>
        </p:spPr>
        <p:txBody>
          <a:bodyPr wrap="square" rtlCol="0">
            <a:spAutoFit/>
          </a:bodyPr>
          <a:lstStyle/>
          <a:p>
            <a:pPr lvl="0" algn="ctr"/>
            <a:endParaRPr lang="en-GB" dirty="0">
              <a:solidFill>
                <a:srgbClr val="0294CD"/>
              </a:solidFill>
              <a:latin typeface="Gotham Medium" panose="02000604030000020004" pitchFamily="50"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1593" y="723921"/>
            <a:ext cx="6392004" cy="6293032"/>
          </a:xfrm>
          <a:prstGeom prst="rect">
            <a:avLst/>
          </a:prstGeom>
        </p:spPr>
      </p:pic>
      <p:pic>
        <p:nvPicPr>
          <p:cNvPr id="6" name="Picture 2" descr="C:\Users\Sachin.Bhoite\Documents\00 Projects\100RC\Received\Brand Guidelines\100RC_Logotype_Full_Color.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98378" y="6157128"/>
            <a:ext cx="2080862" cy="17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902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05" y="1066617"/>
            <a:ext cx="4786502" cy="4683512"/>
          </a:xfrm>
          <a:prstGeom prst="rect">
            <a:avLst/>
          </a:prstGeom>
        </p:spPr>
      </p:pic>
      <p:sp>
        <p:nvSpPr>
          <p:cNvPr id="12" name="TextBox 11"/>
          <p:cNvSpPr txBox="1"/>
          <p:nvPr/>
        </p:nvSpPr>
        <p:spPr>
          <a:xfrm>
            <a:off x="7637057" y="3409042"/>
            <a:ext cx="2203231" cy="369332"/>
          </a:xfrm>
          <a:prstGeom prst="rect">
            <a:avLst/>
          </a:prstGeom>
          <a:noFill/>
        </p:spPr>
        <p:txBody>
          <a:bodyPr wrap="square" rtlCol="0">
            <a:spAutoFit/>
          </a:bodyPr>
          <a:lstStyle/>
          <a:p>
            <a:pPr lvl="0" algn="ctr"/>
            <a:endParaRPr lang="en-GB" dirty="0">
              <a:solidFill>
                <a:srgbClr val="0294CD"/>
              </a:solidFill>
              <a:latin typeface="Gotham Medium" panose="02000604030000020004" pitchFamily="50" charset="0"/>
            </a:endParaRPr>
          </a:p>
        </p:txBody>
      </p:sp>
      <p:sp>
        <p:nvSpPr>
          <p:cNvPr id="14" name="TextBox 13"/>
          <p:cNvSpPr txBox="1"/>
          <p:nvPr/>
        </p:nvSpPr>
        <p:spPr>
          <a:xfrm>
            <a:off x="4112487" y="3408374"/>
            <a:ext cx="4892099" cy="1754326"/>
          </a:xfrm>
          <a:prstGeom prst="rect">
            <a:avLst/>
          </a:prstGeom>
          <a:noFill/>
        </p:spPr>
        <p:txBody>
          <a:bodyPr wrap="square" rtlCol="0">
            <a:spAutoFit/>
          </a:bodyPr>
          <a:lstStyle/>
          <a:p>
            <a:pPr lvl="0"/>
            <a:r>
              <a:rPr lang="en-GB" sz="2700" b="1" dirty="0">
                <a:solidFill>
                  <a:srgbClr val="0294CD"/>
                </a:solidFill>
                <a:latin typeface="Gotham Medium" panose="02000604030000020004" pitchFamily="50" charset="0"/>
              </a:rPr>
              <a:t>Leadership &amp; Strategy</a:t>
            </a:r>
          </a:p>
          <a:p>
            <a:pPr lvl="0"/>
            <a:endParaRPr lang="en-GB" sz="900" dirty="0">
              <a:solidFill>
                <a:srgbClr val="0294CD"/>
              </a:solidFill>
              <a:latin typeface="Gotham Medium" panose="02000604030000020004" pitchFamily="50" charset="0"/>
            </a:endParaRPr>
          </a:p>
          <a:p>
            <a:pPr lvl="0"/>
            <a:r>
              <a:rPr lang="en-GB" sz="2400" dirty="0">
                <a:solidFill>
                  <a:srgbClr val="0294CD"/>
                </a:solidFill>
                <a:latin typeface="Gotham Medium" panose="02000604030000020004" pitchFamily="50" charset="0"/>
              </a:rPr>
              <a:t>Effective leadership, empowered stakeholders, and integrated planning.</a:t>
            </a:r>
          </a:p>
        </p:txBody>
      </p:sp>
      <p:sp>
        <p:nvSpPr>
          <p:cNvPr id="16" name="TextBox 15"/>
          <p:cNvSpPr txBox="1"/>
          <p:nvPr/>
        </p:nvSpPr>
        <p:spPr>
          <a:xfrm>
            <a:off x="910406" y="1268984"/>
            <a:ext cx="1804397" cy="369332"/>
          </a:xfrm>
          <a:prstGeom prst="rect">
            <a:avLst/>
          </a:prstGeom>
          <a:noFill/>
        </p:spPr>
        <p:txBody>
          <a:bodyPr wrap="square" rtlCol="0">
            <a:spAutoFit/>
          </a:bodyPr>
          <a:lstStyle/>
          <a:p>
            <a:pPr lvl="0" algn="ctr"/>
            <a:endParaRPr lang="en-GB" dirty="0">
              <a:solidFill>
                <a:srgbClr val="0294CD"/>
              </a:solidFill>
              <a:latin typeface="Gotham Medium" panose="02000604030000020004" pitchFamily="50" charset="0"/>
            </a:endParaRPr>
          </a:p>
        </p:txBody>
      </p:sp>
      <p:pic>
        <p:nvPicPr>
          <p:cNvPr id="6" name="Picture 2" descr="C:\Users\Sachin.Bhoite\Documents\00 Projects\100RC\Received\Brand Guidelines\100RC_Logotype_Full_Color.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83388" y="6172118"/>
            <a:ext cx="2080862" cy="17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584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01" y="1004802"/>
            <a:ext cx="9144000" cy="600164"/>
          </a:xfrm>
          <a:prstGeom prst="rect">
            <a:avLst/>
          </a:prstGeom>
        </p:spPr>
        <p:txBody>
          <a:bodyPr wrap="square">
            <a:spAutoFit/>
          </a:bodyPr>
          <a:lstStyle/>
          <a:p>
            <a:pPr algn="ctr" fontAlgn="base"/>
            <a:r>
              <a:rPr lang="en-US" sz="3300" dirty="0">
                <a:solidFill>
                  <a:srgbClr val="3794D3"/>
                </a:solidFill>
                <a:latin typeface="Gotham Medium" panose="02000604030000020004" pitchFamily="50" charset="0"/>
              </a:rPr>
              <a:t>Qualities of resilient systems</a:t>
            </a:r>
          </a:p>
        </p:txBody>
      </p:sp>
      <p:grpSp>
        <p:nvGrpSpPr>
          <p:cNvPr id="4" name="Group 3"/>
          <p:cNvGrpSpPr/>
          <p:nvPr/>
        </p:nvGrpSpPr>
        <p:grpSpPr>
          <a:xfrm>
            <a:off x="1336223" y="2573812"/>
            <a:ext cx="6622556" cy="3257557"/>
            <a:chOff x="1680963" y="1895471"/>
            <a:chExt cx="8830074" cy="4343409"/>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0963" y="1895471"/>
              <a:ext cx="8830074" cy="4343409"/>
            </a:xfrm>
            <a:prstGeom prst="rect">
              <a:avLst/>
            </a:prstGeom>
          </p:spPr>
        </p:pic>
        <p:sp>
          <p:nvSpPr>
            <p:cNvPr id="26" name="Rectangle 25"/>
            <p:cNvSpPr/>
            <p:nvPr/>
          </p:nvSpPr>
          <p:spPr>
            <a:xfrm>
              <a:off x="1972314" y="2567276"/>
              <a:ext cx="1511525" cy="369332"/>
            </a:xfrm>
            <a:prstGeom prst="rect">
              <a:avLst/>
            </a:prstGeom>
          </p:spPr>
          <p:txBody>
            <a:bodyPr wrap="none">
              <a:spAutoFit/>
            </a:bodyPr>
            <a:lstStyle/>
            <a:p>
              <a:r>
                <a:rPr lang="en-GB" sz="1200" dirty="0">
                  <a:solidFill>
                    <a:srgbClr val="FFFFFF"/>
                  </a:solidFill>
                  <a:latin typeface="Gotham Medium" panose="02000604030000020004" pitchFamily="50" charset="0"/>
                </a:rPr>
                <a:t>REFLECTIVE</a:t>
              </a:r>
              <a:endParaRPr lang="en-US" sz="1200" dirty="0">
                <a:solidFill>
                  <a:srgbClr val="FFFFFF"/>
                </a:solidFill>
                <a:latin typeface="Gotham Medium" panose="02000604030000020004" pitchFamily="50" charset="0"/>
              </a:endParaRPr>
            </a:p>
          </p:txBody>
        </p:sp>
        <p:sp>
          <p:nvSpPr>
            <p:cNvPr id="27" name="Rectangle 26"/>
            <p:cNvSpPr/>
            <p:nvPr/>
          </p:nvSpPr>
          <p:spPr>
            <a:xfrm>
              <a:off x="2412568" y="4530021"/>
              <a:ext cx="1793653" cy="369332"/>
            </a:xfrm>
            <a:prstGeom prst="rect">
              <a:avLst/>
            </a:prstGeom>
          </p:spPr>
          <p:txBody>
            <a:bodyPr wrap="none">
              <a:spAutoFit/>
            </a:bodyPr>
            <a:lstStyle/>
            <a:p>
              <a:r>
                <a:rPr lang="en-GB" sz="1200" dirty="0">
                  <a:solidFill>
                    <a:schemeClr val="bg1"/>
                  </a:solidFill>
                  <a:latin typeface="Gotham Medium" panose="02000604030000020004" pitchFamily="50" charset="0"/>
                </a:rPr>
                <a:t>RESOURCEFUL</a:t>
              </a:r>
              <a:endParaRPr lang="en-US" sz="1200" dirty="0">
                <a:solidFill>
                  <a:schemeClr val="bg1"/>
                </a:solidFill>
                <a:latin typeface="Gotham Medium" panose="02000604030000020004" pitchFamily="50" charset="0"/>
              </a:endParaRPr>
            </a:p>
          </p:txBody>
        </p:sp>
        <p:sp>
          <p:nvSpPr>
            <p:cNvPr id="28" name="Rectangle 27"/>
            <p:cNvSpPr/>
            <p:nvPr/>
          </p:nvSpPr>
          <p:spPr>
            <a:xfrm>
              <a:off x="4290261" y="3052292"/>
              <a:ext cx="1101156" cy="369332"/>
            </a:xfrm>
            <a:prstGeom prst="rect">
              <a:avLst/>
            </a:prstGeom>
          </p:spPr>
          <p:txBody>
            <a:bodyPr wrap="none">
              <a:spAutoFit/>
            </a:bodyPr>
            <a:lstStyle/>
            <a:p>
              <a:r>
                <a:rPr lang="en-GB" sz="1200" dirty="0">
                  <a:solidFill>
                    <a:schemeClr val="bg1"/>
                  </a:solidFill>
                  <a:latin typeface="Gotham Medium" panose="02000604030000020004" pitchFamily="50" charset="0"/>
                </a:rPr>
                <a:t>ROBUST</a:t>
              </a:r>
              <a:endParaRPr lang="en-US" sz="1200" dirty="0">
                <a:solidFill>
                  <a:schemeClr val="bg1"/>
                </a:solidFill>
                <a:latin typeface="Gotham Medium" panose="02000604030000020004" pitchFamily="50" charset="0"/>
              </a:endParaRPr>
            </a:p>
          </p:txBody>
        </p:sp>
        <p:sp>
          <p:nvSpPr>
            <p:cNvPr id="29" name="Rectangle 28"/>
            <p:cNvSpPr/>
            <p:nvPr/>
          </p:nvSpPr>
          <p:spPr>
            <a:xfrm>
              <a:off x="5507508" y="4530021"/>
              <a:ext cx="1530761" cy="369332"/>
            </a:xfrm>
            <a:prstGeom prst="rect">
              <a:avLst/>
            </a:prstGeom>
          </p:spPr>
          <p:txBody>
            <a:bodyPr wrap="none">
              <a:spAutoFit/>
            </a:bodyPr>
            <a:lstStyle/>
            <a:p>
              <a:r>
                <a:rPr lang="en-GB" sz="1200" dirty="0">
                  <a:solidFill>
                    <a:schemeClr val="bg1"/>
                  </a:solidFill>
                  <a:latin typeface="Gotham Medium" panose="02000604030000020004" pitchFamily="50" charset="0"/>
                </a:rPr>
                <a:t>REDUNDANT</a:t>
              </a:r>
              <a:endParaRPr lang="en-US" sz="1200" dirty="0">
                <a:solidFill>
                  <a:schemeClr val="bg1"/>
                </a:solidFill>
                <a:latin typeface="Gotham Medium" panose="02000604030000020004" pitchFamily="50" charset="0"/>
              </a:endParaRPr>
            </a:p>
          </p:txBody>
        </p:sp>
        <p:sp>
          <p:nvSpPr>
            <p:cNvPr id="30" name="Rectangle 29"/>
            <p:cNvSpPr/>
            <p:nvPr/>
          </p:nvSpPr>
          <p:spPr>
            <a:xfrm>
              <a:off x="6260777" y="2605411"/>
              <a:ext cx="1203748" cy="369332"/>
            </a:xfrm>
            <a:prstGeom prst="rect">
              <a:avLst/>
            </a:prstGeom>
          </p:spPr>
          <p:txBody>
            <a:bodyPr wrap="none">
              <a:spAutoFit/>
            </a:bodyPr>
            <a:lstStyle/>
            <a:p>
              <a:r>
                <a:rPr lang="en-GB" sz="1200" dirty="0">
                  <a:solidFill>
                    <a:schemeClr val="bg1"/>
                  </a:solidFill>
                  <a:latin typeface="Gotham Medium" panose="02000604030000020004" pitchFamily="50" charset="0"/>
                </a:rPr>
                <a:t>FLEXIBLE</a:t>
              </a:r>
              <a:endParaRPr lang="en-US" sz="1200" dirty="0">
                <a:solidFill>
                  <a:schemeClr val="bg1"/>
                </a:solidFill>
                <a:latin typeface="Gotham Medium" panose="02000604030000020004" pitchFamily="50" charset="0"/>
              </a:endParaRPr>
            </a:p>
          </p:txBody>
        </p:sp>
        <p:sp>
          <p:nvSpPr>
            <p:cNvPr id="31" name="Rectangle 30"/>
            <p:cNvSpPr/>
            <p:nvPr/>
          </p:nvSpPr>
          <p:spPr>
            <a:xfrm>
              <a:off x="7869745" y="4216349"/>
              <a:ext cx="1327713" cy="369332"/>
            </a:xfrm>
            <a:prstGeom prst="rect">
              <a:avLst/>
            </a:prstGeom>
          </p:spPr>
          <p:txBody>
            <a:bodyPr wrap="none">
              <a:spAutoFit/>
            </a:bodyPr>
            <a:lstStyle/>
            <a:p>
              <a:r>
                <a:rPr lang="en-GB" sz="1200" dirty="0">
                  <a:solidFill>
                    <a:schemeClr val="bg1"/>
                  </a:solidFill>
                  <a:latin typeface="Gotham Medium" panose="02000604030000020004" pitchFamily="50" charset="0"/>
                </a:rPr>
                <a:t>INCLUSIVE</a:t>
              </a:r>
              <a:endParaRPr lang="en-US" sz="1200" dirty="0">
                <a:solidFill>
                  <a:schemeClr val="bg1"/>
                </a:solidFill>
                <a:latin typeface="Gotham Medium" panose="02000604030000020004" pitchFamily="50" charset="0"/>
              </a:endParaRPr>
            </a:p>
          </p:txBody>
        </p:sp>
        <p:sp>
          <p:nvSpPr>
            <p:cNvPr id="32" name="Rectangle 31"/>
            <p:cNvSpPr/>
            <p:nvPr/>
          </p:nvSpPr>
          <p:spPr>
            <a:xfrm>
              <a:off x="8609912" y="2567276"/>
              <a:ext cx="1554016" cy="369332"/>
            </a:xfrm>
            <a:prstGeom prst="rect">
              <a:avLst/>
            </a:prstGeom>
          </p:spPr>
          <p:txBody>
            <a:bodyPr wrap="none">
              <a:spAutoFit/>
            </a:bodyPr>
            <a:lstStyle/>
            <a:p>
              <a:r>
                <a:rPr lang="en-GB" sz="1200" dirty="0">
                  <a:solidFill>
                    <a:schemeClr val="bg1"/>
                  </a:solidFill>
                  <a:latin typeface="Gotham Medium" panose="02000604030000020004" pitchFamily="50" charset="0"/>
                </a:rPr>
                <a:t>INTEGRATED</a:t>
              </a:r>
              <a:endParaRPr lang="en-US" sz="1200" dirty="0">
                <a:solidFill>
                  <a:schemeClr val="bg1"/>
                </a:solidFill>
                <a:latin typeface="Gotham Medium" panose="02000604030000020004" pitchFamily="50" charset="0"/>
              </a:endParaRPr>
            </a:p>
          </p:txBody>
        </p:sp>
        <p:sp>
          <p:nvSpPr>
            <p:cNvPr id="33" name="Rectangle 32"/>
            <p:cNvSpPr/>
            <p:nvPr/>
          </p:nvSpPr>
          <p:spPr>
            <a:xfrm>
              <a:off x="1957566" y="2977064"/>
              <a:ext cx="1541448" cy="369332"/>
            </a:xfrm>
            <a:prstGeom prst="rect">
              <a:avLst/>
            </a:prstGeom>
          </p:spPr>
          <p:txBody>
            <a:bodyPr wrap="none">
              <a:spAutoFit/>
            </a:bodyPr>
            <a:lstStyle/>
            <a:p>
              <a:pPr algn="ctr"/>
              <a:r>
                <a:rPr lang="en-GB" sz="1200" dirty="0">
                  <a:solidFill>
                    <a:schemeClr val="bg1"/>
                  </a:solidFill>
                  <a:latin typeface="Gotham Book" panose="02000604040000020004" pitchFamily="50" charset="0"/>
                </a:rPr>
                <a:t>Able to Learn</a:t>
              </a:r>
              <a:endParaRPr lang="en-US" sz="1200" dirty="0">
                <a:solidFill>
                  <a:schemeClr val="bg1"/>
                </a:solidFill>
                <a:latin typeface="Gotham Book" panose="02000604040000020004" pitchFamily="50" charset="0"/>
              </a:endParaRPr>
            </a:p>
          </p:txBody>
        </p:sp>
        <p:sp>
          <p:nvSpPr>
            <p:cNvPr id="34" name="Rectangle 33"/>
            <p:cNvSpPr/>
            <p:nvPr/>
          </p:nvSpPr>
          <p:spPr>
            <a:xfrm>
              <a:off x="2584934" y="4868575"/>
              <a:ext cx="1342131" cy="861775"/>
            </a:xfrm>
            <a:prstGeom prst="rect">
              <a:avLst/>
            </a:prstGeom>
          </p:spPr>
          <p:txBody>
            <a:bodyPr wrap="square">
              <a:spAutoFit/>
            </a:bodyPr>
            <a:lstStyle/>
            <a:p>
              <a:pPr algn="ctr"/>
              <a:r>
                <a:rPr lang="en-GB" sz="1200" dirty="0">
                  <a:solidFill>
                    <a:schemeClr val="bg1"/>
                  </a:solidFill>
                  <a:latin typeface="Gotham Book" panose="02000604040000020004" pitchFamily="50" charset="0"/>
                </a:rPr>
                <a:t>Can Easily Repurpose Resources</a:t>
              </a:r>
              <a:endParaRPr lang="en-US" sz="1200" dirty="0">
                <a:solidFill>
                  <a:schemeClr val="bg1"/>
                </a:solidFill>
                <a:latin typeface="Gotham Book" panose="02000604040000020004" pitchFamily="50" charset="0"/>
              </a:endParaRPr>
            </a:p>
          </p:txBody>
        </p:sp>
        <p:sp>
          <p:nvSpPr>
            <p:cNvPr id="35" name="Rectangle 34"/>
            <p:cNvSpPr/>
            <p:nvPr/>
          </p:nvSpPr>
          <p:spPr>
            <a:xfrm>
              <a:off x="4182831" y="3389232"/>
              <a:ext cx="1290796" cy="861775"/>
            </a:xfrm>
            <a:prstGeom prst="rect">
              <a:avLst/>
            </a:prstGeom>
          </p:spPr>
          <p:txBody>
            <a:bodyPr wrap="square">
              <a:spAutoFit/>
            </a:bodyPr>
            <a:lstStyle/>
            <a:p>
              <a:pPr algn="ctr"/>
              <a:r>
                <a:rPr lang="en-GB" sz="1200" dirty="0">
                  <a:solidFill>
                    <a:schemeClr val="bg1"/>
                  </a:solidFill>
                  <a:latin typeface="Gotham Book" panose="02000604040000020004" pitchFamily="50" charset="0"/>
                </a:rPr>
                <a:t>Limits Spread of Failure</a:t>
              </a:r>
              <a:endParaRPr lang="en-US" sz="1200" dirty="0">
                <a:solidFill>
                  <a:schemeClr val="bg1"/>
                </a:solidFill>
                <a:latin typeface="Gotham Book" panose="02000604040000020004" pitchFamily="50" charset="0"/>
              </a:endParaRPr>
            </a:p>
          </p:txBody>
        </p:sp>
        <p:sp>
          <p:nvSpPr>
            <p:cNvPr id="36" name="Rectangle 35"/>
            <p:cNvSpPr/>
            <p:nvPr/>
          </p:nvSpPr>
          <p:spPr>
            <a:xfrm>
              <a:off x="5527863" y="4888752"/>
              <a:ext cx="1525744" cy="615553"/>
            </a:xfrm>
            <a:prstGeom prst="rect">
              <a:avLst/>
            </a:prstGeom>
          </p:spPr>
          <p:txBody>
            <a:bodyPr wrap="square">
              <a:spAutoFit/>
            </a:bodyPr>
            <a:lstStyle/>
            <a:p>
              <a:pPr algn="ctr"/>
              <a:r>
                <a:rPr lang="en-GB" sz="1200" dirty="0">
                  <a:solidFill>
                    <a:schemeClr val="bg1"/>
                  </a:solidFill>
                  <a:latin typeface="Gotham Book" panose="02000604040000020004" pitchFamily="50" charset="0"/>
                </a:rPr>
                <a:t>Has Backup Capacity</a:t>
              </a:r>
              <a:endParaRPr lang="en-US" sz="1200" dirty="0">
                <a:solidFill>
                  <a:schemeClr val="bg1"/>
                </a:solidFill>
                <a:latin typeface="Gotham Book" panose="02000604040000020004" pitchFamily="50" charset="0"/>
              </a:endParaRPr>
            </a:p>
          </p:txBody>
        </p:sp>
        <p:sp>
          <p:nvSpPr>
            <p:cNvPr id="37" name="Rectangle 36"/>
            <p:cNvSpPr/>
            <p:nvPr/>
          </p:nvSpPr>
          <p:spPr>
            <a:xfrm>
              <a:off x="5885789" y="2977064"/>
              <a:ext cx="2026284" cy="615553"/>
            </a:xfrm>
            <a:prstGeom prst="rect">
              <a:avLst/>
            </a:prstGeom>
          </p:spPr>
          <p:txBody>
            <a:bodyPr wrap="square">
              <a:spAutoFit/>
            </a:bodyPr>
            <a:lstStyle/>
            <a:p>
              <a:pPr algn="ctr"/>
              <a:r>
                <a:rPr lang="en-GB" sz="1200" dirty="0">
                  <a:solidFill>
                    <a:schemeClr val="bg1"/>
                  </a:solidFill>
                  <a:latin typeface="Gotham Book" panose="02000604040000020004" pitchFamily="50" charset="0"/>
                </a:rPr>
                <a:t>Has Alternative Strategies</a:t>
              </a:r>
              <a:endParaRPr lang="en-US" sz="1200" dirty="0">
                <a:solidFill>
                  <a:schemeClr val="bg1"/>
                </a:solidFill>
                <a:latin typeface="Gotham Book" panose="02000604040000020004" pitchFamily="50" charset="0"/>
              </a:endParaRPr>
            </a:p>
          </p:txBody>
        </p:sp>
        <p:sp>
          <p:nvSpPr>
            <p:cNvPr id="38" name="Rectangle 37"/>
            <p:cNvSpPr/>
            <p:nvPr/>
          </p:nvSpPr>
          <p:spPr>
            <a:xfrm>
              <a:off x="8399522" y="2905830"/>
              <a:ext cx="2026284" cy="615553"/>
            </a:xfrm>
            <a:prstGeom prst="rect">
              <a:avLst/>
            </a:prstGeom>
          </p:spPr>
          <p:txBody>
            <a:bodyPr wrap="square">
              <a:spAutoFit/>
            </a:bodyPr>
            <a:lstStyle/>
            <a:p>
              <a:pPr algn="ctr"/>
              <a:r>
                <a:rPr lang="en-GB" sz="1200" dirty="0">
                  <a:solidFill>
                    <a:schemeClr val="bg1"/>
                  </a:solidFill>
                  <a:latin typeface="Gotham Book" panose="02000604040000020004" pitchFamily="50" charset="0"/>
                </a:rPr>
                <a:t>Systems Work Together</a:t>
              </a:r>
              <a:endParaRPr lang="en-US" sz="1200" dirty="0">
                <a:solidFill>
                  <a:schemeClr val="bg1"/>
                </a:solidFill>
                <a:latin typeface="Gotham Book" panose="02000604040000020004" pitchFamily="50" charset="0"/>
              </a:endParaRPr>
            </a:p>
          </p:txBody>
        </p:sp>
        <p:sp>
          <p:nvSpPr>
            <p:cNvPr id="39" name="Rectangle 38"/>
            <p:cNvSpPr/>
            <p:nvPr/>
          </p:nvSpPr>
          <p:spPr>
            <a:xfrm>
              <a:off x="7603824" y="4632420"/>
              <a:ext cx="1865861" cy="861775"/>
            </a:xfrm>
            <a:prstGeom prst="rect">
              <a:avLst/>
            </a:prstGeom>
          </p:spPr>
          <p:txBody>
            <a:bodyPr wrap="square">
              <a:spAutoFit/>
            </a:bodyPr>
            <a:lstStyle/>
            <a:p>
              <a:pPr algn="ctr"/>
              <a:r>
                <a:rPr lang="en-GB" sz="1200" dirty="0">
                  <a:solidFill>
                    <a:schemeClr val="bg1"/>
                  </a:solidFill>
                  <a:latin typeface="Gotham Book" panose="02000604040000020004" pitchFamily="50" charset="0"/>
                </a:rPr>
                <a:t>Broad Consultation &amp; Communication</a:t>
              </a:r>
              <a:endParaRPr lang="en-US" sz="1200" dirty="0">
                <a:solidFill>
                  <a:schemeClr val="bg1"/>
                </a:solidFill>
                <a:latin typeface="Gotham Book" panose="02000604040000020004" pitchFamily="50" charset="0"/>
              </a:endParaRPr>
            </a:p>
          </p:txBody>
        </p:sp>
      </p:grpSp>
      <p:sp>
        <p:nvSpPr>
          <p:cNvPr id="15" name="Rectangle 14"/>
          <p:cNvSpPr/>
          <p:nvPr/>
        </p:nvSpPr>
        <p:spPr>
          <a:xfrm>
            <a:off x="75501" y="1698638"/>
            <a:ext cx="9144000" cy="646331"/>
          </a:xfrm>
          <a:prstGeom prst="rect">
            <a:avLst/>
          </a:prstGeom>
        </p:spPr>
        <p:txBody>
          <a:bodyPr wrap="square">
            <a:spAutoFit/>
          </a:bodyPr>
          <a:lstStyle/>
          <a:p>
            <a:pPr algn="ctr"/>
            <a:r>
              <a:rPr lang="en-GB" dirty="0">
                <a:latin typeface="Gotham Medium"/>
                <a:cs typeface="Gotham Book" pitchFamily="50" charset="0"/>
              </a:rPr>
              <a:t>Resilient systems exhibit certain qualities that enable them to withstand, respond, and adapt more readily to shocks and stresses. </a:t>
            </a:r>
            <a:endParaRPr lang="en-GB" dirty="0">
              <a:solidFill>
                <a:srgbClr val="0294CD"/>
              </a:solidFill>
              <a:latin typeface="Gotham Medium"/>
              <a:cs typeface="Gotham Book" pitchFamily="50" charset="0"/>
            </a:endParaRPr>
          </a:p>
        </p:txBody>
      </p:sp>
      <p:pic>
        <p:nvPicPr>
          <p:cNvPr id="20" name="Picture 2" descr="C:\Users\Sachin.Bhoite\Documents\00 Projects\100RC\Received\Brand Guidelines\100RC_Logotype_Full_Color.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78924" y="6172738"/>
            <a:ext cx="2080862" cy="17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685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3700" y="5611291"/>
            <a:ext cx="7918039" cy="821402"/>
          </a:xfrm>
          <a:prstGeom prst="rect">
            <a:avLst/>
          </a:prstGeom>
          <a:solidFill>
            <a:srgbClr val="CC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nip Diagonal Corner Rectangle 1"/>
          <p:cNvSpPr/>
          <p:nvPr/>
        </p:nvSpPr>
        <p:spPr>
          <a:xfrm>
            <a:off x="578841" y="891124"/>
            <a:ext cx="3419002" cy="44585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01" y="1152767"/>
            <a:ext cx="3197183" cy="39925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4858371" y="4395526"/>
            <a:ext cx="3626763" cy="95410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dirty="0" smtClean="0">
                <a:ln w="0"/>
                <a:effectLst>
                  <a:outerShdw blurRad="38100" dist="19050" dir="2700000" algn="tl" rotWithShape="0">
                    <a:schemeClr val="dk1">
                      <a:alpha val="40000"/>
                    </a:schemeClr>
                  </a:outerShdw>
                </a:effectLst>
              </a:rPr>
              <a:t>LTG Todd Semonite, P.E.</a:t>
            </a:r>
          </a:p>
          <a:p>
            <a:pPr algn="ctr"/>
            <a:r>
              <a:rPr lang="en-US" sz="1400" dirty="0" smtClean="0">
                <a:ln w="0"/>
                <a:effectLst>
                  <a:outerShdw blurRad="38100" dist="19050" dir="2700000" algn="tl" rotWithShape="0">
                    <a:schemeClr val="dk1">
                      <a:alpha val="40000"/>
                    </a:schemeClr>
                  </a:outerShdw>
                </a:effectLst>
              </a:rPr>
              <a:t>Chief of Engineers and Commanding General </a:t>
            </a:r>
          </a:p>
          <a:p>
            <a:pPr algn="ctr"/>
            <a:r>
              <a:rPr lang="en-US" sz="1400" dirty="0" smtClean="0">
                <a:ln w="0"/>
                <a:effectLst>
                  <a:outerShdw blurRad="38100" dist="19050" dir="2700000" algn="tl" rotWithShape="0">
                    <a:schemeClr val="dk1">
                      <a:alpha val="40000"/>
                    </a:schemeClr>
                  </a:outerShdw>
                </a:effectLst>
              </a:rPr>
              <a:t>U.S. Army Corps of Engineers (USACE)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6194" y="1152767"/>
            <a:ext cx="2835304" cy="2835304"/>
          </a:xfrm>
          <a:prstGeom prst="rect">
            <a:avLst/>
          </a:prstGeom>
        </p:spPr>
      </p:pic>
      <p:sp>
        <p:nvSpPr>
          <p:cNvPr id="6" name="Rectangle 5"/>
          <p:cNvSpPr/>
          <p:nvPr/>
        </p:nvSpPr>
        <p:spPr>
          <a:xfrm>
            <a:off x="578840" y="5529404"/>
            <a:ext cx="8235550" cy="1014380"/>
          </a:xfrm>
          <a:prstGeom prst="rect">
            <a:avLst/>
          </a:prstGeom>
        </p:spPr>
        <p:txBody>
          <a:bodyPr wrap="square">
            <a:spAutoFit/>
          </a:bodyPr>
          <a:lstStyle/>
          <a:p>
            <a:pPr algn="ctr">
              <a:lnSpc>
                <a:spcPct val="107000"/>
              </a:lnSpc>
              <a:spcAft>
                <a:spcPts val="800"/>
              </a:spcAft>
            </a:pPr>
            <a:r>
              <a:rPr lang="en-US" sz="2800" b="1" i="1" dirty="0">
                <a:latin typeface="Calibri" panose="020F0502020204030204" pitchFamily="34" charset="0"/>
                <a:ea typeface="Calibri" panose="020F0502020204030204" pitchFamily="34" charset="0"/>
                <a:cs typeface="Times New Roman" panose="02020603050405020304" pitchFamily="18" charset="0"/>
              </a:rPr>
              <a:t>Construction technologies for efficient, resilient and sustainable installations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175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51543" y="935883"/>
            <a:ext cx="8171543" cy="2228231"/>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Over the last decade, a renewed focus on EFFICIENCY</a:t>
            </a:r>
            <a:r>
              <a:rPr lang="en-US" sz="2800" dirty="0">
                <a:latin typeface="Arial" panose="020B0604020202020204" pitchFamily="34" charset="0"/>
                <a:cs typeface="Arial" panose="020B0604020202020204" pitchFamily="34" charset="0"/>
              </a:rPr>
              <a:t>, SUSTAINABILITY, RESILIENCE, and </a:t>
            </a:r>
            <a:r>
              <a:rPr lang="en-US" sz="2800" dirty="0" smtClean="0">
                <a:latin typeface="Arial" panose="020B0604020202020204" pitchFamily="34" charset="0"/>
                <a:cs typeface="Arial" panose="020B0604020202020204" pitchFamily="34" charset="0"/>
              </a:rPr>
              <a:t>a much greater reliance on systems thinking and alternative financing emerged. </a:t>
            </a:r>
          </a:p>
          <a:p>
            <a:endParaRPr lang="en-US" sz="28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864" r="958"/>
          <a:stretch/>
        </p:blipFill>
        <p:spPr>
          <a:xfrm>
            <a:off x="702126" y="3162760"/>
            <a:ext cx="7701645" cy="1880278"/>
          </a:xfrm>
          <a:prstGeom prst="rect">
            <a:avLst/>
          </a:prstGeom>
        </p:spPr>
      </p:pic>
      <p:sp>
        <p:nvSpPr>
          <p:cNvPr id="11" name="Rectangle 10"/>
          <p:cNvSpPr/>
          <p:nvPr/>
        </p:nvSpPr>
        <p:spPr>
          <a:xfrm>
            <a:off x="702126" y="5177687"/>
            <a:ext cx="2393413" cy="584775"/>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Efficient use of natural and financial resources </a:t>
            </a:r>
            <a:endParaRPr lang="en-US" sz="1600" dirty="0">
              <a:latin typeface="Arial" panose="020B0604020202020204" pitchFamily="34" charset="0"/>
              <a:cs typeface="Arial" panose="020B0604020202020204" pitchFamily="34" charset="0"/>
            </a:endParaRPr>
          </a:p>
        </p:txBody>
      </p:sp>
      <p:sp>
        <p:nvSpPr>
          <p:cNvPr id="12" name="Rectangle 11"/>
          <p:cNvSpPr/>
          <p:nvPr/>
        </p:nvSpPr>
        <p:spPr>
          <a:xfrm>
            <a:off x="3196207" y="5177686"/>
            <a:ext cx="2625754" cy="584775"/>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Resilience against natural </a:t>
            </a:r>
            <a:r>
              <a:rPr lang="en-US" sz="1600" dirty="0" smtClean="0">
                <a:latin typeface="Arial" panose="020B0604020202020204" pitchFamily="34" charset="0"/>
                <a:cs typeface="Arial" panose="020B0604020202020204" pitchFamily="34" charset="0"/>
              </a:rPr>
              <a:t>&amp; human-caused </a:t>
            </a:r>
            <a:r>
              <a:rPr lang="en-US" sz="1600" dirty="0" smtClean="0">
                <a:latin typeface="Arial" panose="020B0604020202020204" pitchFamily="34" charset="0"/>
                <a:cs typeface="Arial" panose="020B0604020202020204" pitchFamily="34" charset="0"/>
              </a:rPr>
              <a:t>hazards</a:t>
            </a:r>
            <a:endParaRPr lang="en-US" sz="1600" dirty="0">
              <a:latin typeface="Arial" panose="020B0604020202020204" pitchFamily="34" charset="0"/>
              <a:cs typeface="Arial" panose="020B0604020202020204" pitchFamily="34" charset="0"/>
            </a:endParaRPr>
          </a:p>
        </p:txBody>
      </p:sp>
      <p:sp>
        <p:nvSpPr>
          <p:cNvPr id="13" name="Rectangle 12"/>
          <p:cNvSpPr/>
          <p:nvPr/>
        </p:nvSpPr>
        <p:spPr>
          <a:xfrm>
            <a:off x="5922629" y="5177686"/>
            <a:ext cx="2481142" cy="338554"/>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Holistic master planning</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852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2013" y="1035594"/>
            <a:ext cx="8527983" cy="954107"/>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Translating research into actionable </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information </a:t>
            </a:r>
            <a:r>
              <a:rPr lang="en-US" sz="2800" dirty="0" smtClean="0">
                <a:latin typeface="Arial" panose="020B0604020202020204" pitchFamily="34" charset="0"/>
                <a:cs typeface="Arial" panose="020B0604020202020204" pitchFamily="34" charset="0"/>
              </a:rPr>
              <a:t>and innovation: </a:t>
            </a:r>
            <a:r>
              <a:rPr lang="en-US" sz="2800" b="1" dirty="0" smtClean="0">
                <a:latin typeface="Arial" panose="020B0604020202020204" pitchFamily="34" charset="0"/>
                <a:cs typeface="Arial" panose="020B0604020202020204" pitchFamily="34" charset="0"/>
              </a:rPr>
              <a:t>EFFICIENCY</a:t>
            </a:r>
            <a:endParaRPr lang="en-US" sz="2800" b="1" dirty="0">
              <a:latin typeface="Arial" panose="020B0604020202020204" pitchFamily="34" charset="0"/>
              <a:cs typeface="Arial" panose="020B0604020202020204" pitchFamily="34" charset="0"/>
            </a:endParaRPr>
          </a:p>
        </p:txBody>
      </p:sp>
      <p:sp>
        <p:nvSpPr>
          <p:cNvPr id="6" name="Rectangle 5"/>
          <p:cNvSpPr/>
          <p:nvPr/>
        </p:nvSpPr>
        <p:spPr>
          <a:xfrm>
            <a:off x="210105" y="2972538"/>
            <a:ext cx="4177206" cy="1015663"/>
          </a:xfrm>
          <a:prstGeom prst="rect">
            <a:avLst/>
          </a:prstGeom>
        </p:spPr>
        <p:txBody>
          <a:bodyPr wrap="square">
            <a:spAutoFit/>
          </a:bodyPr>
          <a:lstStyle/>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r="3778"/>
          <a:stretch/>
        </p:blipFill>
        <p:spPr>
          <a:xfrm>
            <a:off x="4045113" y="2237570"/>
            <a:ext cx="4677973" cy="3846482"/>
          </a:xfrm>
          <a:prstGeom prst="rect">
            <a:avLst/>
          </a:prstGeom>
        </p:spPr>
      </p:pic>
      <p:sp>
        <p:nvSpPr>
          <p:cNvPr id="8" name="Rectangle 7"/>
          <p:cNvSpPr/>
          <p:nvPr/>
        </p:nvSpPr>
        <p:spPr>
          <a:xfrm>
            <a:off x="604662" y="2121791"/>
            <a:ext cx="3388092" cy="4078039"/>
          </a:xfrm>
          <a:prstGeom prst="rect">
            <a:avLst/>
          </a:prstGeom>
        </p:spPr>
        <p:txBody>
          <a:bodyPr wrap="square">
            <a:spAutoFit/>
          </a:bodyPr>
          <a:lstStyle/>
          <a:p>
            <a:pPr marL="342900"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Net Zero Planner — An Integrated Modeling Tool</a:t>
            </a:r>
          </a:p>
          <a:p>
            <a:pPr marL="342900" indent="-342900">
              <a:spcBef>
                <a:spcPts val="6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Deep </a:t>
            </a:r>
            <a:r>
              <a:rPr lang="en-US" dirty="0">
                <a:latin typeface="Arial" panose="020B0604020202020204" pitchFamily="34" charset="0"/>
                <a:cs typeface="Arial" panose="020B0604020202020204" pitchFamily="34" charset="0"/>
              </a:rPr>
              <a:t>Energy Retrofit Guide </a:t>
            </a:r>
          </a:p>
          <a:p>
            <a:pPr marL="342900" indent="-342900">
              <a:spcBef>
                <a:spcPts val="6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Energy </a:t>
            </a:r>
            <a:r>
              <a:rPr lang="en-US" dirty="0">
                <a:latin typeface="Arial" panose="020B0604020202020204" pitchFamily="34" charset="0"/>
                <a:cs typeface="Arial" panose="020B0604020202020204" pitchFamily="34" charset="0"/>
              </a:rPr>
              <a:t>Savings Performance Contracts (ESPC)</a:t>
            </a:r>
          </a:p>
          <a:p>
            <a:pPr marL="342900" indent="-342900">
              <a:spcBef>
                <a:spcPts val="6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Utility </a:t>
            </a:r>
            <a:r>
              <a:rPr lang="en-US" dirty="0">
                <a:latin typeface="Arial" panose="020B0604020202020204" pitchFamily="34" charset="0"/>
                <a:cs typeface="Arial" panose="020B0604020202020204" pitchFamily="34" charset="0"/>
              </a:rPr>
              <a:t>Energy Services Contracts (UESC)</a:t>
            </a:r>
          </a:p>
          <a:p>
            <a:pPr marL="342900" indent="-342900">
              <a:spcBef>
                <a:spcPts val="6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spcBef>
                <a:spcPts val="600"/>
              </a:spcBef>
            </a:pPr>
            <a:r>
              <a:rPr lang="en-US" dirty="0">
                <a:latin typeface="Arial" panose="020B0604020202020204" pitchFamily="34" charset="0"/>
                <a:cs typeface="Arial" panose="020B0604020202020204" pitchFamily="34" charset="0"/>
              </a:rPr>
              <a:t>Achieving efficiencies more quickly than we would with funds appropriated by Congress</a:t>
            </a:r>
          </a:p>
        </p:txBody>
      </p:sp>
    </p:spTree>
    <p:extLst>
      <p:ext uri="{BB962C8B-B14F-4D97-AF65-F5344CB8AC3E}">
        <p14:creationId xmlns:p14="http://schemas.microsoft.com/office/powerpoint/2010/main" val="3107365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4556" y="1105727"/>
            <a:ext cx="8058338" cy="954107"/>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Translating research into actionable information and innovation: </a:t>
            </a:r>
            <a:r>
              <a:rPr lang="en-US" sz="2800" b="1" dirty="0" smtClean="0">
                <a:latin typeface="Arial" panose="020B0604020202020204" pitchFamily="34" charset="0"/>
                <a:cs typeface="Arial" panose="020B0604020202020204" pitchFamily="34" charset="0"/>
              </a:rPr>
              <a:t>SUSTAINABILITY</a:t>
            </a:r>
            <a:endParaRPr lang="en-US" sz="28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13643" y="2193264"/>
            <a:ext cx="4537184" cy="394908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5713" y="3876676"/>
            <a:ext cx="3291487" cy="2265668"/>
          </a:xfrm>
          <a:prstGeom prst="rect">
            <a:avLst/>
          </a:prstGeom>
        </p:spPr>
      </p:pic>
      <p:sp>
        <p:nvSpPr>
          <p:cNvPr id="8" name="Rectangle 7"/>
          <p:cNvSpPr/>
          <p:nvPr/>
        </p:nvSpPr>
        <p:spPr>
          <a:xfrm>
            <a:off x="504556" y="2235098"/>
            <a:ext cx="3512645" cy="1477328"/>
          </a:xfrm>
          <a:prstGeom prst="rect">
            <a:avLst/>
          </a:prstGeom>
        </p:spPr>
        <p:txBody>
          <a:bodyPr wrap="square">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Comprehensive Asset Master Planning Solution (CAMPS)</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Programming Administration and Execution System (PAX)</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26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146" y="1031882"/>
            <a:ext cx="8255844" cy="954107"/>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Translating research into actionable information and innovation: </a:t>
            </a:r>
            <a:r>
              <a:rPr lang="en-US" sz="2800" b="1" dirty="0" smtClean="0">
                <a:latin typeface="Arial" panose="020B0604020202020204" pitchFamily="34" charset="0"/>
                <a:cs typeface="Arial" panose="020B0604020202020204" pitchFamily="34" charset="0"/>
              </a:rPr>
              <a:t>RESILIENCE</a:t>
            </a:r>
            <a:endParaRPr lang="en-US" sz="2800" b="1" dirty="0">
              <a:latin typeface="Arial" panose="020B0604020202020204" pitchFamily="34" charset="0"/>
              <a:cs typeface="Arial" panose="020B0604020202020204" pitchFamily="34" charset="0"/>
            </a:endParaRPr>
          </a:p>
        </p:txBody>
      </p:sp>
      <p:sp>
        <p:nvSpPr>
          <p:cNvPr id="8" name="Rectangle 7"/>
          <p:cNvSpPr/>
          <p:nvPr/>
        </p:nvSpPr>
        <p:spPr>
          <a:xfrm>
            <a:off x="604678" y="2103934"/>
            <a:ext cx="3289208" cy="4478149"/>
          </a:xfrm>
          <a:prstGeom prst="rect">
            <a:avLst/>
          </a:prstGeom>
        </p:spPr>
        <p:txBody>
          <a:bodyPr wrap="square">
            <a:spAutoFit/>
          </a:bodyPr>
          <a:lstStyle/>
          <a:p>
            <a:pPr>
              <a:spcBef>
                <a:spcPts val="600"/>
              </a:spcBef>
            </a:pPr>
            <a:r>
              <a:rPr lang="en-US" dirty="0" smtClean="0">
                <a:latin typeface="Arial" panose="020B0604020202020204" pitchFamily="34" charset="0"/>
                <a:cs typeface="Arial" panose="020B0604020202020204" pitchFamily="34" charset="0"/>
              </a:rPr>
              <a:t>Resilience </a:t>
            </a:r>
            <a:r>
              <a:rPr lang="en-US" dirty="0">
                <a:latin typeface="Arial" panose="020B0604020202020204" pitchFamily="34" charset="0"/>
                <a:cs typeface="Arial" panose="020B0604020202020204" pitchFamily="34" charset="0"/>
              </a:rPr>
              <a:t>against all hazards including </a:t>
            </a:r>
            <a:r>
              <a:rPr lang="en-US" dirty="0" smtClean="0">
                <a:latin typeface="Arial" panose="020B0604020202020204" pitchFamily="34" charset="0"/>
                <a:cs typeface="Arial" panose="020B0604020202020204" pitchFamily="34" charset="0"/>
              </a:rPr>
              <a:t>natural; human-caused</a:t>
            </a:r>
          </a:p>
          <a:p>
            <a:pPr marL="342900" indent="-342900">
              <a:spcBef>
                <a:spcPts val="6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USACE Resilience Principles: Prepare, Absorb, Recover; Adapt</a:t>
            </a:r>
          </a:p>
          <a:p>
            <a:pPr marL="342900" indent="-342900">
              <a:spcBef>
                <a:spcPts val="6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Strategies: Evolve Standards, Support Community Resilience, Focus on Priorities (Military Installations and Coastal Communities)</a:t>
            </a:r>
          </a:p>
          <a:p>
            <a:pPr marL="342900" indent="-342900">
              <a:spcBef>
                <a:spcPts val="6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Army </a:t>
            </a:r>
            <a:r>
              <a:rPr lang="en-US" dirty="0">
                <a:latin typeface="Arial" panose="020B0604020202020204" pitchFamily="34" charset="0"/>
                <a:cs typeface="Arial" panose="020B0604020202020204" pitchFamily="34" charset="0"/>
              </a:rPr>
              <a:t>Screening Level Climate Change Vulnerability </a:t>
            </a:r>
            <a:r>
              <a:rPr lang="en-US" dirty="0" smtClean="0">
                <a:latin typeface="Arial" panose="020B0604020202020204" pitchFamily="34" charset="0"/>
                <a:cs typeface="Arial" panose="020B0604020202020204" pitchFamily="34" charset="0"/>
              </a:rPr>
              <a:t>Assessment</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93886" y="2538484"/>
            <a:ext cx="4730090" cy="3044170"/>
          </a:xfrm>
          <a:prstGeom prst="rect">
            <a:avLst/>
          </a:prstGeom>
        </p:spPr>
      </p:pic>
    </p:spTree>
    <p:extLst>
      <p:ext uri="{BB962C8B-B14F-4D97-AF65-F5344CB8AC3E}">
        <p14:creationId xmlns:p14="http://schemas.microsoft.com/office/powerpoint/2010/main" val="1261224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876300"/>
            <a:ext cx="4105275" cy="558165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92216" y="981075"/>
            <a:ext cx="3520840" cy="1893044"/>
          </a:xfrm>
          <a:prstGeom prst="rect">
            <a:avLst/>
          </a:prstGeom>
          <a:ln w="95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02004" y="2984642"/>
            <a:ext cx="3544245" cy="1364965"/>
          </a:xfrm>
          <a:prstGeom prst="rect">
            <a:avLst/>
          </a:prstGeom>
          <a:ln w="95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Rectangle 11"/>
          <p:cNvSpPr/>
          <p:nvPr/>
        </p:nvSpPr>
        <p:spPr>
          <a:xfrm>
            <a:off x="4105273" y="1225191"/>
            <a:ext cx="4959491" cy="1077218"/>
          </a:xfrm>
          <a:prstGeom prst="rect">
            <a:avLst/>
          </a:prstGeom>
          <a:noFill/>
        </p:spPr>
        <p:txBody>
          <a:bodyPr wrap="square" lIns="91440" tIns="45720" rIns="91440" bIns="45720">
            <a:spAutoFit/>
          </a:bodyPr>
          <a:lstStyle/>
          <a:p>
            <a:pPr algn="ctr"/>
            <a:r>
              <a:rPr lang="en-US" sz="3200" dirty="0" smtClean="0">
                <a:ln w="0"/>
                <a:solidFill>
                  <a:prstClr val="black"/>
                </a:solidFill>
                <a:effectLst>
                  <a:outerShdw blurRad="38100" dist="19050" dir="2700000" algn="tl" rotWithShape="0">
                    <a:prstClr val="black">
                      <a:alpha val="40000"/>
                    </a:prstClr>
                  </a:outerShdw>
                </a:effectLst>
              </a:rPr>
              <a:t>We Are The Army’s Home</a:t>
            </a:r>
            <a:endParaRPr lang="en-US" sz="3200" dirty="0">
              <a:ln w="0"/>
              <a:solidFill>
                <a:prstClr val="black"/>
              </a:solidFill>
              <a:effectLst>
                <a:outerShdw blurRad="38100" dist="19050" dir="2700000" algn="tl" rotWithShape="0">
                  <a:prstClr val="black">
                    <a:alpha val="40000"/>
                  </a:prstClr>
                </a:outerShdw>
              </a:effectLst>
            </a:endParaRPr>
          </a:p>
          <a:p>
            <a:pPr algn="ctr"/>
            <a:r>
              <a:rPr lang="en-US" sz="3200" dirty="0" smtClean="0">
                <a:ln w="0"/>
                <a:solidFill>
                  <a:prstClr val="black"/>
                </a:solidFill>
                <a:effectLst>
                  <a:outerShdw blurRad="38100" dist="19050" dir="2700000" algn="tl" rotWithShape="0">
                    <a:prstClr val="black">
                      <a:alpha val="40000"/>
                    </a:prstClr>
                  </a:outerShdw>
                </a:effectLst>
              </a:rPr>
              <a:t>Platforms for Readiness</a:t>
            </a:r>
            <a:endParaRPr lang="en-US" sz="3200" dirty="0">
              <a:ln w="0"/>
              <a:solidFill>
                <a:prstClr val="black"/>
              </a:solidFill>
              <a:effectLst>
                <a:outerShdw blurRad="38100" dist="19050" dir="2700000" algn="tl" rotWithShape="0">
                  <a:prstClr val="black">
                    <a:alpha val="40000"/>
                  </a:prstClr>
                </a:outerShdw>
              </a:effectLst>
            </a:endParaRPr>
          </a:p>
        </p:txBody>
      </p:sp>
      <p:pic>
        <p:nvPicPr>
          <p:cNvPr id="1026" name="Picture 2" descr="http://www.globalsecurity.org/military/library/policy/army/fm/7-22-7/image16.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4394810" y="2813980"/>
            <a:ext cx="4570214" cy="32923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89535" y="4460130"/>
            <a:ext cx="3526202" cy="181935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053774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2934" y="1020721"/>
            <a:ext cx="8158029" cy="954107"/>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We need to keep setting the example of what right looks </a:t>
            </a:r>
            <a:r>
              <a:rPr lang="en-US" sz="2800" dirty="0" smtClean="0">
                <a:latin typeface="Arial" panose="020B0604020202020204" pitchFamily="34" charset="0"/>
                <a:cs typeface="Arial" panose="020B0604020202020204" pitchFamily="34" charset="0"/>
              </a:rPr>
              <a:t>like:</a:t>
            </a:r>
            <a:endParaRPr lang="en-US" sz="2800" dirty="0">
              <a:latin typeface="Arial" panose="020B0604020202020204" pitchFamily="34" charset="0"/>
              <a:cs typeface="Arial" panose="020B0604020202020204" pitchFamily="34" charset="0"/>
            </a:endParaRPr>
          </a:p>
        </p:txBody>
      </p:sp>
      <p:sp>
        <p:nvSpPr>
          <p:cNvPr id="6" name="Rectangle 5"/>
          <p:cNvSpPr/>
          <p:nvPr/>
        </p:nvSpPr>
        <p:spPr>
          <a:xfrm>
            <a:off x="-863676" y="1497775"/>
            <a:ext cx="3940438" cy="270266"/>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l="1033" r="4879"/>
          <a:stretch/>
        </p:blipFill>
        <p:spPr>
          <a:xfrm>
            <a:off x="4721130" y="2381573"/>
            <a:ext cx="3982246" cy="3323192"/>
          </a:xfrm>
          <a:prstGeom prst="rect">
            <a:avLst/>
          </a:prstGeom>
        </p:spPr>
      </p:pic>
      <p:sp>
        <p:nvSpPr>
          <p:cNvPr id="8" name="Rectangle 7"/>
          <p:cNvSpPr/>
          <p:nvPr/>
        </p:nvSpPr>
        <p:spPr>
          <a:xfrm>
            <a:off x="642115" y="2245095"/>
            <a:ext cx="4079015" cy="4078039"/>
          </a:xfrm>
          <a:prstGeom prst="rect">
            <a:avLst/>
          </a:prstGeom>
        </p:spPr>
        <p:txBody>
          <a:bodyPr wrap="square">
            <a:spAutoFit/>
          </a:bodyPr>
          <a:lstStyle/>
          <a:p>
            <a:pPr marL="342900" indent="-342900">
              <a:spcBef>
                <a:spcPts val="6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Systems approach: efficiency, sustainability; resilience are interdependent; integrated</a:t>
            </a:r>
          </a:p>
          <a:p>
            <a:pPr marL="342900" indent="-342900">
              <a:spcBef>
                <a:spcPts val="6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Innovative financing</a:t>
            </a:r>
          </a:p>
          <a:p>
            <a:pPr marL="342900" indent="-342900">
              <a:spcBef>
                <a:spcPts val="6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Relentless commitment</a:t>
            </a:r>
          </a:p>
          <a:p>
            <a:pPr marL="342900" indent="-342900">
              <a:spcBef>
                <a:spcPts val="6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Sharing lessons learned</a:t>
            </a:r>
          </a:p>
          <a:p>
            <a:pPr marL="342900" indent="-342900">
              <a:spcBef>
                <a:spcPts val="6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Translating research into actionable information and innovation </a:t>
            </a:r>
          </a:p>
          <a:p>
            <a:pPr>
              <a:spcBef>
                <a:spcPts val="600"/>
              </a:spcBef>
            </a:pPr>
            <a:r>
              <a:rPr lang="en-US" dirty="0" smtClean="0">
                <a:latin typeface="Arial" panose="020B0604020202020204" pitchFamily="34" charset="0"/>
                <a:cs typeface="Arial" panose="020B0604020202020204" pitchFamily="34" charset="0"/>
              </a:rPr>
              <a:t>Our </a:t>
            </a:r>
            <a:r>
              <a:rPr lang="en-US" dirty="0">
                <a:latin typeface="Arial" panose="020B0604020202020204" pitchFamily="34" charset="0"/>
                <a:cs typeface="Arial" panose="020B0604020202020204" pitchFamily="34" charset="0"/>
              </a:rPr>
              <a:t>greatest projects are the result of robust collaboration among our many stakeholders including our customers and our contractors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821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5922568"/>
            <a:ext cx="7705580" cy="414670"/>
          </a:xfrm>
          <a:prstGeom prst="rect">
            <a:avLst/>
          </a:prstGeom>
          <a:solidFill>
            <a:srgbClr val="CC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nip Diagonal Corner Rectangle 1"/>
          <p:cNvSpPr/>
          <p:nvPr/>
        </p:nvSpPr>
        <p:spPr>
          <a:xfrm>
            <a:off x="5088215" y="927519"/>
            <a:ext cx="3531765" cy="4508035"/>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217220" y="1104737"/>
            <a:ext cx="3273754" cy="41336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540276" y="4481447"/>
            <a:ext cx="4150367" cy="95410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dirty="0" smtClean="0">
                <a:ln w="0"/>
                <a:effectLst>
                  <a:outerShdw blurRad="38100" dist="19050" dir="2700000" algn="tl" rotWithShape="0">
                    <a:schemeClr val="dk1">
                      <a:alpha val="40000"/>
                    </a:schemeClr>
                  </a:outerShdw>
                </a:effectLst>
              </a:rPr>
              <a:t>Dr. Patrick McDaniel</a:t>
            </a:r>
          </a:p>
          <a:p>
            <a:pPr algn="ctr"/>
            <a:r>
              <a:rPr lang="en-US" sz="1400" dirty="0" smtClean="0">
                <a:ln w="0"/>
                <a:effectLst>
                  <a:outerShdw blurRad="38100" dist="19050" dir="2700000" algn="tl" rotWithShape="0">
                    <a:schemeClr val="dk1">
                      <a:alpha val="40000"/>
                    </a:schemeClr>
                  </a:outerShdw>
                </a:effectLst>
              </a:rPr>
              <a:t>School of Electrical Engineering and Computer Science</a:t>
            </a:r>
          </a:p>
          <a:p>
            <a:pPr algn="ctr"/>
            <a:r>
              <a:rPr lang="en-US" sz="1400" dirty="0" smtClean="0">
                <a:ln w="0"/>
                <a:effectLst>
                  <a:outerShdw blurRad="38100" dist="19050" dir="2700000" algn="tl" rotWithShape="0">
                    <a:schemeClr val="dk1">
                      <a:alpha val="40000"/>
                    </a:schemeClr>
                  </a:outerShdw>
                </a:effectLst>
              </a:rPr>
              <a:t>Pennsylvania State University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234" y="1163459"/>
            <a:ext cx="2838450" cy="2800350"/>
          </a:xfrm>
          <a:prstGeom prst="rect">
            <a:avLst/>
          </a:prstGeom>
        </p:spPr>
      </p:pic>
      <p:sp>
        <p:nvSpPr>
          <p:cNvPr id="6" name="Rectangle 5"/>
          <p:cNvSpPr/>
          <p:nvPr/>
        </p:nvSpPr>
        <p:spPr>
          <a:xfrm>
            <a:off x="828359" y="5846867"/>
            <a:ext cx="7791621" cy="532903"/>
          </a:xfrm>
          <a:prstGeom prst="rect">
            <a:avLst/>
          </a:prstGeom>
        </p:spPr>
        <p:txBody>
          <a:bodyPr wrap="square">
            <a:spAutoFit/>
          </a:bodyPr>
          <a:lstStyle/>
          <a:p>
            <a:pPr algn="ctr">
              <a:lnSpc>
                <a:spcPct val="107000"/>
              </a:lnSpc>
              <a:spcAft>
                <a:spcPts val="800"/>
              </a:spcAft>
            </a:pPr>
            <a:r>
              <a:rPr lang="en-US" sz="2800" b="1" i="1" dirty="0">
                <a:latin typeface="Calibri" panose="020F0502020204030204" pitchFamily="34" charset="0"/>
                <a:ea typeface="Calibri" panose="020F0502020204030204" pitchFamily="34" charset="0"/>
                <a:cs typeface="Times New Roman" panose="02020603050405020304" pitchFamily="18" charset="0"/>
              </a:rPr>
              <a:t>Cyber and Information Technology Trends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741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67437" y="1014283"/>
            <a:ext cx="8233802" cy="6769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 Arial"/>
              </a:rPr>
              <a:t>Cyber as augmentation…	</a:t>
            </a:r>
            <a:endParaRPr lang="en-US" sz="3200" dirty="0">
              <a:latin typeface=" Arial"/>
            </a:endParaRPr>
          </a:p>
        </p:txBody>
      </p:sp>
      <p:sp>
        <p:nvSpPr>
          <p:cNvPr id="9" name="Text Placeholder 2"/>
          <p:cNvSpPr txBox="1">
            <a:spLocks/>
          </p:cNvSpPr>
          <p:nvPr/>
        </p:nvSpPr>
        <p:spPr>
          <a:xfrm>
            <a:off x="467436" y="1691279"/>
            <a:ext cx="8380280" cy="9291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smtClean="0">
                <a:latin typeface=" Arial"/>
              </a:rPr>
              <a:t>The lines between Installation Cyber and Physical activities will get smaller and smaller and disappear …</a:t>
            </a:r>
          </a:p>
          <a:p>
            <a:pPr marL="0" indent="0">
              <a:buNone/>
            </a:pPr>
            <a:endParaRPr lang="en-US" sz="1400" dirty="0" smtClean="0">
              <a:latin typeface=" Arial"/>
            </a:endParaRPr>
          </a:p>
          <a:p>
            <a:pPr marL="457200" lvl="1" indent="0">
              <a:buNone/>
            </a:pPr>
            <a:endParaRPr lang="en-US" dirty="0"/>
          </a:p>
        </p:txBody>
      </p:sp>
      <p:sp>
        <p:nvSpPr>
          <p:cNvPr id="3" name="Rectangle 2"/>
          <p:cNvSpPr/>
          <p:nvPr/>
        </p:nvSpPr>
        <p:spPr>
          <a:xfrm>
            <a:off x="1176866" y="2481823"/>
            <a:ext cx="7379993" cy="3600986"/>
          </a:xfrm>
          <a:prstGeom prst="rect">
            <a:avLst/>
          </a:prstGeom>
        </p:spPr>
        <p:txBody>
          <a:bodyPr wrap="square">
            <a:spAutoFit/>
          </a:bodyPr>
          <a:lstStyle/>
          <a:p>
            <a:pPr marL="285750" lvl="1" indent="-285750">
              <a:spcBef>
                <a:spcPts val="600"/>
              </a:spcBef>
              <a:buFont typeface="Arial" panose="020B0604020202020204" pitchFamily="34" charset="0"/>
              <a:buChar char="•"/>
            </a:pPr>
            <a:r>
              <a:rPr lang="en-US" dirty="0" smtClean="0">
                <a:latin typeface=" Arial"/>
              </a:rPr>
              <a:t>The </a:t>
            </a:r>
            <a:r>
              <a:rPr lang="en-US" dirty="0">
                <a:latin typeface=" Arial"/>
              </a:rPr>
              <a:t>installation physical space be “cyber-augmented”, e.g., doors/gates track activities, HVAC systems monitor </a:t>
            </a:r>
            <a:r>
              <a:rPr lang="en-US" dirty="0" smtClean="0">
                <a:latin typeface=" Arial"/>
              </a:rPr>
              <a:t>themselves</a:t>
            </a:r>
          </a:p>
          <a:p>
            <a:pPr marL="742950" lvl="3" indent="-285750">
              <a:spcBef>
                <a:spcPts val="600"/>
              </a:spcBef>
              <a:buSzPct val="86000"/>
              <a:buFont typeface="Wingdings" panose="05000000000000000000" pitchFamily="2" charset="2"/>
              <a:buChar char="Ø"/>
            </a:pPr>
            <a:r>
              <a:rPr lang="en-US" dirty="0" smtClean="0">
                <a:latin typeface=" Arial"/>
              </a:rPr>
              <a:t>Installation “operations” will look a lot more like the operations center for a factory—control center with visibility into every facet of domain</a:t>
            </a:r>
          </a:p>
          <a:p>
            <a:pPr marL="285750" lvl="1" indent="-285750">
              <a:spcBef>
                <a:spcPts val="600"/>
              </a:spcBef>
              <a:buFont typeface="Arial" panose="020B0604020202020204" pitchFamily="34" charset="0"/>
              <a:buChar char="•"/>
            </a:pPr>
            <a:r>
              <a:rPr lang="en-US" dirty="0" smtClean="0">
                <a:latin typeface=" Arial"/>
              </a:rPr>
              <a:t>Personnel </a:t>
            </a:r>
            <a:r>
              <a:rPr lang="en-US" dirty="0">
                <a:latin typeface=" Arial"/>
              </a:rPr>
              <a:t>will interact with installation (often through digitally augmented interfaces),  and use through directed advisory </a:t>
            </a:r>
            <a:r>
              <a:rPr lang="en-US" dirty="0" smtClean="0">
                <a:latin typeface=" Arial"/>
              </a:rPr>
              <a:t>systems</a:t>
            </a:r>
          </a:p>
          <a:p>
            <a:pPr marL="285750" lvl="1" indent="-285750">
              <a:spcBef>
                <a:spcPts val="600"/>
              </a:spcBef>
              <a:buFont typeface="Arial" panose="020B0604020202020204" pitchFamily="34" charset="0"/>
              <a:buChar char="•"/>
            </a:pPr>
            <a:r>
              <a:rPr lang="en-US" dirty="0" smtClean="0">
                <a:latin typeface=" Arial"/>
              </a:rPr>
              <a:t>Affords </a:t>
            </a:r>
            <a:r>
              <a:rPr lang="en-US" dirty="0">
                <a:latin typeface=" Arial"/>
              </a:rPr>
              <a:t>huge advances in efficiency, monitor-ability, and security</a:t>
            </a:r>
          </a:p>
          <a:p>
            <a:pPr marL="742950" lvl="3" indent="-285750">
              <a:spcBef>
                <a:spcPts val="600"/>
              </a:spcBef>
              <a:buFont typeface="Wingdings" panose="05000000000000000000" pitchFamily="2" charset="2"/>
              <a:buChar char="Ø"/>
            </a:pPr>
            <a:r>
              <a:rPr lang="en-US" dirty="0">
                <a:latin typeface=" Arial"/>
              </a:rPr>
              <a:t>Energy use optimization</a:t>
            </a:r>
          </a:p>
          <a:p>
            <a:pPr marL="742950" lvl="3" indent="-285750">
              <a:spcBef>
                <a:spcPts val="600"/>
              </a:spcBef>
              <a:buFont typeface="Wingdings" panose="05000000000000000000" pitchFamily="2" charset="2"/>
              <a:buChar char="Ø"/>
            </a:pPr>
            <a:r>
              <a:rPr lang="en-US" dirty="0">
                <a:latin typeface=" Arial"/>
              </a:rPr>
              <a:t>Self diagnosing and maintaining systems</a:t>
            </a:r>
          </a:p>
          <a:p>
            <a:pPr marL="742950" lvl="3" indent="-285750">
              <a:spcBef>
                <a:spcPts val="600"/>
              </a:spcBef>
              <a:buFont typeface="Wingdings" panose="05000000000000000000" pitchFamily="2" charset="2"/>
              <a:buChar char="Ø"/>
            </a:pPr>
            <a:r>
              <a:rPr lang="en-US" dirty="0">
                <a:latin typeface=" Arial"/>
              </a:rPr>
              <a:t>Security event prediction, mitigation, monitoring, and forensics</a:t>
            </a:r>
          </a:p>
        </p:txBody>
      </p:sp>
    </p:spTree>
    <p:extLst>
      <p:ext uri="{BB962C8B-B14F-4D97-AF65-F5344CB8AC3E}">
        <p14:creationId xmlns:p14="http://schemas.microsoft.com/office/powerpoint/2010/main" val="3619637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2591" y="843520"/>
            <a:ext cx="8555233" cy="12320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 Arial"/>
              </a:rPr>
              <a:t>Installation and Cyber-Trends and Challenges Looking Forward</a:t>
            </a:r>
            <a:endParaRPr lang="en-US" sz="3200" dirty="0">
              <a:latin typeface=" Arial"/>
            </a:endParaRPr>
          </a:p>
        </p:txBody>
      </p:sp>
      <p:sp>
        <p:nvSpPr>
          <p:cNvPr id="5" name="Text Placeholder 2"/>
          <p:cNvSpPr txBox="1">
            <a:spLocks/>
          </p:cNvSpPr>
          <p:nvPr/>
        </p:nvSpPr>
        <p:spPr>
          <a:xfrm>
            <a:off x="458051" y="1911196"/>
            <a:ext cx="8362652" cy="702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smtClean="0">
                <a:latin typeface=" Arial"/>
              </a:rPr>
              <a:t>Installations of the future will support </a:t>
            </a:r>
            <a:r>
              <a:rPr lang="en-US" sz="2000" i="1" u="sng" dirty="0" smtClean="0">
                <a:latin typeface=" Arial"/>
              </a:rPr>
              <a:t>digital-age </a:t>
            </a:r>
            <a:r>
              <a:rPr lang="en-US" sz="2000" i="1" dirty="0" smtClean="0">
                <a:latin typeface=" Arial"/>
              </a:rPr>
              <a:t>Soldiers and services, but must maintain the current levels of control and security </a:t>
            </a:r>
            <a:r>
              <a:rPr lang="is-IS" sz="2000" i="1" dirty="0" smtClean="0">
                <a:latin typeface=" Arial"/>
              </a:rPr>
              <a:t>…</a:t>
            </a:r>
            <a:endParaRPr lang="en-US" sz="2000" i="1" dirty="0">
              <a:latin typeface=" Arial"/>
            </a:endParaRPr>
          </a:p>
        </p:txBody>
      </p:sp>
      <p:sp>
        <p:nvSpPr>
          <p:cNvPr id="6" name="Text Placeholder 2"/>
          <p:cNvSpPr txBox="1">
            <a:spLocks/>
          </p:cNvSpPr>
          <p:nvPr/>
        </p:nvSpPr>
        <p:spPr>
          <a:xfrm>
            <a:off x="492591" y="2773248"/>
            <a:ext cx="4146786" cy="35138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736600" indent="-419100" defTabSz="584200">
              <a:spcBef>
                <a:spcPts val="2000"/>
              </a:spcBef>
              <a:buSzPct val="90000"/>
              <a:buChar char="•"/>
              <a:defRPr sz="4200">
                <a:latin typeface="+mn-lt"/>
                <a:ea typeface="+mn-ea"/>
                <a:cs typeface="+mn-cs"/>
                <a:sym typeface="Gill Sans"/>
              </a:defRPr>
            </a:lvl1pPr>
            <a:lvl2pPr marL="1206500" indent="-444500" defTabSz="584200">
              <a:spcBef>
                <a:spcPts val="2000"/>
              </a:spcBef>
              <a:buSzPct val="90000"/>
              <a:buFont typeface="Lucida Grande"/>
              <a:buChar char="‣"/>
              <a:defRPr sz="3600">
                <a:latin typeface="+mn-lt"/>
                <a:ea typeface="+mn-ea"/>
                <a:cs typeface="+mn-cs"/>
                <a:sym typeface="Gill Sans"/>
              </a:defRPr>
            </a:lvl2pPr>
            <a:lvl3pPr marL="1587500" indent="-381000" defTabSz="584200">
              <a:spcBef>
                <a:spcPts val="2000"/>
              </a:spcBef>
              <a:buSzPct val="90000"/>
              <a:buChar char="•"/>
              <a:defRPr sz="3200">
                <a:latin typeface="+mn-lt"/>
                <a:ea typeface="+mn-ea"/>
                <a:cs typeface="+mn-cs"/>
                <a:sym typeface="Gill Sans"/>
              </a:defRPr>
            </a:lvl3pPr>
            <a:lvl4pPr marL="2044700" indent="-393700" defTabSz="584200">
              <a:spcBef>
                <a:spcPts val="2000"/>
              </a:spcBef>
              <a:buSzPct val="90000"/>
              <a:buFont typeface="Lucida Grande"/>
              <a:buChar char="‣"/>
              <a:defRPr sz="2800">
                <a:latin typeface="+mn-lt"/>
                <a:ea typeface="+mn-ea"/>
                <a:cs typeface="+mn-cs"/>
                <a:sym typeface="Gill Sans"/>
              </a:defRPr>
            </a:lvl4pPr>
            <a:lvl5pPr marL="2438400" indent="-342900" defTabSz="584200">
              <a:spcBef>
                <a:spcPts val="2000"/>
              </a:spcBef>
              <a:buSzPct val="90000"/>
              <a:buChar char="-"/>
              <a:defRPr sz="2400">
                <a:latin typeface="+mn-lt"/>
                <a:ea typeface="+mn-ea"/>
                <a:cs typeface="+mn-cs"/>
                <a:sym typeface="Gill Sans"/>
              </a:defRPr>
            </a:lvl5pPr>
            <a:lvl6pPr marL="3051175" indent="-600075" defTabSz="584200">
              <a:spcBef>
                <a:spcPts val="2000"/>
              </a:spcBef>
              <a:buSzPct val="90000"/>
              <a:buChar char="•"/>
              <a:defRPr sz="4200">
                <a:latin typeface="+mn-lt"/>
                <a:ea typeface="+mn-ea"/>
                <a:cs typeface="+mn-cs"/>
                <a:sym typeface="Gill Sans"/>
              </a:defRPr>
            </a:lvl6pPr>
            <a:lvl7pPr marL="3406775" indent="-600075" defTabSz="584200">
              <a:spcBef>
                <a:spcPts val="2000"/>
              </a:spcBef>
              <a:buSzPct val="90000"/>
              <a:buChar char="•"/>
              <a:defRPr sz="4200">
                <a:latin typeface="+mn-lt"/>
                <a:ea typeface="+mn-ea"/>
                <a:cs typeface="+mn-cs"/>
                <a:sym typeface="Gill Sans"/>
              </a:defRPr>
            </a:lvl7pPr>
            <a:lvl8pPr marL="3762375" indent="-600075" defTabSz="584200">
              <a:spcBef>
                <a:spcPts val="2000"/>
              </a:spcBef>
              <a:buSzPct val="90000"/>
              <a:buChar char="•"/>
              <a:defRPr sz="4200">
                <a:latin typeface="+mn-lt"/>
                <a:ea typeface="+mn-ea"/>
                <a:cs typeface="+mn-cs"/>
                <a:sym typeface="Gill Sans"/>
              </a:defRPr>
            </a:lvl8pPr>
            <a:lvl9pPr marL="4117975" indent="-600075" defTabSz="584200">
              <a:spcBef>
                <a:spcPts val="2000"/>
              </a:spcBef>
              <a:buSzPct val="90000"/>
              <a:buChar char="•"/>
              <a:defRPr sz="4200">
                <a:latin typeface="+mn-lt"/>
                <a:ea typeface="+mn-ea"/>
                <a:cs typeface="+mn-cs"/>
                <a:sym typeface="Gill Sans"/>
              </a:defRPr>
            </a:lvl9pPr>
          </a:lstStyle>
          <a:p>
            <a:pPr marL="231775" indent="-231775" algn="l">
              <a:lnSpc>
                <a:spcPct val="90000"/>
              </a:lnSpc>
              <a:spcBef>
                <a:spcPts val="1000"/>
              </a:spcBef>
            </a:pPr>
            <a:r>
              <a:rPr lang="en-US" sz="1600" dirty="0" smtClean="0">
                <a:latin typeface=" Arial"/>
              </a:rPr>
              <a:t>Vision: Cyber will be a fluid, autonomous, self correcting and self governing collection of physical and cyber domain sensors and services</a:t>
            </a:r>
          </a:p>
          <a:p>
            <a:pPr marL="612775" lvl="2" indent="-231775">
              <a:lnSpc>
                <a:spcPct val="90000"/>
              </a:lnSpc>
              <a:spcBef>
                <a:spcPts val="1000"/>
              </a:spcBef>
            </a:pPr>
            <a:r>
              <a:rPr lang="en-US" sz="1600" dirty="0" smtClean="0">
                <a:latin typeface=" Arial"/>
              </a:rPr>
              <a:t>Humans will set policy and drive high level decision-making (</a:t>
            </a:r>
            <a:r>
              <a:rPr lang="en-US" sz="1600" dirty="0" smtClean="0">
                <a:solidFill>
                  <a:srgbClr val="FF0000"/>
                </a:solidFill>
                <a:latin typeface=" Arial"/>
              </a:rPr>
              <a:t>what</a:t>
            </a:r>
            <a:r>
              <a:rPr lang="en-US" sz="1600" dirty="0" smtClean="0">
                <a:latin typeface=" Arial"/>
              </a:rPr>
              <a:t>) , but not low level implementation (</a:t>
            </a:r>
            <a:r>
              <a:rPr lang="en-US" sz="1600" dirty="0" smtClean="0">
                <a:solidFill>
                  <a:srgbClr val="FF0000"/>
                </a:solidFill>
                <a:latin typeface=" Arial"/>
              </a:rPr>
              <a:t>how</a:t>
            </a:r>
            <a:r>
              <a:rPr lang="en-US" sz="1600" dirty="0" smtClean="0">
                <a:latin typeface=" Arial"/>
              </a:rPr>
              <a:t>)</a:t>
            </a:r>
          </a:p>
          <a:p>
            <a:pPr marL="231775" indent="-231775" algn="l">
              <a:lnSpc>
                <a:spcPct val="90000"/>
              </a:lnSpc>
              <a:spcBef>
                <a:spcPts val="1000"/>
              </a:spcBef>
            </a:pPr>
            <a:r>
              <a:rPr lang="en-US" sz="1600" dirty="0" smtClean="0">
                <a:latin typeface=" Arial"/>
              </a:rPr>
              <a:t>Installation to campus: Cyber activities will need to support collaboration over distances and disjoint spaces</a:t>
            </a:r>
          </a:p>
          <a:p>
            <a:pPr marL="612775" lvl="2" indent="-231775">
              <a:lnSpc>
                <a:spcPct val="90000"/>
              </a:lnSpc>
              <a:spcBef>
                <a:spcPts val="1000"/>
              </a:spcBef>
            </a:pPr>
            <a:r>
              <a:rPr lang="en-US" sz="1600" dirty="0" smtClean="0">
                <a:latin typeface=" Arial"/>
              </a:rPr>
              <a:t>Dynamically defined installation?</a:t>
            </a:r>
          </a:p>
          <a:p>
            <a:pPr marL="231775" indent="-231775" algn="l">
              <a:lnSpc>
                <a:spcPct val="90000"/>
              </a:lnSpc>
              <a:spcBef>
                <a:spcPts val="1000"/>
              </a:spcBef>
            </a:pPr>
            <a:r>
              <a:rPr lang="en-US" sz="1600" dirty="0" smtClean="0">
                <a:latin typeface=" Arial"/>
              </a:rPr>
              <a:t>Hybrid internal, outsourced, and commercially integrated software services – not gate and moat systems</a:t>
            </a:r>
          </a:p>
          <a:p>
            <a:pPr lvl="1" algn="l">
              <a:lnSpc>
                <a:spcPct val="90000"/>
              </a:lnSpc>
              <a:spcBef>
                <a:spcPts val="600"/>
              </a:spcBef>
            </a:pPr>
            <a:endParaRPr lang="en-US" sz="2000" dirty="0" smtClean="0">
              <a:latin typeface=" Arial"/>
            </a:endParaRPr>
          </a:p>
          <a:p>
            <a:pPr lvl="1" algn="l">
              <a:lnSpc>
                <a:spcPct val="90000"/>
              </a:lnSpc>
              <a:spcBef>
                <a:spcPts val="600"/>
              </a:spcBef>
            </a:pPr>
            <a:endParaRPr lang="en-US" sz="2000" dirty="0">
              <a:latin typeface=" Arial"/>
            </a:endParaRPr>
          </a:p>
        </p:txBody>
      </p:sp>
      <p:sp>
        <p:nvSpPr>
          <p:cNvPr id="7" name="Text Placeholder 2"/>
          <p:cNvSpPr txBox="1">
            <a:spLocks/>
          </p:cNvSpPr>
          <p:nvPr/>
        </p:nvSpPr>
        <p:spPr>
          <a:xfrm>
            <a:off x="4639377" y="2773248"/>
            <a:ext cx="4127217" cy="3651412"/>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736600" indent="-419100" defTabSz="584200">
              <a:spcBef>
                <a:spcPts val="2000"/>
              </a:spcBef>
              <a:buSzPct val="90000"/>
              <a:buChar char="•"/>
              <a:defRPr sz="4200">
                <a:latin typeface="+mn-lt"/>
                <a:ea typeface="+mn-ea"/>
                <a:cs typeface="+mn-cs"/>
                <a:sym typeface="Gill Sans"/>
              </a:defRPr>
            </a:lvl1pPr>
            <a:lvl2pPr marL="1206500" indent="-444500" defTabSz="584200">
              <a:spcBef>
                <a:spcPts val="2000"/>
              </a:spcBef>
              <a:buSzPct val="90000"/>
              <a:buFont typeface="Lucida Grande"/>
              <a:buChar char="‣"/>
              <a:defRPr sz="3600">
                <a:latin typeface="+mn-lt"/>
                <a:ea typeface="+mn-ea"/>
                <a:cs typeface="+mn-cs"/>
                <a:sym typeface="Gill Sans"/>
              </a:defRPr>
            </a:lvl2pPr>
            <a:lvl3pPr marL="1587500" indent="-381000" defTabSz="584200">
              <a:spcBef>
                <a:spcPts val="2000"/>
              </a:spcBef>
              <a:buSzPct val="90000"/>
              <a:buChar char="•"/>
              <a:defRPr sz="3200">
                <a:latin typeface="+mn-lt"/>
                <a:ea typeface="+mn-ea"/>
                <a:cs typeface="+mn-cs"/>
                <a:sym typeface="Gill Sans"/>
              </a:defRPr>
            </a:lvl3pPr>
            <a:lvl4pPr marL="2044700" indent="-393700" defTabSz="584200">
              <a:spcBef>
                <a:spcPts val="2000"/>
              </a:spcBef>
              <a:buSzPct val="90000"/>
              <a:buFont typeface="Lucida Grande"/>
              <a:buChar char="‣"/>
              <a:defRPr sz="2800">
                <a:latin typeface="+mn-lt"/>
                <a:ea typeface="+mn-ea"/>
                <a:cs typeface="+mn-cs"/>
                <a:sym typeface="Gill Sans"/>
              </a:defRPr>
            </a:lvl4pPr>
            <a:lvl5pPr marL="2438400" indent="-342900" defTabSz="584200">
              <a:spcBef>
                <a:spcPts val="2000"/>
              </a:spcBef>
              <a:buSzPct val="90000"/>
              <a:buChar char="-"/>
              <a:defRPr sz="2400">
                <a:latin typeface="+mn-lt"/>
                <a:ea typeface="+mn-ea"/>
                <a:cs typeface="+mn-cs"/>
                <a:sym typeface="Gill Sans"/>
              </a:defRPr>
            </a:lvl5pPr>
            <a:lvl6pPr marL="3051175" indent="-600075" defTabSz="584200">
              <a:spcBef>
                <a:spcPts val="2000"/>
              </a:spcBef>
              <a:buSzPct val="90000"/>
              <a:buChar char="•"/>
              <a:defRPr sz="4200">
                <a:latin typeface="+mn-lt"/>
                <a:ea typeface="+mn-ea"/>
                <a:cs typeface="+mn-cs"/>
                <a:sym typeface="Gill Sans"/>
              </a:defRPr>
            </a:lvl6pPr>
            <a:lvl7pPr marL="3406775" indent="-600075" defTabSz="584200">
              <a:spcBef>
                <a:spcPts val="2000"/>
              </a:spcBef>
              <a:buSzPct val="90000"/>
              <a:buChar char="•"/>
              <a:defRPr sz="4200">
                <a:latin typeface="+mn-lt"/>
                <a:ea typeface="+mn-ea"/>
                <a:cs typeface="+mn-cs"/>
                <a:sym typeface="Gill Sans"/>
              </a:defRPr>
            </a:lvl7pPr>
            <a:lvl8pPr marL="3762375" indent="-600075" defTabSz="584200">
              <a:spcBef>
                <a:spcPts val="2000"/>
              </a:spcBef>
              <a:buSzPct val="90000"/>
              <a:buChar char="•"/>
              <a:defRPr sz="4200">
                <a:latin typeface="+mn-lt"/>
                <a:ea typeface="+mn-ea"/>
                <a:cs typeface="+mn-cs"/>
                <a:sym typeface="Gill Sans"/>
              </a:defRPr>
            </a:lvl8pPr>
            <a:lvl9pPr marL="4117975" indent="-600075" defTabSz="584200">
              <a:spcBef>
                <a:spcPts val="2000"/>
              </a:spcBef>
              <a:buSzPct val="90000"/>
              <a:buChar char="•"/>
              <a:defRPr sz="4200">
                <a:latin typeface="+mn-lt"/>
                <a:ea typeface="+mn-ea"/>
                <a:cs typeface="+mn-cs"/>
                <a:sym typeface="Gill Sans"/>
              </a:defRPr>
            </a:lvl9pPr>
          </a:lstStyle>
          <a:p>
            <a:pPr marL="220663" indent="-220663" algn="l">
              <a:spcBef>
                <a:spcPts val="600"/>
              </a:spcBef>
            </a:pPr>
            <a:r>
              <a:rPr lang="en-US" sz="1600" dirty="0" smtClean="0">
                <a:latin typeface=" Arial"/>
              </a:rPr>
              <a:t>Cyber </a:t>
            </a:r>
            <a:r>
              <a:rPr lang="en-US" sz="1600" dirty="0">
                <a:latin typeface=" Arial"/>
              </a:rPr>
              <a:t>infrastructure will be </a:t>
            </a:r>
            <a:r>
              <a:rPr lang="en-US" sz="1600" dirty="0" smtClean="0">
                <a:latin typeface=" Arial"/>
              </a:rPr>
              <a:t>distributed, constantly </a:t>
            </a:r>
            <a:r>
              <a:rPr lang="en-US" sz="1600" dirty="0">
                <a:latin typeface=" Arial"/>
              </a:rPr>
              <a:t>self-assessing, optimizing, and </a:t>
            </a:r>
            <a:r>
              <a:rPr lang="en-US" sz="1600" dirty="0" smtClean="0">
                <a:latin typeface=" Arial"/>
              </a:rPr>
              <a:t>reconfiguring, and </a:t>
            </a:r>
            <a:r>
              <a:rPr lang="is-IS" sz="1600" dirty="0" smtClean="0">
                <a:latin typeface=" Arial"/>
              </a:rPr>
              <a:t>…</a:t>
            </a:r>
            <a:endParaRPr lang="en-US" sz="1600" dirty="0">
              <a:latin typeface=" Arial"/>
            </a:endParaRPr>
          </a:p>
          <a:p>
            <a:pPr marL="682625" lvl="2" indent="-220663">
              <a:spcBef>
                <a:spcPts val="600"/>
              </a:spcBef>
            </a:pPr>
            <a:r>
              <a:rPr lang="en-US" sz="1600" dirty="0" smtClean="0">
                <a:latin typeface=" Arial"/>
              </a:rPr>
              <a:t>predictively </a:t>
            </a:r>
            <a:r>
              <a:rPr lang="en-US" sz="1600" dirty="0">
                <a:latin typeface=" Arial"/>
              </a:rPr>
              <a:t>move </a:t>
            </a:r>
            <a:r>
              <a:rPr lang="en-US" sz="1600" dirty="0" smtClean="0">
                <a:latin typeface=" Arial"/>
              </a:rPr>
              <a:t>data/service </a:t>
            </a:r>
            <a:r>
              <a:rPr lang="en-US" sz="1600" dirty="0">
                <a:latin typeface=" Arial"/>
              </a:rPr>
              <a:t>where </a:t>
            </a:r>
            <a:r>
              <a:rPr lang="en-US" sz="1600" dirty="0" smtClean="0">
                <a:latin typeface=" Arial"/>
              </a:rPr>
              <a:t>it </a:t>
            </a:r>
            <a:r>
              <a:rPr lang="en-US" sz="1600" dirty="0">
                <a:latin typeface=" Arial"/>
              </a:rPr>
              <a:t>is needed </a:t>
            </a:r>
          </a:p>
          <a:p>
            <a:pPr marL="682625" lvl="2" indent="-220663">
              <a:spcBef>
                <a:spcPts val="600"/>
              </a:spcBef>
            </a:pPr>
            <a:r>
              <a:rPr lang="en-US" sz="1600" dirty="0" smtClean="0">
                <a:latin typeface=" Arial"/>
              </a:rPr>
              <a:t>anticipate </a:t>
            </a:r>
            <a:r>
              <a:rPr lang="en-US" sz="1600" dirty="0">
                <a:latin typeface=" Arial"/>
              </a:rPr>
              <a:t>potential </a:t>
            </a:r>
            <a:r>
              <a:rPr lang="en-US" sz="1600" dirty="0" smtClean="0">
                <a:latin typeface=" Arial"/>
              </a:rPr>
              <a:t>security concerns </a:t>
            </a:r>
            <a:r>
              <a:rPr lang="en-US" sz="1600" dirty="0">
                <a:latin typeface=" Arial"/>
              </a:rPr>
              <a:t>before they happen </a:t>
            </a:r>
          </a:p>
          <a:p>
            <a:pPr marL="682625" lvl="2" indent="-220663">
              <a:spcBef>
                <a:spcPts val="600"/>
              </a:spcBef>
            </a:pPr>
            <a:r>
              <a:rPr lang="en-US" sz="1600" dirty="0" smtClean="0">
                <a:latin typeface=" Arial"/>
              </a:rPr>
              <a:t>act </a:t>
            </a:r>
            <a:r>
              <a:rPr lang="en-US" sz="1600" dirty="0">
                <a:latin typeface=" Arial"/>
              </a:rPr>
              <a:t>proactively and decisively when threats are identified </a:t>
            </a:r>
          </a:p>
          <a:p>
            <a:pPr marL="682625" lvl="2" indent="-220663">
              <a:spcBef>
                <a:spcPts val="600"/>
              </a:spcBef>
            </a:pPr>
            <a:r>
              <a:rPr lang="en-US" sz="1600" dirty="0" smtClean="0">
                <a:latin typeface=" Arial"/>
              </a:rPr>
              <a:t>track </a:t>
            </a:r>
            <a:r>
              <a:rPr lang="en-US" sz="1600" dirty="0">
                <a:latin typeface=" Arial"/>
              </a:rPr>
              <a:t>information flow </a:t>
            </a:r>
            <a:r>
              <a:rPr lang="en-US" sz="1600" dirty="0" smtClean="0">
                <a:latin typeface=" Arial"/>
              </a:rPr>
              <a:t>and human activity and </a:t>
            </a:r>
            <a:r>
              <a:rPr lang="en-US" sz="1600" dirty="0">
                <a:latin typeface=" Arial"/>
              </a:rPr>
              <a:t>record it  </a:t>
            </a:r>
          </a:p>
          <a:p>
            <a:pPr marL="682625" lvl="2" indent="-220663">
              <a:spcBef>
                <a:spcPts val="600"/>
              </a:spcBef>
            </a:pPr>
            <a:r>
              <a:rPr lang="en-US" sz="1600" dirty="0" smtClean="0">
                <a:latin typeface=" Arial"/>
              </a:rPr>
              <a:t>it </a:t>
            </a:r>
            <a:r>
              <a:rPr lang="en-US" sz="1600" dirty="0">
                <a:latin typeface=" Arial"/>
              </a:rPr>
              <a:t>will be able to diagnose failures in </a:t>
            </a:r>
            <a:r>
              <a:rPr lang="en-US" sz="1600" dirty="0" smtClean="0">
                <a:latin typeface=" Arial"/>
              </a:rPr>
              <a:t>real time </a:t>
            </a:r>
            <a:r>
              <a:rPr lang="en-US" sz="1600" dirty="0">
                <a:latin typeface=" Arial"/>
              </a:rPr>
              <a:t>and fix </a:t>
            </a:r>
            <a:r>
              <a:rPr lang="en-US" sz="1600" dirty="0" smtClean="0">
                <a:latin typeface=" Arial"/>
              </a:rPr>
              <a:t>them</a:t>
            </a:r>
            <a:endParaRPr lang="en-US" dirty="0">
              <a:latin typeface=" Arial"/>
            </a:endParaRPr>
          </a:p>
        </p:txBody>
      </p:sp>
    </p:spTree>
    <p:extLst>
      <p:ext uri="{BB962C8B-B14F-4D97-AF65-F5344CB8AC3E}">
        <p14:creationId xmlns:p14="http://schemas.microsoft.com/office/powerpoint/2010/main" val="3535518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5857" y="1037521"/>
            <a:ext cx="8672362" cy="1206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 Arial"/>
              </a:rPr>
              <a:t>Future Cyber-Trends &amp; Challenges</a:t>
            </a:r>
            <a:endParaRPr lang="en-US" sz="3200" dirty="0">
              <a:latin typeface=" Arial"/>
            </a:endParaRPr>
          </a:p>
        </p:txBody>
      </p:sp>
      <p:sp>
        <p:nvSpPr>
          <p:cNvPr id="5" name="Text Placeholder 2"/>
          <p:cNvSpPr txBox="1">
            <a:spLocks/>
          </p:cNvSpPr>
          <p:nvPr/>
        </p:nvSpPr>
        <p:spPr>
          <a:xfrm>
            <a:off x="538748" y="1779306"/>
            <a:ext cx="4470400" cy="43140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800" b="1" dirty="0" smtClean="0">
                <a:latin typeface=" Arial"/>
              </a:rPr>
              <a:t>Key challenges</a:t>
            </a:r>
          </a:p>
          <a:p>
            <a:pPr lvl="1">
              <a:spcBef>
                <a:spcPts val="600"/>
              </a:spcBef>
            </a:pPr>
            <a:r>
              <a:rPr lang="en-US" sz="1800" dirty="0" smtClean="0">
                <a:latin typeface=" Arial"/>
              </a:rPr>
              <a:t>What is the “virtual cyber-fence”?</a:t>
            </a:r>
          </a:p>
          <a:p>
            <a:pPr lvl="1">
              <a:spcBef>
                <a:spcPts val="600"/>
              </a:spcBef>
            </a:pPr>
            <a:r>
              <a:rPr lang="en-US" sz="1800" dirty="0" smtClean="0">
                <a:latin typeface=" Arial"/>
              </a:rPr>
              <a:t>How do we identify and control collaborations and coalition virtual movement?</a:t>
            </a:r>
          </a:p>
          <a:p>
            <a:pPr lvl="1">
              <a:spcBef>
                <a:spcPts val="600"/>
              </a:spcBef>
            </a:pPr>
            <a:r>
              <a:rPr lang="en-US" sz="1800" dirty="0" smtClean="0">
                <a:latin typeface=" Arial"/>
              </a:rPr>
              <a:t>How do we detect, isolate and (when needed) neutralize and  devices controlled by humans?</a:t>
            </a:r>
          </a:p>
          <a:p>
            <a:pPr lvl="1">
              <a:spcBef>
                <a:spcPts val="600"/>
              </a:spcBef>
            </a:pPr>
            <a:r>
              <a:rPr lang="en-US" sz="1800" dirty="0" smtClean="0">
                <a:latin typeface=" Arial"/>
              </a:rPr>
              <a:t>How do we integrate human scale-sensor/semantics into the regulation of the cyber domain?</a:t>
            </a:r>
          </a:p>
          <a:p>
            <a:pPr lvl="1">
              <a:spcBef>
                <a:spcPts val="600"/>
              </a:spcBef>
            </a:pPr>
            <a:r>
              <a:rPr lang="en-US" sz="1800" dirty="0" smtClean="0">
                <a:latin typeface=" Arial"/>
              </a:rPr>
              <a:t>How do develop autonomous systems that resist adversarial deception and manipulation?</a:t>
            </a:r>
          </a:p>
          <a:p>
            <a:pPr lvl="1">
              <a:spcBef>
                <a:spcPts val="600"/>
              </a:spcBef>
            </a:pPr>
            <a:r>
              <a:rPr lang="en-US" sz="1800" dirty="0" smtClean="0">
                <a:latin typeface=" Arial"/>
              </a:rPr>
              <a:t>How do we securely support a computation as utility model?</a:t>
            </a:r>
          </a:p>
          <a:p>
            <a:pPr lvl="1">
              <a:spcBef>
                <a:spcPts val="600"/>
              </a:spcBef>
            </a:pPr>
            <a:endParaRPr lang="en-US" dirty="0" smtClean="0">
              <a:latin typeface=" Arial"/>
            </a:endParaRPr>
          </a:p>
          <a:p>
            <a:pPr lvl="1">
              <a:spcBef>
                <a:spcPts val="600"/>
              </a:spcBef>
            </a:pPr>
            <a:endParaRPr lang="en-US" dirty="0">
              <a:latin typeface=" Arial"/>
            </a:endParaRPr>
          </a:p>
        </p:txBody>
      </p:sp>
      <p:sp>
        <p:nvSpPr>
          <p:cNvPr id="6" name="Text Placeholder 2"/>
          <p:cNvSpPr txBox="1">
            <a:spLocks/>
          </p:cNvSpPr>
          <p:nvPr/>
        </p:nvSpPr>
        <p:spPr>
          <a:xfrm>
            <a:off x="4942038" y="1779306"/>
            <a:ext cx="3826577" cy="40600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736600" indent="-419100" defTabSz="584200">
              <a:spcBef>
                <a:spcPts val="2000"/>
              </a:spcBef>
              <a:buSzPct val="90000"/>
              <a:buChar char="•"/>
              <a:defRPr sz="4200">
                <a:latin typeface="+mn-lt"/>
                <a:ea typeface="+mn-ea"/>
                <a:cs typeface="+mn-cs"/>
                <a:sym typeface="Gill Sans"/>
              </a:defRPr>
            </a:lvl1pPr>
            <a:lvl2pPr marL="1206500" indent="-444500" defTabSz="584200">
              <a:spcBef>
                <a:spcPts val="2000"/>
              </a:spcBef>
              <a:buSzPct val="90000"/>
              <a:buFont typeface="Lucida Grande"/>
              <a:buChar char="‣"/>
              <a:defRPr sz="3600">
                <a:latin typeface="+mn-lt"/>
                <a:ea typeface="+mn-ea"/>
                <a:cs typeface="+mn-cs"/>
                <a:sym typeface="Gill Sans"/>
              </a:defRPr>
            </a:lvl2pPr>
            <a:lvl3pPr marL="1587500" indent="-381000" defTabSz="584200">
              <a:spcBef>
                <a:spcPts val="2000"/>
              </a:spcBef>
              <a:buSzPct val="90000"/>
              <a:buChar char="•"/>
              <a:defRPr sz="3200">
                <a:latin typeface="+mn-lt"/>
                <a:ea typeface="+mn-ea"/>
                <a:cs typeface="+mn-cs"/>
                <a:sym typeface="Gill Sans"/>
              </a:defRPr>
            </a:lvl3pPr>
            <a:lvl4pPr marL="2044700" indent="-393700" defTabSz="584200">
              <a:spcBef>
                <a:spcPts val="2000"/>
              </a:spcBef>
              <a:buSzPct val="90000"/>
              <a:buFont typeface="Lucida Grande"/>
              <a:buChar char="‣"/>
              <a:defRPr sz="2800">
                <a:latin typeface="+mn-lt"/>
                <a:ea typeface="+mn-ea"/>
                <a:cs typeface="+mn-cs"/>
                <a:sym typeface="Gill Sans"/>
              </a:defRPr>
            </a:lvl4pPr>
            <a:lvl5pPr marL="2438400" indent="-342900" defTabSz="584200">
              <a:spcBef>
                <a:spcPts val="2000"/>
              </a:spcBef>
              <a:buSzPct val="90000"/>
              <a:buChar char="-"/>
              <a:defRPr sz="2400">
                <a:latin typeface="+mn-lt"/>
                <a:ea typeface="+mn-ea"/>
                <a:cs typeface="+mn-cs"/>
                <a:sym typeface="Gill Sans"/>
              </a:defRPr>
            </a:lvl5pPr>
            <a:lvl6pPr marL="3051175" indent="-600075" defTabSz="584200">
              <a:spcBef>
                <a:spcPts val="2000"/>
              </a:spcBef>
              <a:buSzPct val="90000"/>
              <a:buChar char="•"/>
              <a:defRPr sz="4200">
                <a:latin typeface="+mn-lt"/>
                <a:ea typeface="+mn-ea"/>
                <a:cs typeface="+mn-cs"/>
                <a:sym typeface="Gill Sans"/>
              </a:defRPr>
            </a:lvl6pPr>
            <a:lvl7pPr marL="3406775" indent="-600075" defTabSz="584200">
              <a:spcBef>
                <a:spcPts val="2000"/>
              </a:spcBef>
              <a:buSzPct val="90000"/>
              <a:buChar char="•"/>
              <a:defRPr sz="4200">
                <a:latin typeface="+mn-lt"/>
                <a:ea typeface="+mn-ea"/>
                <a:cs typeface="+mn-cs"/>
                <a:sym typeface="Gill Sans"/>
              </a:defRPr>
            </a:lvl7pPr>
            <a:lvl8pPr marL="3762375" indent="-600075" defTabSz="584200">
              <a:spcBef>
                <a:spcPts val="2000"/>
              </a:spcBef>
              <a:buSzPct val="90000"/>
              <a:buChar char="•"/>
              <a:defRPr sz="4200">
                <a:latin typeface="+mn-lt"/>
                <a:ea typeface="+mn-ea"/>
                <a:cs typeface="+mn-cs"/>
                <a:sym typeface="Gill Sans"/>
              </a:defRPr>
            </a:lvl8pPr>
            <a:lvl9pPr marL="4117975" indent="-600075" defTabSz="584200">
              <a:spcBef>
                <a:spcPts val="2000"/>
              </a:spcBef>
              <a:buSzPct val="90000"/>
              <a:buChar char="•"/>
              <a:defRPr sz="4200">
                <a:latin typeface="+mn-lt"/>
                <a:ea typeface="+mn-ea"/>
                <a:cs typeface="+mn-cs"/>
                <a:sym typeface="Gill Sans"/>
              </a:defRPr>
            </a:lvl9pPr>
          </a:lstStyle>
          <a:p>
            <a:pPr marL="231775" indent="-214313" algn="l">
              <a:lnSpc>
                <a:spcPct val="90000"/>
              </a:lnSpc>
              <a:spcBef>
                <a:spcPts val="600"/>
              </a:spcBef>
              <a:buNone/>
            </a:pPr>
            <a:r>
              <a:rPr lang="en-US" sz="1800" b="1" dirty="0" smtClean="0">
                <a:latin typeface=" Arial"/>
              </a:rPr>
              <a:t>Technology</a:t>
            </a:r>
          </a:p>
          <a:p>
            <a:pPr marL="303212" lvl="1" indent="-285750" algn="l">
              <a:lnSpc>
                <a:spcPct val="90000"/>
              </a:lnSpc>
              <a:spcBef>
                <a:spcPts val="600"/>
              </a:spcBef>
              <a:buFont typeface="Arial" panose="020B0604020202020204" pitchFamily="34" charset="0"/>
              <a:buChar char="•"/>
            </a:pPr>
            <a:r>
              <a:rPr lang="en-US" sz="1800" dirty="0" smtClean="0">
                <a:latin typeface=" Arial"/>
              </a:rPr>
              <a:t>Rapid, secure, on demand (or auto-sensed) allocation of collaboration enclaves </a:t>
            </a:r>
          </a:p>
          <a:p>
            <a:pPr marL="303212" lvl="1" indent="-285750" algn="l">
              <a:lnSpc>
                <a:spcPct val="90000"/>
              </a:lnSpc>
              <a:spcBef>
                <a:spcPts val="600"/>
              </a:spcBef>
              <a:buFont typeface="Arial" panose="020B0604020202020204" pitchFamily="34" charset="0"/>
              <a:buChar char="•"/>
            </a:pPr>
            <a:r>
              <a:rPr lang="en-US" sz="1800" i="1" dirty="0" smtClean="0">
                <a:latin typeface=" Arial"/>
              </a:rPr>
              <a:t>Controlling</a:t>
            </a:r>
            <a:r>
              <a:rPr lang="en-US" sz="1800" dirty="0" smtClean="0">
                <a:latin typeface=" Arial"/>
              </a:rPr>
              <a:t> the RF domain (not just jamming) – battle for the RF domain will be (almost) as important as the battle for physical domain</a:t>
            </a:r>
          </a:p>
          <a:p>
            <a:pPr marL="303212" lvl="1" indent="-285750" algn="l">
              <a:lnSpc>
                <a:spcPct val="90000"/>
              </a:lnSpc>
              <a:spcBef>
                <a:spcPts val="600"/>
              </a:spcBef>
              <a:buFont typeface="Arial" panose="020B0604020202020204" pitchFamily="34" charset="0"/>
              <a:buChar char="•"/>
            </a:pPr>
            <a:r>
              <a:rPr lang="en-US" sz="1800" dirty="0" smtClean="0">
                <a:latin typeface=" Arial"/>
              </a:rPr>
              <a:t>Integrating physical-domain sensor infrastructure with Cyber-controls</a:t>
            </a:r>
          </a:p>
          <a:p>
            <a:pPr marL="303212" lvl="1" indent="-285750" algn="l">
              <a:lnSpc>
                <a:spcPct val="90000"/>
              </a:lnSpc>
              <a:spcBef>
                <a:spcPts val="600"/>
              </a:spcBef>
              <a:buFont typeface="Arial" panose="020B0604020202020204" pitchFamily="34" charset="0"/>
              <a:buChar char="•"/>
            </a:pPr>
            <a:r>
              <a:rPr lang="en-US" sz="1800" dirty="0" smtClean="0">
                <a:latin typeface=" Arial"/>
              </a:rPr>
              <a:t>Intelligent, secure, autonomous controls acting at mission speed </a:t>
            </a:r>
          </a:p>
          <a:p>
            <a:pPr marL="303212" lvl="1" indent="-285750" algn="l">
              <a:lnSpc>
                <a:spcPct val="90000"/>
              </a:lnSpc>
              <a:spcBef>
                <a:spcPts val="600"/>
              </a:spcBef>
              <a:buFont typeface="Arial" panose="020B0604020202020204" pitchFamily="34" charset="0"/>
              <a:buChar char="•"/>
            </a:pPr>
            <a:r>
              <a:rPr lang="en-US" sz="1800" dirty="0" smtClean="0">
                <a:latin typeface=" Arial"/>
              </a:rPr>
              <a:t>Secure computation outsourcing: from computation to storage to audit and remediation</a:t>
            </a:r>
          </a:p>
          <a:p>
            <a:pPr lvl="1" algn="l">
              <a:lnSpc>
                <a:spcPct val="90000"/>
              </a:lnSpc>
              <a:spcBef>
                <a:spcPts val="600"/>
              </a:spcBef>
            </a:pPr>
            <a:endParaRPr lang="en-US" sz="1600" dirty="0">
              <a:latin typeface=" Arial"/>
            </a:endParaRPr>
          </a:p>
        </p:txBody>
      </p:sp>
    </p:spTree>
    <p:extLst>
      <p:ext uri="{BB962C8B-B14F-4D97-AF65-F5344CB8AC3E}">
        <p14:creationId xmlns:p14="http://schemas.microsoft.com/office/powerpoint/2010/main" val="337777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0982" y="5883298"/>
            <a:ext cx="8163919" cy="414670"/>
          </a:xfrm>
          <a:prstGeom prst="rect">
            <a:avLst/>
          </a:prstGeom>
          <a:solidFill>
            <a:srgbClr val="CC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nip Diagonal Corner Rectangle 1"/>
          <p:cNvSpPr/>
          <p:nvPr/>
        </p:nvSpPr>
        <p:spPr>
          <a:xfrm>
            <a:off x="5108895" y="946298"/>
            <a:ext cx="3425133" cy="4303173"/>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145" y="1099452"/>
            <a:ext cx="3206531" cy="40041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831212" y="4295364"/>
            <a:ext cx="3525966" cy="95410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dirty="0" smtClean="0">
                <a:ln w="0"/>
                <a:effectLst>
                  <a:outerShdw blurRad="38100" dist="19050" dir="2700000" algn="tl" rotWithShape="0">
                    <a:schemeClr val="dk1">
                      <a:alpha val="40000"/>
                    </a:schemeClr>
                  </a:outerShdw>
                </a:effectLst>
              </a:rPr>
              <a:t>LTG Kenneth Dahl</a:t>
            </a:r>
          </a:p>
          <a:p>
            <a:pPr algn="ctr"/>
            <a:r>
              <a:rPr lang="en-US" sz="1400" dirty="0" smtClean="0">
                <a:ln w="0"/>
                <a:effectLst>
                  <a:outerShdw blurRad="38100" dist="19050" dir="2700000" algn="tl" rotWithShape="0">
                    <a:schemeClr val="dk1">
                      <a:alpha val="40000"/>
                    </a:schemeClr>
                  </a:outerShdw>
                </a:effectLst>
              </a:rPr>
              <a:t>Commanding General</a:t>
            </a:r>
          </a:p>
          <a:p>
            <a:pPr algn="ctr"/>
            <a:r>
              <a:rPr lang="en-US" sz="1400" dirty="0" smtClean="0">
                <a:ln w="0"/>
                <a:effectLst>
                  <a:outerShdw blurRad="38100" dist="19050" dir="2700000" algn="tl" rotWithShape="0">
                    <a:schemeClr val="dk1">
                      <a:alpha val="40000"/>
                    </a:schemeClr>
                  </a:outerShdw>
                </a:effectLst>
              </a:rPr>
              <a:t>Installation Management Command (IMCOM)</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263" y="1198754"/>
            <a:ext cx="3161865" cy="2703395"/>
          </a:xfrm>
          <a:prstGeom prst="rect">
            <a:avLst/>
          </a:prstGeom>
        </p:spPr>
      </p:pic>
      <p:sp>
        <p:nvSpPr>
          <p:cNvPr id="6" name="Rectangle 5"/>
          <p:cNvSpPr/>
          <p:nvPr/>
        </p:nvSpPr>
        <p:spPr>
          <a:xfrm>
            <a:off x="405842" y="5787143"/>
            <a:ext cx="8332315" cy="553357"/>
          </a:xfrm>
          <a:prstGeom prst="rect">
            <a:avLst/>
          </a:prstGeom>
        </p:spPr>
        <p:txBody>
          <a:bodyPr wrap="square">
            <a:spAutoFit/>
          </a:bodyPr>
          <a:lstStyle/>
          <a:p>
            <a:pPr algn="ctr">
              <a:lnSpc>
                <a:spcPct val="107000"/>
              </a:lnSpc>
              <a:spcAft>
                <a:spcPts val="800"/>
              </a:spcAft>
            </a:pPr>
            <a:r>
              <a:rPr lang="en-US" sz="2800" b="1" i="1" dirty="0">
                <a:latin typeface="Calibri" panose="020F0502020204030204" pitchFamily="34" charset="0"/>
                <a:ea typeface="Calibri" panose="020F0502020204030204" pitchFamily="34" charset="0"/>
                <a:cs typeface="Times New Roman" panose="02020603050405020304" pitchFamily="18" charset="0"/>
              </a:rPr>
              <a:t>Readiness, Resources and Recent Installation Successes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4382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102421" y="804652"/>
            <a:ext cx="9144000" cy="523220"/>
          </a:xfrm>
          <a:prstGeom prst="rect">
            <a:avLst/>
          </a:prstGeom>
          <a:noFill/>
        </p:spPr>
        <p:txBody>
          <a:bodyPr wrap="square" rtlCol="0">
            <a:spAutoFit/>
          </a:bodyPr>
          <a:lstStyle/>
          <a:p>
            <a:pPr algn="ctr"/>
            <a:r>
              <a:rPr lang="en-US" sz="2800" dirty="0" smtClean="0">
                <a:solidFill>
                  <a:srgbClr val="000000"/>
                </a:solidFill>
                <a:latin typeface="Arial"/>
                <a:cs typeface="Arial"/>
              </a:rPr>
              <a:t>FY19 IMCOM Transformation</a:t>
            </a:r>
            <a:endParaRPr lang="en-US" sz="500" dirty="0" smtClean="0">
              <a:latin typeface="Arial"/>
              <a:cs typeface="Arial"/>
            </a:endParaRPr>
          </a:p>
        </p:txBody>
      </p:sp>
      <p:sp>
        <p:nvSpPr>
          <p:cNvPr id="44" name="Rectangle 43"/>
          <p:cNvSpPr/>
          <p:nvPr/>
        </p:nvSpPr>
        <p:spPr>
          <a:xfrm>
            <a:off x="3965333" y="1403416"/>
            <a:ext cx="1306286" cy="4306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986957" y="1477627"/>
            <a:ext cx="1263038" cy="369332"/>
          </a:xfrm>
          <a:prstGeom prst="rect">
            <a:avLst/>
          </a:prstGeom>
        </p:spPr>
        <p:txBody>
          <a:bodyPr wrap="none">
            <a:spAutoFit/>
          </a:bodyPr>
          <a:lstStyle/>
          <a:p>
            <a:pPr lvl="0" eaLnBrk="0" fontAlgn="base" hangingPunct="0">
              <a:spcBef>
                <a:spcPct val="0"/>
              </a:spcBef>
              <a:spcAft>
                <a:spcPct val="0"/>
              </a:spcAft>
            </a:pPr>
            <a:r>
              <a:rPr lang="en-US" altLang="en-US" dirty="0" smtClean="0">
                <a:solidFill>
                  <a:srgbClr val="000000"/>
                </a:solidFill>
                <a:latin typeface="Calibri" panose="020F0502020204030204" pitchFamily="34" charset="0"/>
              </a:rPr>
              <a:t>IMCOM HQ</a:t>
            </a:r>
            <a:endParaRPr lang="en-US" altLang="en-US" sz="2800" dirty="0">
              <a:latin typeface="Arial" panose="020B0604020202020204" pitchFamily="34" charset="0"/>
            </a:endParaRPr>
          </a:p>
        </p:txBody>
      </p:sp>
      <p:cxnSp>
        <p:nvCxnSpPr>
          <p:cNvPr id="46" name="Straight Connector 45"/>
          <p:cNvCxnSpPr/>
          <p:nvPr/>
        </p:nvCxnSpPr>
        <p:spPr>
          <a:xfrm>
            <a:off x="763523" y="2645129"/>
            <a:ext cx="77130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763523" y="2645129"/>
            <a:ext cx="0" cy="129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687864" y="2645129"/>
            <a:ext cx="0" cy="129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618476" y="2521852"/>
            <a:ext cx="450" cy="2508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546442" y="2643617"/>
            <a:ext cx="0" cy="129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476551" y="2643617"/>
            <a:ext cx="0" cy="129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965388" y="3595724"/>
            <a:ext cx="1643399" cy="3139321"/>
          </a:xfrm>
          <a:prstGeom prst="rect">
            <a:avLst/>
          </a:prstGeom>
        </p:spPr>
        <p:txBody>
          <a:bodyPr wrap="none">
            <a:spAutoFit/>
          </a:bodyPr>
          <a:lstStyle/>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Benning</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Gordon</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Huachuca</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Jackson</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Knox</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Leavenworth</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Lee</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Leonard Wood</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Presidio of Monterey</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Rucker</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Sill</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West Point</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Carlisle Barracks</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Army Support Activity </a:t>
            </a:r>
          </a:p>
          <a:p>
            <a:pPr lvl="0" eaLnBrk="0" fontAlgn="base" hangingPunct="0">
              <a:spcBef>
                <a:spcPct val="0"/>
              </a:spcBef>
              <a:spcAft>
                <a:spcPct val="0"/>
              </a:spcAft>
            </a:pPr>
            <a:r>
              <a:rPr lang="en-US" altLang="en-US" sz="1100" dirty="0">
                <a:solidFill>
                  <a:srgbClr val="000000"/>
                </a:solidFill>
                <a:latin typeface="Calibri" panose="020F0502020204030204" pitchFamily="34" charset="0"/>
              </a:rPr>
              <a:t> </a:t>
            </a:r>
            <a:r>
              <a:rPr lang="en-US" altLang="en-US" sz="1100" dirty="0" smtClean="0">
                <a:solidFill>
                  <a:srgbClr val="000000"/>
                </a:solidFill>
                <a:latin typeface="Calibri" panose="020F0502020204030204" pitchFamily="34" charset="0"/>
              </a:rPr>
              <a:t>       (ASA) Eustis</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Hamilton</a:t>
            </a:r>
          </a:p>
          <a:p>
            <a:pPr marL="171450" lvl="0" indent="-171450" eaLnBrk="0" fontAlgn="base" hangingPunct="0">
              <a:spcBef>
                <a:spcPct val="0"/>
              </a:spcBef>
              <a:spcAft>
                <a:spcPct val="0"/>
              </a:spcAft>
              <a:buFontTx/>
              <a:buChar char="-"/>
            </a:pPr>
            <a:endParaRPr lang="en-US" altLang="en-US" sz="1100" b="1" dirty="0" smtClean="0">
              <a:solidFill>
                <a:srgbClr val="000000"/>
              </a:solidFill>
              <a:latin typeface="Calibri" panose="020F0502020204030204" pitchFamily="34" charset="0"/>
            </a:endParaRPr>
          </a:p>
          <a:p>
            <a:pPr lvl="0" algn="ctr" eaLnBrk="0" fontAlgn="base" hangingPunct="0">
              <a:spcBef>
                <a:spcPct val="0"/>
              </a:spcBef>
              <a:spcAft>
                <a:spcPct val="0"/>
              </a:spcAft>
            </a:pPr>
            <a:endParaRPr lang="en-US" altLang="en-US" sz="1100" b="1" dirty="0">
              <a:solidFill>
                <a:srgbClr val="000000"/>
              </a:solidFill>
              <a:latin typeface="Calibri" panose="020F0502020204030204" pitchFamily="34" charset="0"/>
            </a:endParaRPr>
          </a:p>
        </p:txBody>
      </p:sp>
      <p:sp>
        <p:nvSpPr>
          <p:cNvPr id="53" name="Freeform 52"/>
          <p:cNvSpPr>
            <a:spLocks/>
          </p:cNvSpPr>
          <p:nvPr/>
        </p:nvSpPr>
        <p:spPr bwMode="auto">
          <a:xfrm>
            <a:off x="4881254" y="1417821"/>
            <a:ext cx="103188" cy="104775"/>
          </a:xfrm>
          <a:custGeom>
            <a:avLst/>
            <a:gdLst>
              <a:gd name="T0" fmla="*/ 0 w 65"/>
              <a:gd name="T1" fmla="*/ 25 h 66"/>
              <a:gd name="T2" fmla="*/ 25 w 65"/>
              <a:gd name="T3" fmla="*/ 25 h 66"/>
              <a:gd name="T4" fmla="*/ 33 w 65"/>
              <a:gd name="T5" fmla="*/ 0 h 66"/>
              <a:gd name="T6" fmla="*/ 40 w 65"/>
              <a:gd name="T7" fmla="*/ 25 h 66"/>
              <a:gd name="T8" fmla="*/ 65 w 65"/>
              <a:gd name="T9" fmla="*/ 25 h 66"/>
              <a:gd name="T10" fmla="*/ 45 w 65"/>
              <a:gd name="T11" fmla="*/ 41 h 66"/>
              <a:gd name="T12" fmla="*/ 53 w 65"/>
              <a:gd name="T13" fmla="*/ 66 h 66"/>
              <a:gd name="T14" fmla="*/ 33 w 65"/>
              <a:gd name="T15" fmla="*/ 50 h 66"/>
              <a:gd name="T16" fmla="*/ 12 w 65"/>
              <a:gd name="T17" fmla="*/ 66 h 66"/>
              <a:gd name="T18" fmla="*/ 20 w 65"/>
              <a:gd name="T19" fmla="*/ 41 h 66"/>
              <a:gd name="T20" fmla="*/ 0 w 65"/>
              <a:gd name="T21" fmla="*/ 2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6">
                <a:moveTo>
                  <a:pt x="0" y="25"/>
                </a:moveTo>
                <a:lnTo>
                  <a:pt x="25" y="25"/>
                </a:lnTo>
                <a:lnTo>
                  <a:pt x="33" y="0"/>
                </a:lnTo>
                <a:lnTo>
                  <a:pt x="40" y="25"/>
                </a:lnTo>
                <a:lnTo>
                  <a:pt x="65" y="25"/>
                </a:lnTo>
                <a:lnTo>
                  <a:pt x="45" y="41"/>
                </a:lnTo>
                <a:lnTo>
                  <a:pt x="53" y="66"/>
                </a:lnTo>
                <a:lnTo>
                  <a:pt x="33" y="50"/>
                </a:lnTo>
                <a:lnTo>
                  <a:pt x="12" y="66"/>
                </a:lnTo>
                <a:lnTo>
                  <a:pt x="20" y="41"/>
                </a:lnTo>
                <a:lnTo>
                  <a:pt x="0" y="25"/>
                </a:lnTo>
                <a:close/>
              </a:path>
            </a:pathLst>
          </a:custGeom>
          <a:solidFill>
            <a:srgbClr val="FFC000"/>
          </a:solidFill>
          <a:ln w="11113" cap="flat">
            <a:solidFill>
              <a:srgbClr val="FFC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5013017" y="1417821"/>
            <a:ext cx="104775" cy="104775"/>
          </a:xfrm>
          <a:custGeom>
            <a:avLst/>
            <a:gdLst>
              <a:gd name="T0" fmla="*/ 0 w 66"/>
              <a:gd name="T1" fmla="*/ 25 h 66"/>
              <a:gd name="T2" fmla="*/ 25 w 66"/>
              <a:gd name="T3" fmla="*/ 25 h 66"/>
              <a:gd name="T4" fmla="*/ 33 w 66"/>
              <a:gd name="T5" fmla="*/ 0 h 66"/>
              <a:gd name="T6" fmla="*/ 41 w 66"/>
              <a:gd name="T7" fmla="*/ 25 h 66"/>
              <a:gd name="T8" fmla="*/ 66 w 66"/>
              <a:gd name="T9" fmla="*/ 25 h 66"/>
              <a:gd name="T10" fmla="*/ 45 w 66"/>
              <a:gd name="T11" fmla="*/ 41 h 66"/>
              <a:gd name="T12" fmla="*/ 53 w 66"/>
              <a:gd name="T13" fmla="*/ 66 h 66"/>
              <a:gd name="T14" fmla="*/ 33 w 66"/>
              <a:gd name="T15" fmla="*/ 50 h 66"/>
              <a:gd name="T16" fmla="*/ 13 w 66"/>
              <a:gd name="T17" fmla="*/ 66 h 66"/>
              <a:gd name="T18" fmla="*/ 20 w 66"/>
              <a:gd name="T19" fmla="*/ 41 h 66"/>
              <a:gd name="T20" fmla="*/ 0 w 66"/>
              <a:gd name="T21" fmla="*/ 2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0" y="25"/>
                </a:moveTo>
                <a:lnTo>
                  <a:pt x="25" y="25"/>
                </a:lnTo>
                <a:lnTo>
                  <a:pt x="33" y="0"/>
                </a:lnTo>
                <a:lnTo>
                  <a:pt x="41" y="25"/>
                </a:lnTo>
                <a:lnTo>
                  <a:pt x="66" y="25"/>
                </a:lnTo>
                <a:lnTo>
                  <a:pt x="45" y="41"/>
                </a:lnTo>
                <a:lnTo>
                  <a:pt x="53" y="66"/>
                </a:lnTo>
                <a:lnTo>
                  <a:pt x="33" y="50"/>
                </a:lnTo>
                <a:lnTo>
                  <a:pt x="13" y="66"/>
                </a:lnTo>
                <a:lnTo>
                  <a:pt x="20" y="41"/>
                </a:lnTo>
                <a:lnTo>
                  <a:pt x="0" y="25"/>
                </a:lnTo>
                <a:close/>
              </a:path>
            </a:pathLst>
          </a:custGeom>
          <a:solidFill>
            <a:srgbClr val="FFC000"/>
          </a:solidFill>
          <a:ln w="11113" cap="flat">
            <a:solidFill>
              <a:srgbClr val="FFC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5144779" y="1417821"/>
            <a:ext cx="104775" cy="104775"/>
          </a:xfrm>
          <a:custGeom>
            <a:avLst/>
            <a:gdLst>
              <a:gd name="T0" fmla="*/ 0 w 66"/>
              <a:gd name="T1" fmla="*/ 25 h 66"/>
              <a:gd name="T2" fmla="*/ 25 w 66"/>
              <a:gd name="T3" fmla="*/ 25 h 66"/>
              <a:gd name="T4" fmla="*/ 33 w 66"/>
              <a:gd name="T5" fmla="*/ 0 h 66"/>
              <a:gd name="T6" fmla="*/ 41 w 66"/>
              <a:gd name="T7" fmla="*/ 25 h 66"/>
              <a:gd name="T8" fmla="*/ 66 w 66"/>
              <a:gd name="T9" fmla="*/ 25 h 66"/>
              <a:gd name="T10" fmla="*/ 46 w 66"/>
              <a:gd name="T11" fmla="*/ 41 h 66"/>
              <a:gd name="T12" fmla="*/ 54 w 66"/>
              <a:gd name="T13" fmla="*/ 66 h 66"/>
              <a:gd name="T14" fmla="*/ 33 w 66"/>
              <a:gd name="T15" fmla="*/ 50 h 66"/>
              <a:gd name="T16" fmla="*/ 13 w 66"/>
              <a:gd name="T17" fmla="*/ 66 h 66"/>
              <a:gd name="T18" fmla="*/ 21 w 66"/>
              <a:gd name="T19" fmla="*/ 41 h 66"/>
              <a:gd name="T20" fmla="*/ 0 w 66"/>
              <a:gd name="T21" fmla="*/ 2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0" y="25"/>
                </a:moveTo>
                <a:lnTo>
                  <a:pt x="25" y="25"/>
                </a:lnTo>
                <a:lnTo>
                  <a:pt x="33" y="0"/>
                </a:lnTo>
                <a:lnTo>
                  <a:pt x="41" y="25"/>
                </a:lnTo>
                <a:lnTo>
                  <a:pt x="66" y="25"/>
                </a:lnTo>
                <a:lnTo>
                  <a:pt x="46" y="41"/>
                </a:lnTo>
                <a:lnTo>
                  <a:pt x="54" y="66"/>
                </a:lnTo>
                <a:lnTo>
                  <a:pt x="33" y="50"/>
                </a:lnTo>
                <a:lnTo>
                  <a:pt x="13" y="66"/>
                </a:lnTo>
                <a:lnTo>
                  <a:pt x="21" y="41"/>
                </a:lnTo>
                <a:lnTo>
                  <a:pt x="0" y="25"/>
                </a:lnTo>
                <a:close/>
              </a:path>
            </a:pathLst>
          </a:custGeom>
          <a:solidFill>
            <a:schemeClr val="accent4"/>
          </a:solidFill>
          <a:ln w="11113" cap="flat">
            <a:solidFill>
              <a:srgbClr val="FFC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6" name="Group 55"/>
          <p:cNvGrpSpPr/>
          <p:nvPr/>
        </p:nvGrpSpPr>
        <p:grpSpPr>
          <a:xfrm>
            <a:off x="1978006" y="2774395"/>
            <a:ext cx="1570963" cy="600164"/>
            <a:chOff x="1812186" y="1819273"/>
            <a:chExt cx="1570963" cy="600164"/>
          </a:xfrm>
        </p:grpSpPr>
        <p:sp>
          <p:nvSpPr>
            <p:cNvPr id="57" name="Rectangle 56"/>
            <p:cNvSpPr/>
            <p:nvPr/>
          </p:nvSpPr>
          <p:spPr>
            <a:xfrm>
              <a:off x="1832415" y="1819273"/>
              <a:ext cx="1524493" cy="547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812186" y="1819273"/>
              <a:ext cx="1570963" cy="600164"/>
            </a:xfrm>
            <a:prstGeom prst="rect">
              <a:avLst/>
            </a:prstGeom>
          </p:spPr>
          <p:txBody>
            <a:bodyPr wrap="square">
              <a:spAutoFit/>
            </a:bodyPr>
            <a:lstStyle/>
            <a:p>
              <a:pPr lvl="0" algn="ctr" eaLnBrk="0" fontAlgn="base" hangingPunct="0">
                <a:spcBef>
                  <a:spcPct val="0"/>
                </a:spcBef>
                <a:spcAft>
                  <a:spcPct val="0"/>
                </a:spcAft>
              </a:pPr>
              <a:r>
                <a:rPr lang="en-US" altLang="en-US" sz="1100" b="1" dirty="0" smtClean="0">
                  <a:solidFill>
                    <a:srgbClr val="000000"/>
                  </a:solidFill>
                  <a:latin typeface="Calibri" panose="020F0502020204030204" pitchFamily="34" charset="0"/>
                </a:rPr>
                <a:t>IMCOM Support Directorate</a:t>
              </a:r>
            </a:p>
            <a:p>
              <a:pPr lvl="0" algn="ctr" eaLnBrk="0" fontAlgn="base" hangingPunct="0">
                <a:spcBef>
                  <a:spcPct val="0"/>
                </a:spcBef>
                <a:spcAft>
                  <a:spcPct val="0"/>
                </a:spcAft>
              </a:pPr>
              <a:r>
                <a:rPr lang="en-US" altLang="en-US" sz="1100" b="1" dirty="0" smtClean="0">
                  <a:solidFill>
                    <a:srgbClr val="000000"/>
                  </a:solidFill>
                  <a:latin typeface="Calibri" panose="020F0502020204030204" pitchFamily="34" charset="0"/>
                </a:rPr>
                <a:t>Training</a:t>
              </a:r>
              <a:endParaRPr lang="en-US" altLang="en-US" sz="1100" b="1" dirty="0">
                <a:latin typeface="Arial" panose="020B0604020202020204" pitchFamily="34" charset="0"/>
              </a:endParaRPr>
            </a:p>
          </p:txBody>
        </p:sp>
        <p:pic>
          <p:nvPicPr>
            <p:cNvPr id="59" name="Picture 1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7357" y="1839775"/>
              <a:ext cx="1730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 name="Rectangle 59"/>
          <p:cNvSpPr/>
          <p:nvPr/>
        </p:nvSpPr>
        <p:spPr>
          <a:xfrm>
            <a:off x="3961628" y="3577252"/>
            <a:ext cx="1922321" cy="2970044"/>
          </a:xfrm>
          <a:prstGeom prst="rect">
            <a:avLst/>
          </a:prstGeom>
        </p:spPr>
        <p:txBody>
          <a:bodyPr wrap="none">
            <a:spAutoFit/>
          </a:bodyPr>
          <a:lstStyle/>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Bragg</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Bliss</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Campbell</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Carson</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Drum</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Hood</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Irwin</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Polk</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Riley</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Stewart/Hunter AAF</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JBLM/Yakima Training Area</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Buchanan</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McCoy</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Hunter Liggett</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ASA Dix/Devens RFTA</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White Sands Missile </a:t>
            </a:r>
            <a:r>
              <a:rPr lang="en-US" altLang="en-US" sz="1050" dirty="0" smtClean="0">
                <a:solidFill>
                  <a:srgbClr val="000000"/>
                </a:solidFill>
                <a:latin typeface="Calibri" panose="020F0502020204030204" pitchFamily="34" charset="0"/>
              </a:rPr>
              <a:t>Range</a:t>
            </a:r>
          </a:p>
          <a:p>
            <a:pPr lvl="0" algn="ctr" eaLnBrk="0" fontAlgn="base" hangingPunct="0">
              <a:spcBef>
                <a:spcPct val="0"/>
              </a:spcBef>
              <a:spcAft>
                <a:spcPct val="0"/>
              </a:spcAft>
            </a:pPr>
            <a:endParaRPr lang="en-US" altLang="en-US" sz="1100" b="1" dirty="0">
              <a:solidFill>
                <a:srgbClr val="000000"/>
              </a:solidFill>
              <a:latin typeface="Calibri" panose="020F0502020204030204" pitchFamily="34" charset="0"/>
            </a:endParaRPr>
          </a:p>
        </p:txBody>
      </p:sp>
      <p:sp>
        <p:nvSpPr>
          <p:cNvPr id="61" name="Rectangle 60"/>
          <p:cNvSpPr/>
          <p:nvPr/>
        </p:nvSpPr>
        <p:spPr>
          <a:xfrm>
            <a:off x="5892518" y="3586488"/>
            <a:ext cx="2069683" cy="3139321"/>
          </a:xfrm>
          <a:prstGeom prst="rect">
            <a:avLst/>
          </a:prstGeom>
        </p:spPr>
        <p:txBody>
          <a:bodyPr wrap="square">
            <a:spAutoFit/>
          </a:bodyPr>
          <a:lstStyle/>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Adelphi</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Aberdeen Proving Ground</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AP Hill</a:t>
            </a:r>
            <a:endParaRPr lang="en-US" altLang="en-US" sz="1100" dirty="0">
              <a:solidFill>
                <a:srgbClr val="000000"/>
              </a:solidFill>
              <a:latin typeface="Calibri" panose="020F0502020204030204" pitchFamily="34" charset="0"/>
            </a:endParaRPr>
          </a:p>
          <a:p>
            <a:pPr marL="171450" indent="-171450" eaLnBrk="0" fontAlgn="base" hangingPunct="0">
              <a:spcBef>
                <a:spcPct val="0"/>
              </a:spcBef>
              <a:spcAft>
                <a:spcPct val="0"/>
              </a:spcAft>
              <a:buFontTx/>
              <a:buChar char="-"/>
            </a:pPr>
            <a:r>
              <a:rPr lang="en-US" altLang="en-US" sz="1100" dirty="0">
                <a:solidFill>
                  <a:srgbClr val="000000"/>
                </a:solidFill>
                <a:latin typeface="Calibri" panose="020F0502020204030204" pitchFamily="34" charset="0"/>
              </a:rPr>
              <a:t>ASA Ft Sam Houston</a:t>
            </a:r>
          </a:p>
          <a:p>
            <a:pPr marL="171450" indent="-171450" eaLnBrk="0" fontAlgn="base" hangingPunct="0">
              <a:spcBef>
                <a:spcPct val="0"/>
              </a:spcBef>
              <a:spcAft>
                <a:spcPct val="0"/>
              </a:spcAft>
              <a:buFontTx/>
              <a:buChar char="-"/>
            </a:pPr>
            <a:r>
              <a:rPr lang="en-US" altLang="en-US" sz="1100" dirty="0">
                <a:solidFill>
                  <a:srgbClr val="000000"/>
                </a:solidFill>
                <a:latin typeface="Calibri" panose="020F0502020204030204" pitchFamily="34" charset="0"/>
              </a:rPr>
              <a:t>Ft Belvoir</a:t>
            </a:r>
          </a:p>
          <a:p>
            <a:pPr marL="171450" indent="-171450" eaLnBrk="0" fontAlgn="base" hangingPunct="0">
              <a:spcBef>
                <a:spcPct val="0"/>
              </a:spcBef>
              <a:spcAft>
                <a:spcPct val="0"/>
              </a:spcAft>
              <a:buFontTx/>
              <a:buChar char="-"/>
            </a:pPr>
            <a:r>
              <a:rPr lang="en-US" altLang="en-US" sz="1100" dirty="0">
                <a:solidFill>
                  <a:srgbClr val="000000"/>
                </a:solidFill>
                <a:latin typeface="Calibri" panose="020F0502020204030204" pitchFamily="34" charset="0"/>
              </a:rPr>
              <a:t>Ft Detrick</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Detroit</a:t>
            </a:r>
          </a:p>
          <a:p>
            <a:pPr marL="171450" lvl="0" indent="-171450" eaLnBrk="0" fontAlgn="base" hangingPunct="0">
              <a:spcBef>
                <a:spcPct val="0"/>
              </a:spcBef>
              <a:spcAft>
                <a:spcPct val="0"/>
              </a:spcAft>
              <a:buFontTx/>
              <a:buChar char="-"/>
            </a:pPr>
            <a:r>
              <a:rPr lang="en-US" altLang="en-US" sz="1100" dirty="0" err="1">
                <a:solidFill>
                  <a:srgbClr val="000000"/>
                </a:solidFill>
                <a:latin typeface="Calibri" panose="020F0502020204030204" pitchFamily="34" charset="0"/>
              </a:rPr>
              <a:t>Dugway</a:t>
            </a:r>
            <a:r>
              <a:rPr lang="en-US" altLang="en-US" sz="1100" dirty="0">
                <a:solidFill>
                  <a:srgbClr val="000000"/>
                </a:solidFill>
                <a:latin typeface="Calibri" panose="020F0502020204030204" pitchFamily="34" charset="0"/>
              </a:rPr>
              <a:t> Proving Ground</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JB Myer Henderson </a:t>
            </a:r>
            <a:r>
              <a:rPr lang="en-US" altLang="en-US" sz="1100" dirty="0">
                <a:solidFill>
                  <a:srgbClr val="000000"/>
                </a:solidFill>
                <a:latin typeface="Calibri" panose="020F0502020204030204" pitchFamily="34" charset="0"/>
              </a:rPr>
              <a:t>Hall</a:t>
            </a:r>
          </a:p>
          <a:p>
            <a:pPr marL="17145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Ft </a:t>
            </a:r>
            <a:r>
              <a:rPr lang="en-US" altLang="en-US" sz="1100" dirty="0">
                <a:solidFill>
                  <a:srgbClr val="000000"/>
                </a:solidFill>
                <a:latin typeface="Calibri" panose="020F0502020204030204" pitchFamily="34" charset="0"/>
              </a:rPr>
              <a:t>Meade</a:t>
            </a:r>
          </a:p>
          <a:p>
            <a:pPr marL="171450" lvl="0" indent="-171450" eaLnBrk="0" fontAlgn="base" hangingPunct="0">
              <a:spcBef>
                <a:spcPct val="0"/>
              </a:spcBef>
              <a:spcAft>
                <a:spcPct val="0"/>
              </a:spcAft>
              <a:buFontTx/>
              <a:buChar char="-"/>
            </a:pPr>
            <a:r>
              <a:rPr lang="en-US" altLang="en-US" sz="1100" dirty="0">
                <a:solidFill>
                  <a:srgbClr val="000000"/>
                </a:solidFill>
                <a:latin typeface="Calibri" panose="020F0502020204030204" pitchFamily="34" charset="0"/>
              </a:rPr>
              <a:t>Miami</a:t>
            </a:r>
          </a:p>
          <a:p>
            <a:pPr marL="17145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Natick</a:t>
            </a:r>
            <a:endParaRPr lang="en-US" altLang="en-US" sz="1100" dirty="0">
              <a:solidFill>
                <a:srgbClr val="000000"/>
              </a:solidFill>
              <a:latin typeface="Calibri" panose="020F0502020204030204" pitchFamily="34" charset="0"/>
            </a:endParaRPr>
          </a:p>
          <a:p>
            <a:pPr marL="171450" lvl="0" indent="-171450" eaLnBrk="0" fontAlgn="base" hangingPunct="0">
              <a:spcBef>
                <a:spcPct val="0"/>
              </a:spcBef>
              <a:spcAft>
                <a:spcPct val="0"/>
              </a:spcAft>
              <a:buFontTx/>
              <a:buChar char="-"/>
            </a:pPr>
            <a:r>
              <a:rPr lang="en-US" altLang="en-US" sz="1100" dirty="0" err="1" smtClean="0">
                <a:solidFill>
                  <a:srgbClr val="000000"/>
                </a:solidFill>
                <a:latin typeface="Calibri" panose="020F0502020204030204" pitchFamily="34" charset="0"/>
              </a:rPr>
              <a:t>Picatinny</a:t>
            </a:r>
            <a:endParaRPr lang="en-US" altLang="en-US" sz="1100" dirty="0" smtClean="0">
              <a:solidFill>
                <a:srgbClr val="000000"/>
              </a:solidFill>
              <a:latin typeface="Calibri" panose="020F0502020204030204" pitchFamily="34" charset="0"/>
            </a:endParaRPr>
          </a:p>
          <a:p>
            <a:pPr marL="171450" lvl="0" indent="-171450" eaLnBrk="0" fontAlgn="base" hangingPunct="0">
              <a:spcBef>
                <a:spcPct val="0"/>
              </a:spcBef>
              <a:spcAft>
                <a:spcPct val="0"/>
              </a:spcAft>
              <a:buFontTx/>
              <a:buChar char="-"/>
            </a:pPr>
            <a:r>
              <a:rPr lang="en-US" altLang="en-US" sz="1100" dirty="0">
                <a:solidFill>
                  <a:srgbClr val="000000"/>
                </a:solidFill>
                <a:latin typeface="Calibri" panose="020F0502020204030204" pitchFamily="34" charset="0"/>
              </a:rPr>
              <a:t>Redstone</a:t>
            </a:r>
          </a:p>
          <a:p>
            <a:pPr marL="171450" lvl="0" indent="-171450" eaLnBrk="0" fontAlgn="base" hangingPunct="0">
              <a:spcBef>
                <a:spcPct val="0"/>
              </a:spcBef>
              <a:spcAft>
                <a:spcPct val="0"/>
              </a:spcAft>
              <a:buFontTx/>
              <a:buChar char="-"/>
            </a:pPr>
            <a:r>
              <a:rPr lang="en-US" altLang="en-US" sz="1100" dirty="0">
                <a:solidFill>
                  <a:srgbClr val="000000"/>
                </a:solidFill>
                <a:latin typeface="Calibri" panose="020F0502020204030204" pitchFamily="34" charset="0"/>
              </a:rPr>
              <a:t>Rock Island</a:t>
            </a:r>
          </a:p>
          <a:p>
            <a:pPr marL="171450" lvl="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Soto Cano</a:t>
            </a:r>
          </a:p>
          <a:p>
            <a:pPr marL="171450" indent="-171450" eaLnBrk="0" fontAlgn="base" hangingPunct="0">
              <a:spcBef>
                <a:spcPct val="0"/>
              </a:spcBef>
              <a:spcAft>
                <a:spcPct val="0"/>
              </a:spcAft>
              <a:buFontTx/>
              <a:buChar char="-"/>
            </a:pPr>
            <a:r>
              <a:rPr lang="en-US" altLang="en-US" sz="1100" dirty="0" smtClean="0">
                <a:solidFill>
                  <a:srgbClr val="000000"/>
                </a:solidFill>
                <a:latin typeface="Calibri" panose="020F0502020204030204" pitchFamily="34" charset="0"/>
              </a:rPr>
              <a:t>Yuma </a:t>
            </a:r>
            <a:r>
              <a:rPr lang="en-US" altLang="en-US" sz="1100" dirty="0">
                <a:solidFill>
                  <a:srgbClr val="000000"/>
                </a:solidFill>
                <a:latin typeface="Calibri" panose="020F0502020204030204" pitchFamily="34" charset="0"/>
              </a:rPr>
              <a:t>Proving Ground</a:t>
            </a:r>
          </a:p>
          <a:p>
            <a:pPr marL="171450" lvl="0" indent="-171450" eaLnBrk="0" fontAlgn="base" hangingPunct="0">
              <a:spcBef>
                <a:spcPct val="0"/>
              </a:spcBef>
              <a:spcAft>
                <a:spcPct val="0"/>
              </a:spcAft>
              <a:buFontTx/>
              <a:buChar char="-"/>
            </a:pPr>
            <a:endParaRPr lang="en-US" altLang="en-US" sz="1050" b="1" dirty="0">
              <a:solidFill>
                <a:srgbClr val="000000"/>
              </a:solidFill>
              <a:latin typeface="Calibri" panose="020F0502020204030204" pitchFamily="34" charset="0"/>
            </a:endParaRPr>
          </a:p>
        </p:txBody>
      </p:sp>
      <p:sp>
        <p:nvSpPr>
          <p:cNvPr id="62" name="Rectangle 61"/>
          <p:cNvSpPr/>
          <p:nvPr/>
        </p:nvSpPr>
        <p:spPr>
          <a:xfrm>
            <a:off x="577914" y="3318456"/>
            <a:ext cx="1303850" cy="276999"/>
          </a:xfrm>
          <a:prstGeom prst="rect">
            <a:avLst/>
          </a:prstGeom>
        </p:spPr>
        <p:txBody>
          <a:bodyPr wrap="square">
            <a:spAutoFit/>
          </a:bodyPr>
          <a:lstStyle/>
          <a:p>
            <a:pPr algn="ctr"/>
            <a:r>
              <a:rPr lang="en-US" sz="1200" b="1" dirty="0" smtClean="0">
                <a:latin typeface=" Arial"/>
              </a:rPr>
              <a:t>Ft Shafter, HI</a:t>
            </a:r>
            <a:endParaRPr lang="en-US" sz="1200" b="1" dirty="0">
              <a:latin typeface=" Arial"/>
            </a:endParaRPr>
          </a:p>
        </p:txBody>
      </p:sp>
      <p:sp>
        <p:nvSpPr>
          <p:cNvPr id="63" name="Rectangle 62"/>
          <p:cNvSpPr/>
          <p:nvPr/>
        </p:nvSpPr>
        <p:spPr>
          <a:xfrm>
            <a:off x="2108716" y="3318456"/>
            <a:ext cx="1309543" cy="276999"/>
          </a:xfrm>
          <a:prstGeom prst="rect">
            <a:avLst/>
          </a:prstGeom>
        </p:spPr>
        <p:txBody>
          <a:bodyPr wrap="square">
            <a:spAutoFit/>
          </a:bodyPr>
          <a:lstStyle/>
          <a:p>
            <a:pPr algn="ctr"/>
            <a:r>
              <a:rPr lang="en-US" sz="1200" b="1" dirty="0" smtClean="0">
                <a:solidFill>
                  <a:srgbClr val="3D3D3D"/>
                </a:solidFill>
                <a:latin typeface="Arial" panose="020B0604020202020204" pitchFamily="34" charset="0"/>
              </a:rPr>
              <a:t>Ft </a:t>
            </a:r>
            <a:r>
              <a:rPr lang="en-US" sz="1200" b="1" dirty="0" smtClean="0">
                <a:latin typeface="Arial" panose="020B0604020202020204" pitchFamily="34" charset="0"/>
              </a:rPr>
              <a:t>Eustis</a:t>
            </a:r>
            <a:r>
              <a:rPr lang="en-US" sz="1200" b="1" dirty="0" smtClean="0">
                <a:solidFill>
                  <a:srgbClr val="3D3D3D"/>
                </a:solidFill>
                <a:latin typeface="Arial" panose="020B0604020202020204" pitchFamily="34" charset="0"/>
              </a:rPr>
              <a:t>, VA</a:t>
            </a:r>
            <a:endParaRPr lang="en-US" sz="1200" b="1" dirty="0"/>
          </a:p>
        </p:txBody>
      </p:sp>
      <p:sp>
        <p:nvSpPr>
          <p:cNvPr id="64" name="Rectangle 63"/>
          <p:cNvSpPr/>
          <p:nvPr/>
        </p:nvSpPr>
        <p:spPr>
          <a:xfrm>
            <a:off x="4026064" y="3318456"/>
            <a:ext cx="1303168" cy="276999"/>
          </a:xfrm>
          <a:prstGeom prst="rect">
            <a:avLst/>
          </a:prstGeom>
        </p:spPr>
        <p:txBody>
          <a:bodyPr wrap="square">
            <a:spAutoFit/>
          </a:bodyPr>
          <a:lstStyle/>
          <a:p>
            <a:pPr algn="ctr"/>
            <a:r>
              <a:rPr lang="en-US" sz="1200" b="1" dirty="0" smtClean="0">
                <a:latin typeface="Arial" panose="020B0604020202020204" pitchFamily="34" charset="0"/>
              </a:rPr>
              <a:t>Ft Bragg, NC</a:t>
            </a:r>
            <a:endParaRPr lang="en-US" sz="1200" b="1" dirty="0"/>
          </a:p>
        </p:txBody>
      </p:sp>
      <p:sp>
        <p:nvSpPr>
          <p:cNvPr id="65" name="Rectangle 64"/>
          <p:cNvSpPr/>
          <p:nvPr/>
        </p:nvSpPr>
        <p:spPr>
          <a:xfrm>
            <a:off x="5684059" y="3318998"/>
            <a:ext cx="1805452" cy="276999"/>
          </a:xfrm>
          <a:prstGeom prst="rect">
            <a:avLst/>
          </a:prstGeom>
        </p:spPr>
        <p:txBody>
          <a:bodyPr wrap="square">
            <a:spAutoFit/>
          </a:bodyPr>
          <a:lstStyle/>
          <a:p>
            <a:pPr algn="ctr"/>
            <a:r>
              <a:rPr lang="en-US" sz="1200" b="1" dirty="0" smtClean="0">
                <a:latin typeface="Arial" panose="020B0604020202020204" pitchFamily="34" charset="0"/>
              </a:rPr>
              <a:t>Redstone Arsenal, AL</a:t>
            </a:r>
            <a:endParaRPr lang="en-US" sz="1200" b="1" dirty="0"/>
          </a:p>
        </p:txBody>
      </p:sp>
      <p:sp>
        <p:nvSpPr>
          <p:cNvPr id="66" name="Rectangle 65"/>
          <p:cNvSpPr/>
          <p:nvPr/>
        </p:nvSpPr>
        <p:spPr>
          <a:xfrm>
            <a:off x="7259959" y="3296677"/>
            <a:ext cx="1789028" cy="461665"/>
          </a:xfrm>
          <a:prstGeom prst="rect">
            <a:avLst/>
          </a:prstGeom>
        </p:spPr>
        <p:txBody>
          <a:bodyPr wrap="square">
            <a:spAutoFit/>
          </a:bodyPr>
          <a:lstStyle/>
          <a:p>
            <a:pPr algn="ctr"/>
            <a:r>
              <a:rPr lang="en-US" sz="1200" b="1" dirty="0" err="1">
                <a:latin typeface="Arial" panose="020B0604020202020204" pitchFamily="34" charset="0"/>
              </a:rPr>
              <a:t>Sembach</a:t>
            </a:r>
            <a:r>
              <a:rPr lang="en-US" sz="1200" b="1" dirty="0">
                <a:latin typeface="Arial" panose="020B0604020202020204" pitchFamily="34" charset="0"/>
              </a:rPr>
              <a:t> </a:t>
            </a:r>
            <a:r>
              <a:rPr lang="en-US" sz="1200" b="1" dirty="0" err="1" smtClean="0">
                <a:latin typeface="Arial" panose="020B0604020202020204" pitchFamily="34" charset="0"/>
              </a:rPr>
              <a:t>Kaserne</a:t>
            </a:r>
            <a:r>
              <a:rPr lang="en-US" sz="1200" b="1" dirty="0" smtClean="0">
                <a:latin typeface="Arial" panose="020B0604020202020204" pitchFamily="34" charset="0"/>
              </a:rPr>
              <a:t>, GM</a:t>
            </a:r>
            <a:endParaRPr lang="en-US" sz="1200" b="1" dirty="0"/>
          </a:p>
        </p:txBody>
      </p:sp>
      <p:grpSp>
        <p:nvGrpSpPr>
          <p:cNvPr id="67" name="Group 66"/>
          <p:cNvGrpSpPr/>
          <p:nvPr/>
        </p:nvGrpSpPr>
        <p:grpSpPr>
          <a:xfrm>
            <a:off x="3912175" y="2774370"/>
            <a:ext cx="1530946" cy="600164"/>
            <a:chOff x="3661151" y="1819248"/>
            <a:chExt cx="1530946" cy="600164"/>
          </a:xfrm>
        </p:grpSpPr>
        <p:sp>
          <p:nvSpPr>
            <p:cNvPr id="68" name="Rectangle 67"/>
            <p:cNvSpPr/>
            <p:nvPr/>
          </p:nvSpPr>
          <p:spPr>
            <a:xfrm>
              <a:off x="3661151" y="1819248"/>
              <a:ext cx="1530946" cy="600164"/>
            </a:xfrm>
            <a:prstGeom prst="rect">
              <a:avLst/>
            </a:prstGeom>
          </p:spPr>
          <p:txBody>
            <a:bodyPr wrap="square">
              <a:spAutoFit/>
            </a:bodyPr>
            <a:lstStyle/>
            <a:p>
              <a:pPr lvl="0" algn="ctr" eaLnBrk="0" fontAlgn="base" hangingPunct="0">
                <a:spcBef>
                  <a:spcPct val="0"/>
                </a:spcBef>
                <a:spcAft>
                  <a:spcPct val="0"/>
                </a:spcAft>
              </a:pPr>
              <a:r>
                <a:rPr lang="en-US" altLang="en-US" sz="1100" b="1" dirty="0" smtClean="0">
                  <a:solidFill>
                    <a:srgbClr val="000000"/>
                  </a:solidFill>
                  <a:latin typeface="Calibri" panose="020F0502020204030204" pitchFamily="34" charset="0"/>
                </a:rPr>
                <a:t>IMCOM Support Directorate</a:t>
              </a:r>
            </a:p>
            <a:p>
              <a:pPr lvl="0" algn="ctr" eaLnBrk="0" fontAlgn="base" hangingPunct="0">
                <a:spcBef>
                  <a:spcPct val="0"/>
                </a:spcBef>
                <a:spcAft>
                  <a:spcPct val="0"/>
                </a:spcAft>
              </a:pPr>
              <a:r>
                <a:rPr lang="en-US" altLang="en-US" sz="1100" b="1" dirty="0" smtClean="0">
                  <a:solidFill>
                    <a:srgbClr val="000000"/>
                  </a:solidFill>
                  <a:latin typeface="Calibri" panose="020F0502020204030204" pitchFamily="34" charset="0"/>
                </a:rPr>
                <a:t>Readiness</a:t>
              </a:r>
              <a:endParaRPr lang="en-US" altLang="en-US" sz="1100" b="1" dirty="0">
                <a:latin typeface="Arial" panose="020B0604020202020204" pitchFamily="34" charset="0"/>
              </a:endParaRPr>
            </a:p>
          </p:txBody>
        </p:sp>
        <p:pic>
          <p:nvPicPr>
            <p:cNvPr id="69" name="Picture 1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637" y="1870255"/>
              <a:ext cx="1730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69"/>
            <p:cNvSpPr/>
            <p:nvPr/>
          </p:nvSpPr>
          <p:spPr>
            <a:xfrm>
              <a:off x="3661151" y="1841223"/>
              <a:ext cx="1524493" cy="547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p:cNvSpPr/>
          <p:nvPr/>
        </p:nvSpPr>
        <p:spPr>
          <a:xfrm>
            <a:off x="494290" y="2778102"/>
            <a:ext cx="1371955" cy="5470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5805886" y="2766204"/>
            <a:ext cx="1531207" cy="600164"/>
            <a:chOff x="5708248" y="1811082"/>
            <a:chExt cx="1531207" cy="600164"/>
          </a:xfrm>
        </p:grpSpPr>
        <p:sp>
          <p:nvSpPr>
            <p:cNvPr id="73" name="Rectangle 72"/>
            <p:cNvSpPr/>
            <p:nvPr/>
          </p:nvSpPr>
          <p:spPr>
            <a:xfrm>
              <a:off x="5708248" y="1811082"/>
              <a:ext cx="1527977" cy="600164"/>
            </a:xfrm>
            <a:prstGeom prst="rect">
              <a:avLst/>
            </a:prstGeom>
          </p:spPr>
          <p:txBody>
            <a:bodyPr wrap="square">
              <a:spAutoFit/>
            </a:bodyPr>
            <a:lstStyle/>
            <a:p>
              <a:pPr lvl="0" algn="ctr" eaLnBrk="0" fontAlgn="base" hangingPunct="0">
                <a:spcBef>
                  <a:spcPct val="0"/>
                </a:spcBef>
                <a:spcAft>
                  <a:spcPct val="0"/>
                </a:spcAft>
              </a:pPr>
              <a:r>
                <a:rPr lang="en-US" altLang="en-US" sz="1100" b="1" dirty="0" smtClean="0">
                  <a:solidFill>
                    <a:srgbClr val="000000"/>
                  </a:solidFill>
                  <a:latin typeface="Calibri" panose="020F0502020204030204" pitchFamily="34" charset="0"/>
                </a:rPr>
                <a:t>IMCOM Support Directorate</a:t>
              </a:r>
            </a:p>
            <a:p>
              <a:pPr lvl="0" algn="ctr" eaLnBrk="0" fontAlgn="base" hangingPunct="0">
                <a:spcBef>
                  <a:spcPct val="0"/>
                </a:spcBef>
                <a:spcAft>
                  <a:spcPct val="0"/>
                </a:spcAft>
              </a:pPr>
              <a:r>
                <a:rPr lang="en-US" altLang="en-US" sz="1100" b="1" dirty="0" smtClean="0">
                  <a:solidFill>
                    <a:srgbClr val="000000"/>
                  </a:solidFill>
                  <a:latin typeface="Calibri" panose="020F0502020204030204" pitchFamily="34" charset="0"/>
                </a:rPr>
                <a:t>Sustainment</a:t>
              </a:r>
              <a:endParaRPr lang="en-US" altLang="en-US" sz="1100" b="1" dirty="0">
                <a:latin typeface="Arial" panose="020B0604020202020204" pitchFamily="34" charset="0"/>
              </a:endParaRPr>
            </a:p>
          </p:txBody>
        </p:sp>
        <p:pic>
          <p:nvPicPr>
            <p:cNvPr id="74" name="Picture 1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6417" y="1847395"/>
              <a:ext cx="1730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74"/>
            <p:cNvSpPr/>
            <p:nvPr/>
          </p:nvSpPr>
          <p:spPr>
            <a:xfrm>
              <a:off x="5711733" y="1822980"/>
              <a:ext cx="1524493" cy="547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p:cNvSpPr/>
          <p:nvPr/>
        </p:nvSpPr>
        <p:spPr>
          <a:xfrm>
            <a:off x="577914" y="2913186"/>
            <a:ext cx="1241632" cy="2616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spAutoFit/>
          </a:bodyPr>
          <a:lstStyle/>
          <a:p>
            <a:pPr lvl="0" algn="ctr" eaLnBrk="0" fontAlgn="base" hangingPunct="0">
              <a:spcBef>
                <a:spcPct val="0"/>
              </a:spcBef>
              <a:spcAft>
                <a:spcPct val="0"/>
              </a:spcAft>
            </a:pPr>
            <a:r>
              <a:rPr lang="en-US" altLang="en-US" sz="1100" b="1" dirty="0" smtClean="0">
                <a:solidFill>
                  <a:srgbClr val="000000"/>
                </a:solidFill>
                <a:latin typeface="Calibri" panose="020F0502020204030204" pitchFamily="34" charset="0"/>
              </a:rPr>
              <a:t>IMCOM Pacific</a:t>
            </a:r>
            <a:endParaRPr lang="en-US" altLang="en-US" sz="1100" b="1" dirty="0">
              <a:latin typeface="Arial" panose="020B0604020202020204" pitchFamily="34" charset="0"/>
            </a:endParaRPr>
          </a:p>
        </p:txBody>
      </p:sp>
      <p:pic>
        <p:nvPicPr>
          <p:cNvPr id="77" name="Picture 1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4526" y="2794897"/>
            <a:ext cx="173038" cy="1920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8" name="Rectangle 77"/>
          <p:cNvSpPr/>
          <p:nvPr/>
        </p:nvSpPr>
        <p:spPr>
          <a:xfrm>
            <a:off x="7481786" y="2786627"/>
            <a:ext cx="1314608" cy="5470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543484" y="2913186"/>
            <a:ext cx="1145064" cy="2616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spAutoFit/>
          </a:bodyPr>
          <a:lstStyle/>
          <a:p>
            <a:pPr lvl="0" algn="ctr" eaLnBrk="0" fontAlgn="base" hangingPunct="0">
              <a:spcBef>
                <a:spcPct val="0"/>
              </a:spcBef>
              <a:spcAft>
                <a:spcPct val="0"/>
              </a:spcAft>
            </a:pPr>
            <a:r>
              <a:rPr lang="en-US" altLang="en-US" sz="1100" b="1" dirty="0" smtClean="0">
                <a:solidFill>
                  <a:srgbClr val="000000"/>
                </a:solidFill>
                <a:latin typeface="Calibri" panose="020F0502020204030204" pitchFamily="34" charset="0"/>
              </a:rPr>
              <a:t>IMCOM Europe</a:t>
            </a:r>
            <a:endParaRPr lang="en-US" altLang="en-US" sz="1100" b="1" dirty="0">
              <a:latin typeface="Arial" panose="020B0604020202020204" pitchFamily="34" charset="0"/>
            </a:endParaRPr>
          </a:p>
        </p:txBody>
      </p:sp>
      <p:pic>
        <p:nvPicPr>
          <p:cNvPr id="80" name="Picture 1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161" y="2836557"/>
            <a:ext cx="173038" cy="1920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a:picLocks noChangeAspect="1"/>
          </p:cNvPicPr>
          <p:nvPr/>
        </p:nvPicPr>
        <p:blipFill rotWithShape="1">
          <a:blip r:embed="rId4"/>
          <a:srcRect l="27357" t="7274" r="27470" b="2598"/>
          <a:stretch/>
        </p:blipFill>
        <p:spPr>
          <a:xfrm>
            <a:off x="6079292" y="1852518"/>
            <a:ext cx="934300" cy="992840"/>
          </a:xfrm>
          <a:prstGeom prst="rect">
            <a:avLst/>
          </a:prstGeom>
        </p:spPr>
      </p:pic>
      <p:pic>
        <p:nvPicPr>
          <p:cNvPr id="82" name="Picture 81"/>
          <p:cNvPicPr>
            <a:picLocks noChangeAspect="1"/>
          </p:cNvPicPr>
          <p:nvPr/>
        </p:nvPicPr>
        <p:blipFill rotWithShape="1">
          <a:blip r:embed="rId5"/>
          <a:srcRect l="27470" t="7739" r="27018" b="1977"/>
          <a:stretch/>
        </p:blipFill>
        <p:spPr>
          <a:xfrm>
            <a:off x="4151326" y="1881195"/>
            <a:ext cx="940180" cy="989293"/>
          </a:xfrm>
          <a:prstGeom prst="rect">
            <a:avLst/>
          </a:prstGeom>
        </p:spPr>
      </p:pic>
      <p:pic>
        <p:nvPicPr>
          <p:cNvPr id="83" name="Picture 82"/>
          <p:cNvPicPr>
            <a:picLocks noChangeAspect="1"/>
          </p:cNvPicPr>
          <p:nvPr/>
        </p:nvPicPr>
        <p:blipFill rotWithShape="1">
          <a:blip r:embed="rId6"/>
          <a:srcRect l="27588" t="7181" r="27149" b="2537"/>
          <a:stretch/>
        </p:blipFill>
        <p:spPr>
          <a:xfrm>
            <a:off x="2255436" y="1888595"/>
            <a:ext cx="897453" cy="954088"/>
          </a:xfrm>
          <a:prstGeom prst="rect">
            <a:avLst/>
          </a:prstGeom>
          <a:noFill/>
        </p:spPr>
      </p:pic>
    </p:spTree>
    <p:extLst>
      <p:ext uri="{BB962C8B-B14F-4D97-AF65-F5344CB8AC3E}">
        <p14:creationId xmlns:p14="http://schemas.microsoft.com/office/powerpoint/2010/main" val="459783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102"/>
          <p:cNvSpPr>
            <a:spLocks/>
          </p:cNvSpPr>
          <p:nvPr/>
        </p:nvSpPr>
        <p:spPr bwMode="auto">
          <a:xfrm>
            <a:off x="6526155" y="4124150"/>
            <a:ext cx="1192212" cy="576263"/>
          </a:xfrm>
          <a:custGeom>
            <a:avLst/>
            <a:gdLst>
              <a:gd name="T0" fmla="*/ 2147483647 w 751"/>
              <a:gd name="T1" fmla="*/ 2147483647 h 363"/>
              <a:gd name="T2" fmla="*/ 0 w 751"/>
              <a:gd name="T3" fmla="*/ 2147483647 h 363"/>
              <a:gd name="T4" fmla="*/ 2147483647 w 751"/>
              <a:gd name="T5" fmla="*/ 2147483647 h 363"/>
              <a:gd name="T6" fmla="*/ 2147483647 w 751"/>
              <a:gd name="T7" fmla="*/ 2147483647 h 363"/>
              <a:gd name="T8" fmla="*/ 2147483647 w 751"/>
              <a:gd name="T9" fmla="*/ 2147483647 h 363"/>
              <a:gd name="T10" fmla="*/ 2147483647 w 751"/>
              <a:gd name="T11" fmla="*/ 2147483647 h 363"/>
              <a:gd name="T12" fmla="*/ 2147483647 w 751"/>
              <a:gd name="T13" fmla="*/ 2147483647 h 363"/>
              <a:gd name="T14" fmla="*/ 2147483647 w 751"/>
              <a:gd name="T15" fmla="*/ 2147483647 h 363"/>
              <a:gd name="T16" fmla="*/ 2147483647 w 751"/>
              <a:gd name="T17" fmla="*/ 2147483647 h 363"/>
              <a:gd name="T18" fmla="*/ 2147483647 w 751"/>
              <a:gd name="T19" fmla="*/ 2147483647 h 363"/>
              <a:gd name="T20" fmla="*/ 2147483647 w 751"/>
              <a:gd name="T21" fmla="*/ 2147483647 h 363"/>
              <a:gd name="T22" fmla="*/ 2147483647 w 751"/>
              <a:gd name="T23" fmla="*/ 2147483647 h 363"/>
              <a:gd name="T24" fmla="*/ 2147483647 w 751"/>
              <a:gd name="T25" fmla="*/ 2147483647 h 363"/>
              <a:gd name="T26" fmla="*/ 2147483647 w 751"/>
              <a:gd name="T27" fmla="*/ 2147483647 h 363"/>
              <a:gd name="T28" fmla="*/ 2147483647 w 751"/>
              <a:gd name="T29" fmla="*/ 2147483647 h 363"/>
              <a:gd name="T30" fmla="*/ 2147483647 w 751"/>
              <a:gd name="T31" fmla="*/ 2147483647 h 363"/>
              <a:gd name="T32" fmla="*/ 2147483647 w 751"/>
              <a:gd name="T33" fmla="*/ 2147483647 h 363"/>
              <a:gd name="T34" fmla="*/ 2147483647 w 751"/>
              <a:gd name="T35" fmla="*/ 2147483647 h 363"/>
              <a:gd name="T36" fmla="*/ 2147483647 w 751"/>
              <a:gd name="T37" fmla="*/ 2147483647 h 363"/>
              <a:gd name="T38" fmla="*/ 2147483647 w 751"/>
              <a:gd name="T39" fmla="*/ 2147483647 h 363"/>
              <a:gd name="T40" fmla="*/ 2147483647 w 751"/>
              <a:gd name="T41" fmla="*/ 2147483647 h 363"/>
              <a:gd name="T42" fmla="*/ 2147483647 w 751"/>
              <a:gd name="T43" fmla="*/ 2147483647 h 363"/>
              <a:gd name="T44" fmla="*/ 2147483647 w 751"/>
              <a:gd name="T45" fmla="*/ 2147483647 h 363"/>
              <a:gd name="T46" fmla="*/ 2147483647 w 751"/>
              <a:gd name="T47" fmla="*/ 2147483647 h 363"/>
              <a:gd name="T48" fmla="*/ 2147483647 w 751"/>
              <a:gd name="T49" fmla="*/ 2147483647 h 363"/>
              <a:gd name="T50" fmla="*/ 2147483647 w 751"/>
              <a:gd name="T51" fmla="*/ 2147483647 h 363"/>
              <a:gd name="T52" fmla="*/ 2147483647 w 751"/>
              <a:gd name="T53" fmla="*/ 2147483647 h 363"/>
              <a:gd name="T54" fmla="*/ 2147483647 w 751"/>
              <a:gd name="T55" fmla="*/ 2147483647 h 363"/>
              <a:gd name="T56" fmla="*/ 2147483647 w 751"/>
              <a:gd name="T57" fmla="*/ 2147483647 h 363"/>
              <a:gd name="T58" fmla="*/ 2147483647 w 751"/>
              <a:gd name="T59" fmla="*/ 0 h 363"/>
              <a:gd name="T60" fmla="*/ 2147483647 w 751"/>
              <a:gd name="T61" fmla="*/ 2147483647 h 363"/>
              <a:gd name="T62" fmla="*/ 2147483647 w 751"/>
              <a:gd name="T63" fmla="*/ 2147483647 h 363"/>
              <a:gd name="T64" fmla="*/ 2147483647 w 751"/>
              <a:gd name="T65" fmla="*/ 2147483647 h 363"/>
              <a:gd name="T66" fmla="*/ 2147483647 w 751"/>
              <a:gd name="T67" fmla="*/ 2147483647 h 3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1"/>
              <a:gd name="T103" fmla="*/ 0 h 363"/>
              <a:gd name="T104" fmla="*/ 751 w 751"/>
              <a:gd name="T105" fmla="*/ 363 h 3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1" h="363">
                <a:moveTo>
                  <a:pt x="26" y="269"/>
                </a:moveTo>
                <a:lnTo>
                  <a:pt x="0" y="346"/>
                </a:lnTo>
                <a:lnTo>
                  <a:pt x="97" y="336"/>
                </a:lnTo>
                <a:lnTo>
                  <a:pt x="135" y="301"/>
                </a:lnTo>
                <a:lnTo>
                  <a:pt x="267" y="262"/>
                </a:lnTo>
                <a:lnTo>
                  <a:pt x="303" y="284"/>
                </a:lnTo>
                <a:lnTo>
                  <a:pt x="391" y="269"/>
                </a:lnTo>
                <a:lnTo>
                  <a:pt x="391" y="275"/>
                </a:lnTo>
                <a:lnTo>
                  <a:pt x="522" y="363"/>
                </a:lnTo>
                <a:lnTo>
                  <a:pt x="598" y="337"/>
                </a:lnTo>
                <a:lnTo>
                  <a:pt x="641" y="238"/>
                </a:lnTo>
                <a:lnTo>
                  <a:pt x="715" y="208"/>
                </a:lnTo>
                <a:lnTo>
                  <a:pt x="751" y="135"/>
                </a:lnTo>
                <a:lnTo>
                  <a:pt x="748" y="47"/>
                </a:lnTo>
                <a:lnTo>
                  <a:pt x="740" y="120"/>
                </a:lnTo>
                <a:lnTo>
                  <a:pt x="699" y="182"/>
                </a:lnTo>
                <a:lnTo>
                  <a:pt x="681" y="178"/>
                </a:lnTo>
                <a:lnTo>
                  <a:pt x="626" y="194"/>
                </a:lnTo>
                <a:lnTo>
                  <a:pt x="626" y="175"/>
                </a:lnTo>
                <a:lnTo>
                  <a:pt x="681" y="153"/>
                </a:lnTo>
                <a:lnTo>
                  <a:pt x="631" y="146"/>
                </a:lnTo>
                <a:lnTo>
                  <a:pt x="688" y="127"/>
                </a:lnTo>
                <a:lnTo>
                  <a:pt x="711" y="137"/>
                </a:lnTo>
                <a:lnTo>
                  <a:pt x="722" y="68"/>
                </a:lnTo>
                <a:lnTo>
                  <a:pt x="708" y="51"/>
                </a:lnTo>
                <a:lnTo>
                  <a:pt x="640" y="80"/>
                </a:lnTo>
                <a:lnTo>
                  <a:pt x="641" y="38"/>
                </a:lnTo>
                <a:lnTo>
                  <a:pt x="669" y="48"/>
                </a:lnTo>
                <a:lnTo>
                  <a:pt x="708" y="15"/>
                </a:lnTo>
                <a:lnTo>
                  <a:pt x="686" y="0"/>
                </a:lnTo>
                <a:lnTo>
                  <a:pt x="463" y="57"/>
                </a:lnTo>
                <a:lnTo>
                  <a:pt x="189" y="118"/>
                </a:lnTo>
                <a:lnTo>
                  <a:pt x="62" y="267"/>
                </a:lnTo>
                <a:lnTo>
                  <a:pt x="26" y="269"/>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12" name="Freeform 2"/>
          <p:cNvSpPr>
            <a:spLocks/>
          </p:cNvSpPr>
          <p:nvPr/>
        </p:nvSpPr>
        <p:spPr bwMode="auto">
          <a:xfrm>
            <a:off x="7761230" y="1754013"/>
            <a:ext cx="530225" cy="895350"/>
          </a:xfrm>
          <a:custGeom>
            <a:avLst/>
            <a:gdLst>
              <a:gd name="T0" fmla="*/ 2147483647 w 334"/>
              <a:gd name="T1" fmla="*/ 2147483647 h 564"/>
              <a:gd name="T2" fmla="*/ 2147483647 w 334"/>
              <a:gd name="T3" fmla="*/ 2147483647 h 564"/>
              <a:gd name="T4" fmla="*/ 2147483647 w 334"/>
              <a:gd name="T5" fmla="*/ 2147483647 h 564"/>
              <a:gd name="T6" fmla="*/ 2147483647 w 334"/>
              <a:gd name="T7" fmla="*/ 2147483647 h 564"/>
              <a:gd name="T8" fmla="*/ 2147483647 w 334"/>
              <a:gd name="T9" fmla="*/ 2147483647 h 564"/>
              <a:gd name="T10" fmla="*/ 2147483647 w 334"/>
              <a:gd name="T11" fmla="*/ 2147483647 h 564"/>
              <a:gd name="T12" fmla="*/ 2147483647 w 334"/>
              <a:gd name="T13" fmla="*/ 2147483647 h 564"/>
              <a:gd name="T14" fmla="*/ 0 w 334"/>
              <a:gd name="T15" fmla="*/ 2147483647 h 564"/>
              <a:gd name="T16" fmla="*/ 2147483647 w 334"/>
              <a:gd name="T17" fmla="*/ 2147483647 h 564"/>
              <a:gd name="T18" fmla="*/ 2147483647 w 334"/>
              <a:gd name="T19" fmla="*/ 2147483647 h 564"/>
              <a:gd name="T20" fmla="*/ 2147483647 w 334"/>
              <a:gd name="T21" fmla="*/ 2147483647 h 564"/>
              <a:gd name="T22" fmla="*/ 2147483647 w 334"/>
              <a:gd name="T23" fmla="*/ 2147483647 h 564"/>
              <a:gd name="T24" fmla="*/ 2147483647 w 334"/>
              <a:gd name="T25" fmla="*/ 2147483647 h 564"/>
              <a:gd name="T26" fmla="*/ 2147483647 w 334"/>
              <a:gd name="T27" fmla="*/ 2147483647 h 564"/>
              <a:gd name="T28" fmla="*/ 2147483647 w 334"/>
              <a:gd name="T29" fmla="*/ 2147483647 h 564"/>
              <a:gd name="T30" fmla="*/ 2147483647 w 334"/>
              <a:gd name="T31" fmla="*/ 2147483647 h 564"/>
              <a:gd name="T32" fmla="*/ 2147483647 w 334"/>
              <a:gd name="T33" fmla="*/ 2147483647 h 564"/>
              <a:gd name="T34" fmla="*/ 2147483647 w 334"/>
              <a:gd name="T35" fmla="*/ 2147483647 h 564"/>
              <a:gd name="T36" fmla="*/ 2147483647 w 334"/>
              <a:gd name="T37" fmla="*/ 2147483647 h 564"/>
              <a:gd name="T38" fmla="*/ 2147483647 w 334"/>
              <a:gd name="T39" fmla="*/ 2147483647 h 564"/>
              <a:gd name="T40" fmla="*/ 2147483647 w 334"/>
              <a:gd name="T41" fmla="*/ 2147483647 h 564"/>
              <a:gd name="T42" fmla="*/ 2147483647 w 334"/>
              <a:gd name="T43" fmla="*/ 2147483647 h 564"/>
              <a:gd name="T44" fmla="*/ 2147483647 w 334"/>
              <a:gd name="T45" fmla="*/ 2147483647 h 564"/>
              <a:gd name="T46" fmla="*/ 2147483647 w 334"/>
              <a:gd name="T47" fmla="*/ 2147483647 h 564"/>
              <a:gd name="T48" fmla="*/ 2147483647 w 334"/>
              <a:gd name="T49" fmla="*/ 0 h 564"/>
              <a:gd name="T50" fmla="*/ 2147483647 w 334"/>
              <a:gd name="T51" fmla="*/ 2147483647 h 564"/>
              <a:gd name="T52" fmla="*/ 2147483647 w 334"/>
              <a:gd name="T53" fmla="*/ 2147483647 h 564"/>
              <a:gd name="T54" fmla="*/ 2147483647 w 334"/>
              <a:gd name="T55" fmla="*/ 2147483647 h 5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4"/>
              <a:gd name="T85" fmla="*/ 0 h 564"/>
              <a:gd name="T86" fmla="*/ 334 w 334"/>
              <a:gd name="T87" fmla="*/ 564 h 5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4" h="564">
                <a:moveTo>
                  <a:pt x="77" y="17"/>
                </a:moveTo>
                <a:lnTo>
                  <a:pt x="29" y="121"/>
                </a:lnTo>
                <a:lnTo>
                  <a:pt x="52" y="160"/>
                </a:lnTo>
                <a:lnTo>
                  <a:pt x="29" y="207"/>
                </a:lnTo>
                <a:lnTo>
                  <a:pt x="43" y="222"/>
                </a:lnTo>
                <a:lnTo>
                  <a:pt x="33" y="254"/>
                </a:lnTo>
                <a:lnTo>
                  <a:pt x="33" y="307"/>
                </a:lnTo>
                <a:lnTo>
                  <a:pt x="0" y="327"/>
                </a:lnTo>
                <a:lnTo>
                  <a:pt x="14" y="342"/>
                </a:lnTo>
                <a:lnTo>
                  <a:pt x="83" y="540"/>
                </a:lnTo>
                <a:lnTo>
                  <a:pt x="139" y="564"/>
                </a:lnTo>
                <a:lnTo>
                  <a:pt x="136" y="523"/>
                </a:lnTo>
                <a:lnTo>
                  <a:pt x="162" y="491"/>
                </a:lnTo>
                <a:lnTo>
                  <a:pt x="153" y="458"/>
                </a:lnTo>
                <a:lnTo>
                  <a:pt x="220" y="418"/>
                </a:lnTo>
                <a:lnTo>
                  <a:pt x="224" y="363"/>
                </a:lnTo>
                <a:lnTo>
                  <a:pt x="264" y="360"/>
                </a:lnTo>
                <a:lnTo>
                  <a:pt x="295" y="318"/>
                </a:lnTo>
                <a:lnTo>
                  <a:pt x="334" y="289"/>
                </a:lnTo>
                <a:lnTo>
                  <a:pt x="334" y="254"/>
                </a:lnTo>
                <a:lnTo>
                  <a:pt x="282" y="243"/>
                </a:lnTo>
                <a:lnTo>
                  <a:pt x="272" y="205"/>
                </a:lnTo>
                <a:lnTo>
                  <a:pt x="219" y="201"/>
                </a:lnTo>
                <a:lnTo>
                  <a:pt x="176" y="34"/>
                </a:lnTo>
                <a:lnTo>
                  <a:pt x="158" y="0"/>
                </a:lnTo>
                <a:lnTo>
                  <a:pt x="106" y="14"/>
                </a:lnTo>
                <a:lnTo>
                  <a:pt x="96" y="29"/>
                </a:lnTo>
                <a:lnTo>
                  <a:pt x="77" y="17"/>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13" name="Freeform 160"/>
          <p:cNvSpPr>
            <a:spLocks/>
          </p:cNvSpPr>
          <p:nvPr/>
        </p:nvSpPr>
        <p:spPr bwMode="auto">
          <a:xfrm>
            <a:off x="2371667" y="3395488"/>
            <a:ext cx="746125" cy="1062037"/>
          </a:xfrm>
          <a:custGeom>
            <a:avLst/>
            <a:gdLst>
              <a:gd name="T0" fmla="*/ 2147483647 w 470"/>
              <a:gd name="T1" fmla="*/ 0 h 669"/>
              <a:gd name="T2" fmla="*/ 2147483647 w 470"/>
              <a:gd name="T3" fmla="*/ 2147483647 h 669"/>
              <a:gd name="T4" fmla="*/ 2147483647 w 470"/>
              <a:gd name="T5" fmla="*/ 2147483647 h 669"/>
              <a:gd name="T6" fmla="*/ 2147483647 w 470"/>
              <a:gd name="T7" fmla="*/ 2147483647 h 669"/>
              <a:gd name="T8" fmla="*/ 2147483647 w 470"/>
              <a:gd name="T9" fmla="*/ 2147483647 h 669"/>
              <a:gd name="T10" fmla="*/ 0 w 470"/>
              <a:gd name="T11" fmla="*/ 2147483647 h 669"/>
              <a:gd name="T12" fmla="*/ 2147483647 w 470"/>
              <a:gd name="T13" fmla="*/ 2147483647 h 669"/>
              <a:gd name="T14" fmla="*/ 2147483647 w 470"/>
              <a:gd name="T15" fmla="*/ 0 h 669"/>
              <a:gd name="T16" fmla="*/ 0 60000 65536"/>
              <a:gd name="T17" fmla="*/ 0 60000 65536"/>
              <a:gd name="T18" fmla="*/ 0 60000 65536"/>
              <a:gd name="T19" fmla="*/ 0 60000 65536"/>
              <a:gd name="T20" fmla="*/ 0 60000 65536"/>
              <a:gd name="T21" fmla="*/ 0 60000 65536"/>
              <a:gd name="T22" fmla="*/ 0 60000 65536"/>
              <a:gd name="T23" fmla="*/ 0 60000 65536"/>
              <a:gd name="T24" fmla="*/ 0 w 470"/>
              <a:gd name="T25" fmla="*/ 0 h 669"/>
              <a:gd name="T26" fmla="*/ 470 w 470"/>
              <a:gd name="T27" fmla="*/ 669 h 6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0" h="669">
                <a:moveTo>
                  <a:pt x="87" y="0"/>
                </a:moveTo>
                <a:lnTo>
                  <a:pt x="317" y="35"/>
                </a:lnTo>
                <a:lnTo>
                  <a:pt x="302" y="164"/>
                </a:lnTo>
                <a:lnTo>
                  <a:pt x="470" y="180"/>
                </a:lnTo>
                <a:lnTo>
                  <a:pt x="424" y="669"/>
                </a:lnTo>
                <a:lnTo>
                  <a:pt x="0" y="617"/>
                </a:lnTo>
                <a:lnTo>
                  <a:pt x="43" y="306"/>
                </a:lnTo>
                <a:lnTo>
                  <a:pt x="87" y="0"/>
                </a:lnTo>
                <a:close/>
              </a:path>
            </a:pathLst>
          </a:custGeom>
          <a:solidFill>
            <a:srgbClr val="00CC00"/>
          </a:solidFill>
          <a:ln w="12700">
            <a:solidFill>
              <a:srgbClr val="000000"/>
            </a:solidFill>
            <a:round/>
            <a:headEnd/>
            <a:tailEnd/>
          </a:ln>
        </p:spPr>
        <p:txBody>
          <a:bodyPr/>
          <a:lstStyle/>
          <a:p>
            <a:endParaRPr lang="en-US">
              <a:solidFill>
                <a:prstClr val="black"/>
              </a:solidFill>
            </a:endParaRPr>
          </a:p>
        </p:txBody>
      </p:sp>
      <p:sp>
        <p:nvSpPr>
          <p:cNvPr id="114" name="Freeform 161"/>
          <p:cNvSpPr>
            <a:spLocks/>
          </p:cNvSpPr>
          <p:nvPr/>
        </p:nvSpPr>
        <p:spPr bwMode="auto">
          <a:xfrm>
            <a:off x="3041592" y="3671713"/>
            <a:ext cx="996950" cy="820737"/>
          </a:xfrm>
          <a:custGeom>
            <a:avLst/>
            <a:gdLst>
              <a:gd name="T0" fmla="*/ 2147483647 w 628"/>
              <a:gd name="T1" fmla="*/ 0 h 517"/>
              <a:gd name="T2" fmla="*/ 2147483647 w 628"/>
              <a:gd name="T3" fmla="*/ 2147483647 h 517"/>
              <a:gd name="T4" fmla="*/ 0 w 628"/>
              <a:gd name="T5" fmla="*/ 2147483647 h 517"/>
              <a:gd name="T6" fmla="*/ 2147483647 w 628"/>
              <a:gd name="T7" fmla="*/ 2147483647 h 517"/>
              <a:gd name="T8" fmla="*/ 2147483647 w 628"/>
              <a:gd name="T9" fmla="*/ 2147483647 h 517"/>
              <a:gd name="T10" fmla="*/ 2147483647 w 628"/>
              <a:gd name="T11" fmla="*/ 2147483647 h 517"/>
              <a:gd name="T12" fmla="*/ 2147483647 w 628"/>
              <a:gd name="T13" fmla="*/ 2147483647 h 517"/>
              <a:gd name="T14" fmla="*/ 2147483647 w 628"/>
              <a:gd name="T15" fmla="*/ 2147483647 h 517"/>
              <a:gd name="T16" fmla="*/ 2147483647 w 628"/>
              <a:gd name="T17" fmla="*/ 0 h 5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8"/>
              <a:gd name="T28" fmla="*/ 0 h 517"/>
              <a:gd name="T29" fmla="*/ 628 w 628"/>
              <a:gd name="T30" fmla="*/ 517 h 5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8" h="517">
                <a:moveTo>
                  <a:pt x="51" y="0"/>
                </a:moveTo>
                <a:lnTo>
                  <a:pt x="19" y="310"/>
                </a:lnTo>
                <a:lnTo>
                  <a:pt x="0" y="490"/>
                </a:lnTo>
                <a:lnTo>
                  <a:pt x="313" y="506"/>
                </a:lnTo>
                <a:lnTo>
                  <a:pt x="612" y="517"/>
                </a:lnTo>
                <a:lnTo>
                  <a:pt x="622" y="275"/>
                </a:lnTo>
                <a:lnTo>
                  <a:pt x="628" y="38"/>
                </a:lnTo>
                <a:lnTo>
                  <a:pt x="456" y="35"/>
                </a:lnTo>
                <a:lnTo>
                  <a:pt x="51" y="0"/>
                </a:lnTo>
                <a:close/>
              </a:path>
            </a:pathLst>
          </a:custGeom>
          <a:solidFill>
            <a:srgbClr val="00CC00"/>
          </a:solidFill>
          <a:ln w="12700">
            <a:solidFill>
              <a:srgbClr val="000000"/>
            </a:solidFill>
            <a:round/>
            <a:headEnd/>
            <a:tailEnd/>
          </a:ln>
        </p:spPr>
        <p:txBody>
          <a:bodyPr/>
          <a:lstStyle/>
          <a:p>
            <a:endParaRPr lang="en-US">
              <a:solidFill>
                <a:prstClr val="black"/>
              </a:solidFill>
            </a:endParaRPr>
          </a:p>
        </p:txBody>
      </p:sp>
      <p:sp>
        <p:nvSpPr>
          <p:cNvPr id="115" name="Freeform 162"/>
          <p:cNvSpPr>
            <a:spLocks/>
          </p:cNvSpPr>
          <p:nvPr/>
        </p:nvSpPr>
        <p:spPr bwMode="auto">
          <a:xfrm>
            <a:off x="2851092" y="2868438"/>
            <a:ext cx="958850" cy="862012"/>
          </a:xfrm>
          <a:custGeom>
            <a:avLst/>
            <a:gdLst>
              <a:gd name="T0" fmla="*/ 2147483647 w 604"/>
              <a:gd name="T1" fmla="*/ 0 h 543"/>
              <a:gd name="T2" fmla="*/ 2147483647 w 604"/>
              <a:gd name="T3" fmla="*/ 2147483647 h 543"/>
              <a:gd name="T4" fmla="*/ 0 w 604"/>
              <a:gd name="T5" fmla="*/ 2147483647 h 543"/>
              <a:gd name="T6" fmla="*/ 2147483647 w 604"/>
              <a:gd name="T7" fmla="*/ 2147483647 h 543"/>
              <a:gd name="T8" fmla="*/ 2147483647 w 604"/>
              <a:gd name="T9" fmla="*/ 2147483647 h 543"/>
              <a:gd name="T10" fmla="*/ 2147483647 w 604"/>
              <a:gd name="T11" fmla="*/ 2147483647 h 543"/>
              <a:gd name="T12" fmla="*/ 2147483647 w 604"/>
              <a:gd name="T13" fmla="*/ 0 h 543"/>
              <a:gd name="T14" fmla="*/ 0 60000 65536"/>
              <a:gd name="T15" fmla="*/ 0 60000 65536"/>
              <a:gd name="T16" fmla="*/ 0 60000 65536"/>
              <a:gd name="T17" fmla="*/ 0 60000 65536"/>
              <a:gd name="T18" fmla="*/ 0 60000 65536"/>
              <a:gd name="T19" fmla="*/ 0 60000 65536"/>
              <a:gd name="T20" fmla="*/ 0 60000 65536"/>
              <a:gd name="T21" fmla="*/ 0 w 604"/>
              <a:gd name="T22" fmla="*/ 0 h 543"/>
              <a:gd name="T23" fmla="*/ 604 w 604"/>
              <a:gd name="T24" fmla="*/ 543 h 5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4" h="543">
                <a:moveTo>
                  <a:pt x="60" y="0"/>
                </a:moveTo>
                <a:lnTo>
                  <a:pt x="37" y="203"/>
                </a:lnTo>
                <a:lnTo>
                  <a:pt x="0" y="493"/>
                </a:lnTo>
                <a:lnTo>
                  <a:pt x="175" y="508"/>
                </a:lnTo>
                <a:lnTo>
                  <a:pt x="583" y="543"/>
                </a:lnTo>
                <a:lnTo>
                  <a:pt x="604" y="57"/>
                </a:lnTo>
                <a:lnTo>
                  <a:pt x="60" y="0"/>
                </a:lnTo>
                <a:close/>
              </a:path>
            </a:pathLst>
          </a:custGeom>
          <a:solidFill>
            <a:srgbClr val="00CC00"/>
          </a:solidFill>
          <a:ln w="12700">
            <a:solidFill>
              <a:srgbClr val="000000"/>
            </a:solidFill>
            <a:round/>
            <a:headEnd/>
            <a:tailEnd/>
          </a:ln>
        </p:spPr>
        <p:txBody>
          <a:bodyPr/>
          <a:lstStyle/>
          <a:p>
            <a:endParaRPr lang="en-US">
              <a:solidFill>
                <a:prstClr val="black"/>
              </a:solidFill>
            </a:endParaRPr>
          </a:p>
        </p:txBody>
      </p:sp>
      <p:sp>
        <p:nvSpPr>
          <p:cNvPr id="116" name="Rectangle 167"/>
          <p:cNvSpPr>
            <a:spLocks noChangeArrowheads="1"/>
          </p:cNvSpPr>
          <p:nvPr/>
        </p:nvSpPr>
        <p:spPr bwMode="auto">
          <a:xfrm>
            <a:off x="3471805" y="3895550"/>
            <a:ext cx="615950" cy="197490"/>
          </a:xfrm>
          <a:prstGeom prst="rect">
            <a:avLst/>
          </a:prstGeom>
          <a:noFill/>
          <a:ln w="12700">
            <a:noFill/>
            <a:miter lim="800000"/>
            <a:headEnd/>
            <a:tailEnd/>
          </a:ln>
        </p:spPr>
        <p:txBody>
          <a:bodyPr lIns="90488" tIns="44450" rIns="90488" bIns="44450">
            <a:spAutoFit/>
          </a:bodyPr>
          <a:lstStyle/>
          <a:p>
            <a:pPr eaLnBrk="0" hangingPunct="0"/>
            <a:r>
              <a:rPr lang="en-US" sz="700" dirty="0" smtClean="0">
                <a:solidFill>
                  <a:prstClr val="black"/>
                </a:solidFill>
                <a:latin typeface="Arial Narrow" pitchFamily="34" charset="0"/>
              </a:rPr>
              <a:t>Ft </a:t>
            </a:r>
            <a:r>
              <a:rPr lang="en-US" sz="700" dirty="0">
                <a:solidFill>
                  <a:prstClr val="black"/>
                </a:solidFill>
                <a:latin typeface="Arial Narrow" pitchFamily="34" charset="0"/>
              </a:rPr>
              <a:t>Carson</a:t>
            </a:r>
          </a:p>
        </p:txBody>
      </p:sp>
      <p:sp>
        <p:nvSpPr>
          <p:cNvPr id="117" name="Freeform 173"/>
          <p:cNvSpPr>
            <a:spLocks/>
          </p:cNvSpPr>
          <p:nvPr/>
        </p:nvSpPr>
        <p:spPr bwMode="auto">
          <a:xfrm>
            <a:off x="2417705" y="2022300"/>
            <a:ext cx="1400175" cy="962025"/>
          </a:xfrm>
          <a:custGeom>
            <a:avLst/>
            <a:gdLst>
              <a:gd name="T0" fmla="*/ 2147483647 w 882"/>
              <a:gd name="T1" fmla="*/ 0 h 606"/>
              <a:gd name="T2" fmla="*/ 2147483647 w 882"/>
              <a:gd name="T3" fmla="*/ 2147483647 h 606"/>
              <a:gd name="T4" fmla="*/ 2147483647 w 882"/>
              <a:gd name="T5" fmla="*/ 2147483647 h 606"/>
              <a:gd name="T6" fmla="*/ 2147483647 w 882"/>
              <a:gd name="T7" fmla="*/ 2147483647 h 606"/>
              <a:gd name="T8" fmla="*/ 2147483647 w 882"/>
              <a:gd name="T9" fmla="*/ 2147483647 h 606"/>
              <a:gd name="T10" fmla="*/ 2147483647 w 882"/>
              <a:gd name="T11" fmla="*/ 2147483647 h 606"/>
              <a:gd name="T12" fmla="*/ 2147483647 w 882"/>
              <a:gd name="T13" fmla="*/ 2147483647 h 606"/>
              <a:gd name="T14" fmla="*/ 2147483647 w 882"/>
              <a:gd name="T15" fmla="*/ 2147483647 h 606"/>
              <a:gd name="T16" fmla="*/ 2147483647 w 882"/>
              <a:gd name="T17" fmla="*/ 2147483647 h 606"/>
              <a:gd name="T18" fmla="*/ 2147483647 w 882"/>
              <a:gd name="T19" fmla="*/ 2147483647 h 606"/>
              <a:gd name="T20" fmla="*/ 2147483647 w 882"/>
              <a:gd name="T21" fmla="*/ 2147483647 h 606"/>
              <a:gd name="T22" fmla="*/ 2147483647 w 882"/>
              <a:gd name="T23" fmla="*/ 2147483647 h 606"/>
              <a:gd name="T24" fmla="*/ 2147483647 w 882"/>
              <a:gd name="T25" fmla="*/ 2147483647 h 606"/>
              <a:gd name="T26" fmla="*/ 2147483647 w 882"/>
              <a:gd name="T27" fmla="*/ 2147483647 h 606"/>
              <a:gd name="T28" fmla="*/ 2147483647 w 882"/>
              <a:gd name="T29" fmla="*/ 2147483647 h 606"/>
              <a:gd name="T30" fmla="*/ 2147483647 w 882"/>
              <a:gd name="T31" fmla="*/ 2147483647 h 606"/>
              <a:gd name="T32" fmla="*/ 2147483647 w 882"/>
              <a:gd name="T33" fmla="*/ 2147483647 h 606"/>
              <a:gd name="T34" fmla="*/ 0 w 882"/>
              <a:gd name="T35" fmla="*/ 2147483647 h 606"/>
              <a:gd name="T36" fmla="*/ 2147483647 w 882"/>
              <a:gd name="T37" fmla="*/ 0 h 6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2"/>
              <a:gd name="T58" fmla="*/ 0 h 606"/>
              <a:gd name="T59" fmla="*/ 882 w 882"/>
              <a:gd name="T60" fmla="*/ 606 h 6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2" h="606">
                <a:moveTo>
                  <a:pt x="15" y="0"/>
                </a:moveTo>
                <a:lnTo>
                  <a:pt x="187" y="24"/>
                </a:lnTo>
                <a:lnTo>
                  <a:pt x="292" y="40"/>
                </a:lnTo>
                <a:lnTo>
                  <a:pt x="431" y="55"/>
                </a:lnTo>
                <a:lnTo>
                  <a:pt x="557" y="69"/>
                </a:lnTo>
                <a:lnTo>
                  <a:pt x="778" y="87"/>
                </a:lnTo>
                <a:lnTo>
                  <a:pt x="882" y="96"/>
                </a:lnTo>
                <a:lnTo>
                  <a:pt x="878" y="591"/>
                </a:lnTo>
                <a:lnTo>
                  <a:pt x="338" y="538"/>
                </a:lnTo>
                <a:lnTo>
                  <a:pt x="327" y="606"/>
                </a:lnTo>
                <a:lnTo>
                  <a:pt x="306" y="574"/>
                </a:lnTo>
                <a:lnTo>
                  <a:pt x="257" y="580"/>
                </a:lnTo>
                <a:lnTo>
                  <a:pt x="186" y="592"/>
                </a:lnTo>
                <a:lnTo>
                  <a:pt x="173" y="506"/>
                </a:lnTo>
                <a:lnTo>
                  <a:pt x="90" y="438"/>
                </a:lnTo>
                <a:lnTo>
                  <a:pt x="102" y="374"/>
                </a:lnTo>
                <a:lnTo>
                  <a:pt x="109" y="319"/>
                </a:lnTo>
                <a:lnTo>
                  <a:pt x="0" y="150"/>
                </a:lnTo>
                <a:lnTo>
                  <a:pt x="15" y="0"/>
                </a:lnTo>
                <a:close/>
              </a:path>
            </a:pathLst>
          </a:custGeom>
          <a:solidFill>
            <a:srgbClr val="00CC00"/>
          </a:solidFill>
          <a:ln w="12700">
            <a:solidFill>
              <a:srgbClr val="000000"/>
            </a:solidFill>
            <a:round/>
            <a:headEnd/>
            <a:tailEnd/>
          </a:ln>
        </p:spPr>
        <p:txBody>
          <a:bodyPr/>
          <a:lstStyle/>
          <a:p>
            <a:endParaRPr lang="en-US">
              <a:solidFill>
                <a:prstClr val="black"/>
              </a:solidFill>
            </a:endParaRPr>
          </a:p>
        </p:txBody>
      </p:sp>
      <p:sp>
        <p:nvSpPr>
          <p:cNvPr id="118" name="Freeform 176"/>
          <p:cNvSpPr>
            <a:spLocks/>
          </p:cNvSpPr>
          <p:nvPr/>
        </p:nvSpPr>
        <p:spPr bwMode="auto">
          <a:xfrm>
            <a:off x="1435042" y="1857200"/>
            <a:ext cx="896938" cy="723900"/>
          </a:xfrm>
          <a:custGeom>
            <a:avLst/>
            <a:gdLst>
              <a:gd name="T0" fmla="*/ 2147483647 w 565"/>
              <a:gd name="T1" fmla="*/ 0 h 456"/>
              <a:gd name="T2" fmla="*/ 2147483647 w 565"/>
              <a:gd name="T3" fmla="*/ 2147483647 h 456"/>
              <a:gd name="T4" fmla="*/ 2147483647 w 565"/>
              <a:gd name="T5" fmla="*/ 2147483647 h 456"/>
              <a:gd name="T6" fmla="*/ 2147483647 w 565"/>
              <a:gd name="T7" fmla="*/ 2147483647 h 456"/>
              <a:gd name="T8" fmla="*/ 2147483647 w 565"/>
              <a:gd name="T9" fmla="*/ 2147483647 h 456"/>
              <a:gd name="T10" fmla="*/ 2147483647 w 565"/>
              <a:gd name="T11" fmla="*/ 2147483647 h 456"/>
              <a:gd name="T12" fmla="*/ 2147483647 w 565"/>
              <a:gd name="T13" fmla="*/ 2147483647 h 456"/>
              <a:gd name="T14" fmla="*/ 2147483647 w 565"/>
              <a:gd name="T15" fmla="*/ 2147483647 h 456"/>
              <a:gd name="T16" fmla="*/ 2147483647 w 565"/>
              <a:gd name="T17" fmla="*/ 2147483647 h 456"/>
              <a:gd name="T18" fmla="*/ 2147483647 w 565"/>
              <a:gd name="T19" fmla="*/ 2147483647 h 456"/>
              <a:gd name="T20" fmla="*/ 2147483647 w 565"/>
              <a:gd name="T21" fmla="*/ 2147483647 h 456"/>
              <a:gd name="T22" fmla="*/ 2147483647 w 565"/>
              <a:gd name="T23" fmla="*/ 2147483647 h 456"/>
              <a:gd name="T24" fmla="*/ 2147483647 w 565"/>
              <a:gd name="T25" fmla="*/ 2147483647 h 456"/>
              <a:gd name="T26" fmla="*/ 2147483647 w 565"/>
              <a:gd name="T27" fmla="*/ 2147483647 h 456"/>
              <a:gd name="T28" fmla="*/ 2147483647 w 565"/>
              <a:gd name="T29" fmla="*/ 2147483647 h 456"/>
              <a:gd name="T30" fmla="*/ 2147483647 w 565"/>
              <a:gd name="T31" fmla="*/ 2147483647 h 456"/>
              <a:gd name="T32" fmla="*/ 2147483647 w 565"/>
              <a:gd name="T33" fmla="*/ 2147483647 h 456"/>
              <a:gd name="T34" fmla="*/ 2147483647 w 565"/>
              <a:gd name="T35" fmla="*/ 2147483647 h 456"/>
              <a:gd name="T36" fmla="*/ 2147483647 w 565"/>
              <a:gd name="T37" fmla="*/ 2147483647 h 456"/>
              <a:gd name="T38" fmla="*/ 2147483647 w 565"/>
              <a:gd name="T39" fmla="*/ 2147483647 h 456"/>
              <a:gd name="T40" fmla="*/ 0 w 565"/>
              <a:gd name="T41" fmla="*/ 2147483647 h 456"/>
              <a:gd name="T42" fmla="*/ 2147483647 w 565"/>
              <a:gd name="T43" fmla="*/ 2147483647 h 456"/>
              <a:gd name="T44" fmla="*/ 2147483647 w 565"/>
              <a:gd name="T45" fmla="*/ 2147483647 h 456"/>
              <a:gd name="T46" fmla="*/ 2147483647 w 565"/>
              <a:gd name="T47" fmla="*/ 2147483647 h 456"/>
              <a:gd name="T48" fmla="*/ 2147483647 w 565"/>
              <a:gd name="T49" fmla="*/ 2147483647 h 456"/>
              <a:gd name="T50" fmla="*/ 2147483647 w 565"/>
              <a:gd name="T51" fmla="*/ 2147483647 h 456"/>
              <a:gd name="T52" fmla="*/ 2147483647 w 565"/>
              <a:gd name="T53" fmla="*/ 2147483647 h 456"/>
              <a:gd name="T54" fmla="*/ 2147483647 w 565"/>
              <a:gd name="T55" fmla="*/ 2147483647 h 456"/>
              <a:gd name="T56" fmla="*/ 2147483647 w 565"/>
              <a:gd name="T57" fmla="*/ 2147483647 h 456"/>
              <a:gd name="T58" fmla="*/ 2147483647 w 565"/>
              <a:gd name="T59" fmla="*/ 2147483647 h 456"/>
              <a:gd name="T60" fmla="*/ 2147483647 w 565"/>
              <a:gd name="T61" fmla="*/ 2147483647 h 456"/>
              <a:gd name="T62" fmla="*/ 2147483647 w 565"/>
              <a:gd name="T63" fmla="*/ 2147483647 h 456"/>
              <a:gd name="T64" fmla="*/ 2147483647 w 565"/>
              <a:gd name="T65" fmla="*/ 2147483647 h 456"/>
              <a:gd name="T66" fmla="*/ 2147483647 w 565"/>
              <a:gd name="T67" fmla="*/ 2147483647 h 456"/>
              <a:gd name="T68" fmla="*/ 2147483647 w 565"/>
              <a:gd name="T69" fmla="*/ 2147483647 h 456"/>
              <a:gd name="T70" fmla="*/ 2147483647 w 565"/>
              <a:gd name="T71" fmla="*/ 2147483647 h 456"/>
              <a:gd name="T72" fmla="*/ 2147483647 w 565"/>
              <a:gd name="T73" fmla="*/ 2147483647 h 456"/>
              <a:gd name="T74" fmla="*/ 2147483647 w 565"/>
              <a:gd name="T75" fmla="*/ 0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5"/>
              <a:gd name="T115" fmla="*/ 0 h 456"/>
              <a:gd name="T116" fmla="*/ 565 w 565"/>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5" h="456">
                <a:moveTo>
                  <a:pt x="143" y="0"/>
                </a:moveTo>
                <a:lnTo>
                  <a:pt x="260" y="34"/>
                </a:lnTo>
                <a:lnTo>
                  <a:pt x="349" y="57"/>
                </a:lnTo>
                <a:lnTo>
                  <a:pt x="391" y="68"/>
                </a:lnTo>
                <a:lnTo>
                  <a:pt x="437" y="76"/>
                </a:lnTo>
                <a:lnTo>
                  <a:pt x="495" y="88"/>
                </a:lnTo>
                <a:lnTo>
                  <a:pt x="565" y="102"/>
                </a:lnTo>
                <a:lnTo>
                  <a:pt x="519" y="456"/>
                </a:lnTo>
                <a:lnTo>
                  <a:pt x="300" y="406"/>
                </a:lnTo>
                <a:lnTo>
                  <a:pt x="271" y="429"/>
                </a:lnTo>
                <a:lnTo>
                  <a:pt x="230" y="394"/>
                </a:lnTo>
                <a:lnTo>
                  <a:pt x="196" y="429"/>
                </a:lnTo>
                <a:lnTo>
                  <a:pt x="164" y="400"/>
                </a:lnTo>
                <a:lnTo>
                  <a:pt x="74" y="394"/>
                </a:lnTo>
                <a:lnTo>
                  <a:pt x="87" y="336"/>
                </a:lnTo>
                <a:lnTo>
                  <a:pt x="21" y="331"/>
                </a:lnTo>
                <a:lnTo>
                  <a:pt x="14" y="298"/>
                </a:lnTo>
                <a:lnTo>
                  <a:pt x="26" y="263"/>
                </a:lnTo>
                <a:lnTo>
                  <a:pt x="11" y="231"/>
                </a:lnTo>
                <a:lnTo>
                  <a:pt x="12" y="141"/>
                </a:lnTo>
                <a:lnTo>
                  <a:pt x="0" y="74"/>
                </a:lnTo>
                <a:lnTo>
                  <a:pt x="8" y="46"/>
                </a:lnTo>
                <a:lnTo>
                  <a:pt x="36" y="57"/>
                </a:lnTo>
                <a:lnTo>
                  <a:pt x="67" y="99"/>
                </a:lnTo>
                <a:lnTo>
                  <a:pt x="123" y="106"/>
                </a:lnTo>
                <a:lnTo>
                  <a:pt x="136" y="140"/>
                </a:lnTo>
                <a:lnTo>
                  <a:pt x="110" y="140"/>
                </a:lnTo>
                <a:lnTo>
                  <a:pt x="107" y="167"/>
                </a:lnTo>
                <a:lnTo>
                  <a:pt x="123" y="172"/>
                </a:lnTo>
                <a:lnTo>
                  <a:pt x="129" y="199"/>
                </a:lnTo>
                <a:lnTo>
                  <a:pt x="96" y="220"/>
                </a:lnTo>
                <a:lnTo>
                  <a:pt x="96" y="239"/>
                </a:lnTo>
                <a:lnTo>
                  <a:pt x="134" y="239"/>
                </a:lnTo>
                <a:lnTo>
                  <a:pt x="143" y="190"/>
                </a:lnTo>
                <a:lnTo>
                  <a:pt x="172" y="161"/>
                </a:lnTo>
                <a:lnTo>
                  <a:pt x="136" y="83"/>
                </a:lnTo>
                <a:lnTo>
                  <a:pt x="158" y="59"/>
                </a:lnTo>
                <a:lnTo>
                  <a:pt x="143" y="0"/>
                </a:lnTo>
                <a:close/>
              </a:path>
            </a:pathLst>
          </a:custGeom>
          <a:solidFill>
            <a:srgbClr val="00CC00"/>
          </a:solidFill>
          <a:ln w="12700">
            <a:solidFill>
              <a:srgbClr val="000000"/>
            </a:solidFill>
            <a:round/>
            <a:headEnd/>
            <a:tailEnd/>
          </a:ln>
        </p:spPr>
        <p:txBody>
          <a:bodyPr/>
          <a:lstStyle/>
          <a:p>
            <a:endParaRPr lang="en-US">
              <a:solidFill>
                <a:prstClr val="black"/>
              </a:solidFill>
            </a:endParaRPr>
          </a:p>
        </p:txBody>
      </p:sp>
      <p:sp>
        <p:nvSpPr>
          <p:cNvPr id="119" name="Freeform 177"/>
          <p:cNvSpPr>
            <a:spLocks/>
          </p:cNvSpPr>
          <p:nvPr/>
        </p:nvSpPr>
        <p:spPr bwMode="auto">
          <a:xfrm>
            <a:off x="1231842" y="2381075"/>
            <a:ext cx="1116013" cy="941388"/>
          </a:xfrm>
          <a:custGeom>
            <a:avLst/>
            <a:gdLst>
              <a:gd name="T0" fmla="*/ 2147483647 w 703"/>
              <a:gd name="T1" fmla="*/ 0 h 593"/>
              <a:gd name="T2" fmla="*/ 2147483647 w 703"/>
              <a:gd name="T3" fmla="*/ 2147483647 h 593"/>
              <a:gd name="T4" fmla="*/ 2147483647 w 703"/>
              <a:gd name="T5" fmla="*/ 2147483647 h 593"/>
              <a:gd name="T6" fmla="*/ 2147483647 w 703"/>
              <a:gd name="T7" fmla="*/ 2147483647 h 593"/>
              <a:gd name="T8" fmla="*/ 2147483647 w 703"/>
              <a:gd name="T9" fmla="*/ 2147483647 h 593"/>
              <a:gd name="T10" fmla="*/ 2147483647 w 703"/>
              <a:gd name="T11" fmla="*/ 2147483647 h 593"/>
              <a:gd name="T12" fmla="*/ 2147483647 w 703"/>
              <a:gd name="T13" fmla="*/ 2147483647 h 593"/>
              <a:gd name="T14" fmla="*/ 2147483647 w 703"/>
              <a:gd name="T15" fmla="*/ 2147483647 h 593"/>
              <a:gd name="T16" fmla="*/ 2147483647 w 703"/>
              <a:gd name="T17" fmla="*/ 2147483647 h 593"/>
              <a:gd name="T18" fmla="*/ 0 w 703"/>
              <a:gd name="T19" fmla="*/ 2147483647 h 593"/>
              <a:gd name="T20" fmla="*/ 0 w 703"/>
              <a:gd name="T21" fmla="*/ 2147483647 h 593"/>
              <a:gd name="T22" fmla="*/ 2147483647 w 703"/>
              <a:gd name="T23" fmla="*/ 2147483647 h 593"/>
              <a:gd name="T24" fmla="*/ 2147483647 w 703"/>
              <a:gd name="T25" fmla="*/ 2147483647 h 593"/>
              <a:gd name="T26" fmla="*/ 2147483647 w 703"/>
              <a:gd name="T27" fmla="*/ 2147483647 h 593"/>
              <a:gd name="T28" fmla="*/ 2147483647 w 703"/>
              <a:gd name="T29" fmla="*/ 2147483647 h 593"/>
              <a:gd name="T30" fmla="*/ 2147483647 w 703"/>
              <a:gd name="T31" fmla="*/ 2147483647 h 593"/>
              <a:gd name="T32" fmla="*/ 2147483647 w 703"/>
              <a:gd name="T33" fmla="*/ 2147483647 h 593"/>
              <a:gd name="T34" fmla="*/ 2147483647 w 703"/>
              <a:gd name="T35" fmla="*/ 2147483647 h 593"/>
              <a:gd name="T36" fmla="*/ 2147483647 w 703"/>
              <a:gd name="T37" fmla="*/ 2147483647 h 593"/>
              <a:gd name="T38" fmla="*/ 2147483647 w 703"/>
              <a:gd name="T39" fmla="*/ 2147483647 h 593"/>
              <a:gd name="T40" fmla="*/ 2147483647 w 703"/>
              <a:gd name="T41" fmla="*/ 2147483647 h 593"/>
              <a:gd name="T42" fmla="*/ 2147483647 w 703"/>
              <a:gd name="T43" fmla="*/ 2147483647 h 593"/>
              <a:gd name="T44" fmla="*/ 2147483647 w 703"/>
              <a:gd name="T45" fmla="*/ 2147483647 h 593"/>
              <a:gd name="T46" fmla="*/ 2147483647 w 703"/>
              <a:gd name="T47" fmla="*/ 2147483647 h 593"/>
              <a:gd name="T48" fmla="*/ 2147483647 w 703"/>
              <a:gd name="T49" fmla="*/ 2147483647 h 593"/>
              <a:gd name="T50" fmla="*/ 2147483647 w 703"/>
              <a:gd name="T51" fmla="*/ 2147483647 h 593"/>
              <a:gd name="T52" fmla="*/ 2147483647 w 703"/>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3"/>
              <a:gd name="T82" fmla="*/ 0 h 593"/>
              <a:gd name="T83" fmla="*/ 703 w 703"/>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3" h="593">
                <a:moveTo>
                  <a:pt x="154" y="0"/>
                </a:moveTo>
                <a:lnTo>
                  <a:pt x="133" y="12"/>
                </a:lnTo>
                <a:lnTo>
                  <a:pt x="121" y="64"/>
                </a:lnTo>
                <a:lnTo>
                  <a:pt x="108" y="108"/>
                </a:lnTo>
                <a:lnTo>
                  <a:pt x="99" y="144"/>
                </a:lnTo>
                <a:lnTo>
                  <a:pt x="86" y="182"/>
                </a:lnTo>
                <a:lnTo>
                  <a:pt x="71" y="220"/>
                </a:lnTo>
                <a:lnTo>
                  <a:pt x="53" y="263"/>
                </a:lnTo>
                <a:lnTo>
                  <a:pt x="27" y="311"/>
                </a:lnTo>
                <a:lnTo>
                  <a:pt x="0" y="359"/>
                </a:lnTo>
                <a:lnTo>
                  <a:pt x="0" y="461"/>
                </a:lnTo>
                <a:lnTo>
                  <a:pt x="395" y="552"/>
                </a:lnTo>
                <a:lnTo>
                  <a:pt x="576" y="593"/>
                </a:lnTo>
                <a:lnTo>
                  <a:pt x="615" y="387"/>
                </a:lnTo>
                <a:lnTo>
                  <a:pt x="638" y="370"/>
                </a:lnTo>
                <a:lnTo>
                  <a:pt x="616" y="323"/>
                </a:lnTo>
                <a:lnTo>
                  <a:pt x="627" y="276"/>
                </a:lnTo>
                <a:lnTo>
                  <a:pt x="703" y="197"/>
                </a:lnTo>
                <a:lnTo>
                  <a:pt x="651" y="125"/>
                </a:lnTo>
                <a:lnTo>
                  <a:pt x="432" y="75"/>
                </a:lnTo>
                <a:lnTo>
                  <a:pt x="403" y="96"/>
                </a:lnTo>
                <a:lnTo>
                  <a:pt x="363" y="61"/>
                </a:lnTo>
                <a:lnTo>
                  <a:pt x="328" y="97"/>
                </a:lnTo>
                <a:lnTo>
                  <a:pt x="295" y="61"/>
                </a:lnTo>
                <a:lnTo>
                  <a:pt x="208" y="62"/>
                </a:lnTo>
                <a:lnTo>
                  <a:pt x="219" y="5"/>
                </a:lnTo>
                <a:lnTo>
                  <a:pt x="154" y="0"/>
                </a:lnTo>
                <a:close/>
              </a:path>
            </a:pathLst>
          </a:custGeom>
          <a:solidFill>
            <a:srgbClr val="00CC00"/>
          </a:solidFill>
          <a:ln w="12700">
            <a:solidFill>
              <a:srgbClr val="000000"/>
            </a:solidFill>
            <a:round/>
            <a:headEnd/>
            <a:tailEnd/>
          </a:ln>
        </p:spPr>
        <p:txBody>
          <a:bodyPr/>
          <a:lstStyle/>
          <a:p>
            <a:endParaRPr lang="en-US">
              <a:solidFill>
                <a:prstClr val="black"/>
              </a:solidFill>
            </a:endParaRPr>
          </a:p>
        </p:txBody>
      </p:sp>
      <p:sp>
        <p:nvSpPr>
          <p:cNvPr id="120" name="Freeform 178"/>
          <p:cNvSpPr>
            <a:spLocks/>
          </p:cNvSpPr>
          <p:nvPr/>
        </p:nvSpPr>
        <p:spPr bwMode="auto">
          <a:xfrm>
            <a:off x="2139892" y="2012775"/>
            <a:ext cx="803275" cy="1436688"/>
          </a:xfrm>
          <a:custGeom>
            <a:avLst/>
            <a:gdLst>
              <a:gd name="T0" fmla="*/ 2147483647 w 506"/>
              <a:gd name="T1" fmla="*/ 0 h 905"/>
              <a:gd name="T2" fmla="*/ 2147483647 w 506"/>
              <a:gd name="T3" fmla="*/ 2147483647 h 905"/>
              <a:gd name="T4" fmla="*/ 2147483647 w 506"/>
              <a:gd name="T5" fmla="*/ 2147483647 h 905"/>
              <a:gd name="T6" fmla="*/ 2147483647 w 506"/>
              <a:gd name="T7" fmla="*/ 2147483647 h 905"/>
              <a:gd name="T8" fmla="*/ 2147483647 w 506"/>
              <a:gd name="T9" fmla="*/ 2147483647 h 905"/>
              <a:gd name="T10" fmla="*/ 2147483647 w 506"/>
              <a:gd name="T11" fmla="*/ 2147483647 h 905"/>
              <a:gd name="T12" fmla="*/ 2147483647 w 506"/>
              <a:gd name="T13" fmla="*/ 2147483647 h 905"/>
              <a:gd name="T14" fmla="*/ 0 w 506"/>
              <a:gd name="T15" fmla="*/ 2147483647 h 905"/>
              <a:gd name="T16" fmla="*/ 2147483647 w 506"/>
              <a:gd name="T17" fmla="*/ 2147483647 h 905"/>
              <a:gd name="T18" fmla="*/ 2147483647 w 506"/>
              <a:gd name="T19" fmla="*/ 2147483647 h 905"/>
              <a:gd name="T20" fmla="*/ 2147483647 w 506"/>
              <a:gd name="T21" fmla="*/ 2147483647 h 905"/>
              <a:gd name="T22" fmla="*/ 2147483647 w 506"/>
              <a:gd name="T23" fmla="*/ 2147483647 h 905"/>
              <a:gd name="T24" fmla="*/ 2147483647 w 506"/>
              <a:gd name="T25" fmla="*/ 2147483647 h 905"/>
              <a:gd name="T26" fmla="*/ 2147483647 w 506"/>
              <a:gd name="T27" fmla="*/ 2147483647 h 905"/>
              <a:gd name="T28" fmla="*/ 2147483647 w 506"/>
              <a:gd name="T29" fmla="*/ 2147483647 h 905"/>
              <a:gd name="T30" fmla="*/ 2147483647 w 506"/>
              <a:gd name="T31" fmla="*/ 2147483647 h 905"/>
              <a:gd name="T32" fmla="*/ 2147483647 w 506"/>
              <a:gd name="T33" fmla="*/ 2147483647 h 905"/>
              <a:gd name="T34" fmla="*/ 2147483647 w 506"/>
              <a:gd name="T35" fmla="*/ 2147483647 h 905"/>
              <a:gd name="T36" fmla="*/ 2147483647 w 506"/>
              <a:gd name="T37" fmla="*/ 2147483647 h 905"/>
              <a:gd name="T38" fmla="*/ 2147483647 w 506"/>
              <a:gd name="T39" fmla="*/ 2147483647 h 905"/>
              <a:gd name="T40" fmla="*/ 2147483647 w 506"/>
              <a:gd name="T41" fmla="*/ 2147483647 h 905"/>
              <a:gd name="T42" fmla="*/ 2147483647 w 506"/>
              <a:gd name="T43" fmla="*/ 0 h 9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6"/>
              <a:gd name="T67" fmla="*/ 0 h 905"/>
              <a:gd name="T68" fmla="*/ 506 w 506"/>
              <a:gd name="T69" fmla="*/ 905 h 9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6" h="905">
                <a:moveTo>
                  <a:pt x="121" y="0"/>
                </a:moveTo>
                <a:lnTo>
                  <a:pt x="76" y="353"/>
                </a:lnTo>
                <a:lnTo>
                  <a:pt x="124" y="429"/>
                </a:lnTo>
                <a:lnTo>
                  <a:pt x="50" y="508"/>
                </a:lnTo>
                <a:lnTo>
                  <a:pt x="40" y="564"/>
                </a:lnTo>
                <a:lnTo>
                  <a:pt x="61" y="602"/>
                </a:lnTo>
                <a:lnTo>
                  <a:pt x="40" y="620"/>
                </a:lnTo>
                <a:lnTo>
                  <a:pt x="0" y="826"/>
                </a:lnTo>
                <a:lnTo>
                  <a:pt x="241" y="871"/>
                </a:lnTo>
                <a:lnTo>
                  <a:pt x="469" y="905"/>
                </a:lnTo>
                <a:lnTo>
                  <a:pt x="493" y="718"/>
                </a:lnTo>
                <a:lnTo>
                  <a:pt x="506" y="616"/>
                </a:lnTo>
                <a:lnTo>
                  <a:pt x="483" y="579"/>
                </a:lnTo>
                <a:lnTo>
                  <a:pt x="432" y="590"/>
                </a:lnTo>
                <a:lnTo>
                  <a:pt x="363" y="598"/>
                </a:lnTo>
                <a:lnTo>
                  <a:pt x="351" y="513"/>
                </a:lnTo>
                <a:lnTo>
                  <a:pt x="268" y="446"/>
                </a:lnTo>
                <a:lnTo>
                  <a:pt x="279" y="401"/>
                </a:lnTo>
                <a:lnTo>
                  <a:pt x="286" y="324"/>
                </a:lnTo>
                <a:lnTo>
                  <a:pt x="182" y="158"/>
                </a:lnTo>
                <a:lnTo>
                  <a:pt x="195" y="11"/>
                </a:lnTo>
                <a:lnTo>
                  <a:pt x="121" y="0"/>
                </a:lnTo>
                <a:close/>
              </a:path>
            </a:pathLst>
          </a:custGeom>
          <a:solidFill>
            <a:srgbClr val="00CC00"/>
          </a:solidFill>
          <a:ln w="12700">
            <a:solidFill>
              <a:srgbClr val="000000"/>
            </a:solidFill>
            <a:round/>
            <a:headEnd/>
            <a:tailEnd/>
          </a:ln>
        </p:spPr>
        <p:txBody>
          <a:bodyPr/>
          <a:lstStyle/>
          <a:p>
            <a:endParaRPr lang="en-US">
              <a:solidFill>
                <a:prstClr val="black"/>
              </a:solidFill>
            </a:endParaRPr>
          </a:p>
        </p:txBody>
      </p:sp>
      <p:sp>
        <p:nvSpPr>
          <p:cNvPr id="121" name="Rectangle 179"/>
          <p:cNvSpPr>
            <a:spLocks noChangeArrowheads="1"/>
          </p:cNvSpPr>
          <p:nvPr/>
        </p:nvSpPr>
        <p:spPr bwMode="auto">
          <a:xfrm>
            <a:off x="1544580" y="2057225"/>
            <a:ext cx="982662" cy="184150"/>
          </a:xfrm>
          <a:prstGeom prst="rect">
            <a:avLst/>
          </a:prstGeom>
          <a:noFill/>
          <a:ln w="12700">
            <a:noFill/>
            <a:miter lim="800000"/>
            <a:headEnd/>
            <a:tailEnd/>
          </a:ln>
        </p:spPr>
        <p:txBody>
          <a:bodyPr lIns="90488" tIns="44450" rIns="90488" bIns="44450">
            <a:spAutoFit/>
          </a:bodyPr>
          <a:lstStyle/>
          <a:p>
            <a:pPr algn="ctr" eaLnBrk="0" hangingPunct="0">
              <a:lnSpc>
                <a:spcPct val="90000"/>
              </a:lnSpc>
            </a:pPr>
            <a:endParaRPr lang="en-US" sz="700">
              <a:solidFill>
                <a:prstClr val="black"/>
              </a:solidFill>
              <a:latin typeface="Arial Narrow" pitchFamily="34" charset="0"/>
            </a:endParaRPr>
          </a:p>
        </p:txBody>
      </p:sp>
      <p:sp>
        <p:nvSpPr>
          <p:cNvPr id="122" name="Freeform 211"/>
          <p:cNvSpPr>
            <a:spLocks/>
          </p:cNvSpPr>
          <p:nvPr/>
        </p:nvSpPr>
        <p:spPr bwMode="auto">
          <a:xfrm>
            <a:off x="2922530" y="4441650"/>
            <a:ext cx="960437" cy="1050925"/>
          </a:xfrm>
          <a:custGeom>
            <a:avLst/>
            <a:gdLst>
              <a:gd name="T0" fmla="*/ 2147483647 w 605"/>
              <a:gd name="T1" fmla="*/ 0 h 662"/>
              <a:gd name="T2" fmla="*/ 2147483647 w 605"/>
              <a:gd name="T3" fmla="*/ 2147483647 h 662"/>
              <a:gd name="T4" fmla="*/ 2147483647 w 605"/>
              <a:gd name="T5" fmla="*/ 2147483647 h 662"/>
              <a:gd name="T6" fmla="*/ 2147483647 w 605"/>
              <a:gd name="T7" fmla="*/ 2147483647 h 662"/>
              <a:gd name="T8" fmla="*/ 2147483647 w 605"/>
              <a:gd name="T9" fmla="*/ 2147483647 h 662"/>
              <a:gd name="T10" fmla="*/ 2147483647 w 605"/>
              <a:gd name="T11" fmla="*/ 2147483647 h 662"/>
              <a:gd name="T12" fmla="*/ 2147483647 w 605"/>
              <a:gd name="T13" fmla="*/ 2147483647 h 662"/>
              <a:gd name="T14" fmla="*/ 2147483647 w 605"/>
              <a:gd name="T15" fmla="*/ 2147483647 h 662"/>
              <a:gd name="T16" fmla="*/ 0 w 605"/>
              <a:gd name="T17" fmla="*/ 2147483647 h 662"/>
              <a:gd name="T18" fmla="*/ 2147483647 w 605"/>
              <a:gd name="T19" fmla="*/ 2147483647 h 662"/>
              <a:gd name="T20" fmla="*/ 2147483647 w 605"/>
              <a:gd name="T21" fmla="*/ 0 h 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5"/>
              <a:gd name="T34" fmla="*/ 0 h 662"/>
              <a:gd name="T35" fmla="*/ 605 w 605"/>
              <a:gd name="T36" fmla="*/ 662 h 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5" h="662">
                <a:moveTo>
                  <a:pt x="73" y="0"/>
                </a:moveTo>
                <a:lnTo>
                  <a:pt x="605" y="26"/>
                </a:lnTo>
                <a:lnTo>
                  <a:pt x="580" y="611"/>
                </a:lnTo>
                <a:lnTo>
                  <a:pt x="407" y="600"/>
                </a:lnTo>
                <a:lnTo>
                  <a:pt x="245" y="596"/>
                </a:lnTo>
                <a:lnTo>
                  <a:pt x="245" y="617"/>
                </a:lnTo>
                <a:lnTo>
                  <a:pt x="109" y="617"/>
                </a:lnTo>
                <a:lnTo>
                  <a:pt x="102" y="662"/>
                </a:lnTo>
                <a:lnTo>
                  <a:pt x="0" y="647"/>
                </a:lnTo>
                <a:lnTo>
                  <a:pt x="58" y="153"/>
                </a:lnTo>
                <a:lnTo>
                  <a:pt x="73" y="0"/>
                </a:lnTo>
                <a:close/>
              </a:path>
            </a:pathLst>
          </a:custGeom>
          <a:solidFill>
            <a:srgbClr val="00CC00"/>
          </a:solidFill>
          <a:ln w="12700">
            <a:solidFill>
              <a:srgbClr val="000000"/>
            </a:solidFill>
            <a:round/>
            <a:headEnd/>
            <a:tailEnd/>
          </a:ln>
        </p:spPr>
        <p:txBody>
          <a:bodyPr/>
          <a:lstStyle/>
          <a:p>
            <a:endParaRPr lang="en-US">
              <a:solidFill>
                <a:prstClr val="black"/>
              </a:solidFill>
            </a:endParaRPr>
          </a:p>
        </p:txBody>
      </p:sp>
      <p:sp>
        <p:nvSpPr>
          <p:cNvPr id="123" name="Freeform 212"/>
          <p:cNvSpPr>
            <a:spLocks/>
          </p:cNvSpPr>
          <p:nvPr/>
        </p:nvSpPr>
        <p:spPr bwMode="auto">
          <a:xfrm>
            <a:off x="3309880" y="4589288"/>
            <a:ext cx="1951037" cy="1985962"/>
          </a:xfrm>
          <a:custGeom>
            <a:avLst/>
            <a:gdLst>
              <a:gd name="T0" fmla="*/ 2147483647 w 1229"/>
              <a:gd name="T1" fmla="*/ 0 h 1251"/>
              <a:gd name="T2" fmla="*/ 2147483647 w 1229"/>
              <a:gd name="T3" fmla="*/ 2147483647 h 1251"/>
              <a:gd name="T4" fmla="*/ 2147483647 w 1229"/>
              <a:gd name="T5" fmla="*/ 2147483647 h 1251"/>
              <a:gd name="T6" fmla="*/ 2147483647 w 1229"/>
              <a:gd name="T7" fmla="*/ 2147483647 h 1251"/>
              <a:gd name="T8" fmla="*/ 2147483647 w 1229"/>
              <a:gd name="T9" fmla="*/ 2147483647 h 1251"/>
              <a:gd name="T10" fmla="*/ 2147483647 w 1229"/>
              <a:gd name="T11" fmla="*/ 2147483647 h 1251"/>
              <a:gd name="T12" fmla="*/ 2147483647 w 1229"/>
              <a:gd name="T13" fmla="*/ 2147483647 h 1251"/>
              <a:gd name="T14" fmla="*/ 2147483647 w 1229"/>
              <a:gd name="T15" fmla="*/ 2147483647 h 1251"/>
              <a:gd name="T16" fmla="*/ 2147483647 w 1229"/>
              <a:gd name="T17" fmla="*/ 2147483647 h 1251"/>
              <a:gd name="T18" fmla="*/ 2147483647 w 1229"/>
              <a:gd name="T19" fmla="*/ 2147483647 h 1251"/>
              <a:gd name="T20" fmla="*/ 2147483647 w 1229"/>
              <a:gd name="T21" fmla="*/ 2147483647 h 1251"/>
              <a:gd name="T22" fmla="*/ 2147483647 w 1229"/>
              <a:gd name="T23" fmla="*/ 2147483647 h 1251"/>
              <a:gd name="T24" fmla="*/ 2147483647 w 1229"/>
              <a:gd name="T25" fmla="*/ 2147483647 h 1251"/>
              <a:gd name="T26" fmla="*/ 2147483647 w 1229"/>
              <a:gd name="T27" fmla="*/ 2147483647 h 1251"/>
              <a:gd name="T28" fmla="*/ 2147483647 w 1229"/>
              <a:gd name="T29" fmla="*/ 2147483647 h 1251"/>
              <a:gd name="T30" fmla="*/ 2147483647 w 1229"/>
              <a:gd name="T31" fmla="*/ 2147483647 h 1251"/>
              <a:gd name="T32" fmla="*/ 2147483647 w 1229"/>
              <a:gd name="T33" fmla="*/ 2147483647 h 1251"/>
              <a:gd name="T34" fmla="*/ 2147483647 w 1229"/>
              <a:gd name="T35" fmla="*/ 2147483647 h 1251"/>
              <a:gd name="T36" fmla="*/ 2147483647 w 1229"/>
              <a:gd name="T37" fmla="*/ 2147483647 h 1251"/>
              <a:gd name="T38" fmla="*/ 2147483647 w 1229"/>
              <a:gd name="T39" fmla="*/ 2147483647 h 1251"/>
              <a:gd name="T40" fmla="*/ 2147483647 w 1229"/>
              <a:gd name="T41" fmla="*/ 2147483647 h 1251"/>
              <a:gd name="T42" fmla="*/ 2147483647 w 1229"/>
              <a:gd name="T43" fmla="*/ 2147483647 h 1251"/>
              <a:gd name="T44" fmla="*/ 2147483647 w 1229"/>
              <a:gd name="T45" fmla="*/ 2147483647 h 1251"/>
              <a:gd name="T46" fmla="*/ 2147483647 w 1229"/>
              <a:gd name="T47" fmla="*/ 2147483647 h 1251"/>
              <a:gd name="T48" fmla="*/ 2147483647 w 1229"/>
              <a:gd name="T49" fmla="*/ 2147483647 h 1251"/>
              <a:gd name="T50" fmla="*/ 2147483647 w 1229"/>
              <a:gd name="T51" fmla="*/ 2147483647 h 1251"/>
              <a:gd name="T52" fmla="*/ 2147483647 w 1229"/>
              <a:gd name="T53" fmla="*/ 2147483647 h 1251"/>
              <a:gd name="T54" fmla="*/ 2147483647 w 1229"/>
              <a:gd name="T55" fmla="*/ 2147483647 h 1251"/>
              <a:gd name="T56" fmla="*/ 2147483647 w 1229"/>
              <a:gd name="T57" fmla="*/ 2147483647 h 1251"/>
              <a:gd name="T58" fmla="*/ 2147483647 w 1229"/>
              <a:gd name="T59" fmla="*/ 2147483647 h 1251"/>
              <a:gd name="T60" fmla="*/ 2147483647 w 1229"/>
              <a:gd name="T61" fmla="*/ 2147483647 h 1251"/>
              <a:gd name="T62" fmla="*/ 2147483647 w 1229"/>
              <a:gd name="T63" fmla="*/ 2147483647 h 1251"/>
              <a:gd name="T64" fmla="*/ 2147483647 w 1229"/>
              <a:gd name="T65" fmla="*/ 2147483647 h 1251"/>
              <a:gd name="T66" fmla="*/ 2147483647 w 1229"/>
              <a:gd name="T67" fmla="*/ 2147483647 h 1251"/>
              <a:gd name="T68" fmla="*/ 2147483647 w 1229"/>
              <a:gd name="T69" fmla="*/ 2147483647 h 1251"/>
              <a:gd name="T70" fmla="*/ 2147483647 w 1229"/>
              <a:gd name="T71" fmla="*/ 2147483647 h 1251"/>
              <a:gd name="T72" fmla="*/ 2147483647 w 1229"/>
              <a:gd name="T73" fmla="*/ 2147483647 h 1251"/>
              <a:gd name="T74" fmla="*/ 2147483647 w 1229"/>
              <a:gd name="T75" fmla="*/ 2147483647 h 1251"/>
              <a:gd name="T76" fmla="*/ 2147483647 w 1229"/>
              <a:gd name="T77" fmla="*/ 2147483647 h 1251"/>
              <a:gd name="T78" fmla="*/ 2147483647 w 1229"/>
              <a:gd name="T79" fmla="*/ 2147483647 h 1251"/>
              <a:gd name="T80" fmla="*/ 2147483647 w 1229"/>
              <a:gd name="T81" fmla="*/ 2147483647 h 1251"/>
              <a:gd name="T82" fmla="*/ 2147483647 w 1229"/>
              <a:gd name="T83" fmla="*/ 2147483647 h 1251"/>
              <a:gd name="T84" fmla="*/ 2147483647 w 1229"/>
              <a:gd name="T85" fmla="*/ 2147483647 h 1251"/>
              <a:gd name="T86" fmla="*/ 2147483647 w 1229"/>
              <a:gd name="T87" fmla="*/ 2147483647 h 1251"/>
              <a:gd name="T88" fmla="*/ 2147483647 w 1229"/>
              <a:gd name="T89" fmla="*/ 2147483647 h 1251"/>
              <a:gd name="T90" fmla="*/ 2147483647 w 1229"/>
              <a:gd name="T91" fmla="*/ 2147483647 h 1251"/>
              <a:gd name="T92" fmla="*/ 0 w 1229"/>
              <a:gd name="T93" fmla="*/ 2147483647 h 1251"/>
              <a:gd name="T94" fmla="*/ 0 w 1229"/>
              <a:gd name="T95" fmla="*/ 2147483647 h 1251"/>
              <a:gd name="T96" fmla="*/ 2147483647 w 1229"/>
              <a:gd name="T97" fmla="*/ 2147483647 h 1251"/>
              <a:gd name="T98" fmla="*/ 2147483647 w 1229"/>
              <a:gd name="T99" fmla="*/ 2147483647 h 1251"/>
              <a:gd name="T100" fmla="*/ 2147483647 w 1229"/>
              <a:gd name="T101" fmla="*/ 0 h 12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9"/>
              <a:gd name="T154" fmla="*/ 0 h 1251"/>
              <a:gd name="T155" fmla="*/ 1229 w 1229"/>
              <a:gd name="T156" fmla="*/ 1251 h 12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9" h="1251">
                <a:moveTo>
                  <a:pt x="355" y="0"/>
                </a:moveTo>
                <a:lnTo>
                  <a:pt x="628" y="11"/>
                </a:lnTo>
                <a:lnTo>
                  <a:pt x="628" y="238"/>
                </a:lnTo>
                <a:lnTo>
                  <a:pt x="766" y="300"/>
                </a:lnTo>
                <a:lnTo>
                  <a:pt x="804" y="281"/>
                </a:lnTo>
                <a:lnTo>
                  <a:pt x="894" y="329"/>
                </a:lnTo>
                <a:lnTo>
                  <a:pt x="948" y="325"/>
                </a:lnTo>
                <a:lnTo>
                  <a:pt x="1054" y="276"/>
                </a:lnTo>
                <a:lnTo>
                  <a:pt x="1113" y="323"/>
                </a:lnTo>
                <a:lnTo>
                  <a:pt x="1167" y="335"/>
                </a:lnTo>
                <a:lnTo>
                  <a:pt x="1167" y="522"/>
                </a:lnTo>
                <a:lnTo>
                  <a:pt x="1229" y="637"/>
                </a:lnTo>
                <a:lnTo>
                  <a:pt x="1214" y="794"/>
                </a:lnTo>
                <a:lnTo>
                  <a:pt x="1148" y="858"/>
                </a:lnTo>
                <a:lnTo>
                  <a:pt x="1133" y="801"/>
                </a:lnTo>
                <a:lnTo>
                  <a:pt x="1113" y="826"/>
                </a:lnTo>
                <a:lnTo>
                  <a:pt x="1129" y="863"/>
                </a:lnTo>
                <a:lnTo>
                  <a:pt x="1010" y="958"/>
                </a:lnTo>
                <a:lnTo>
                  <a:pt x="981" y="963"/>
                </a:lnTo>
                <a:lnTo>
                  <a:pt x="919" y="1010"/>
                </a:lnTo>
                <a:lnTo>
                  <a:pt x="919" y="1036"/>
                </a:lnTo>
                <a:lnTo>
                  <a:pt x="900" y="1042"/>
                </a:lnTo>
                <a:lnTo>
                  <a:pt x="914" y="1072"/>
                </a:lnTo>
                <a:lnTo>
                  <a:pt x="880" y="1119"/>
                </a:lnTo>
                <a:lnTo>
                  <a:pt x="900" y="1189"/>
                </a:lnTo>
                <a:lnTo>
                  <a:pt x="919" y="1210"/>
                </a:lnTo>
                <a:lnTo>
                  <a:pt x="914" y="1251"/>
                </a:lnTo>
                <a:lnTo>
                  <a:pt x="867" y="1251"/>
                </a:lnTo>
                <a:lnTo>
                  <a:pt x="824" y="1231"/>
                </a:lnTo>
                <a:lnTo>
                  <a:pt x="794" y="1236"/>
                </a:lnTo>
                <a:lnTo>
                  <a:pt x="700" y="1199"/>
                </a:lnTo>
                <a:lnTo>
                  <a:pt x="657" y="1057"/>
                </a:lnTo>
                <a:lnTo>
                  <a:pt x="590" y="989"/>
                </a:lnTo>
                <a:lnTo>
                  <a:pt x="530" y="863"/>
                </a:lnTo>
                <a:lnTo>
                  <a:pt x="504" y="851"/>
                </a:lnTo>
                <a:lnTo>
                  <a:pt x="472" y="819"/>
                </a:lnTo>
                <a:lnTo>
                  <a:pt x="441" y="819"/>
                </a:lnTo>
                <a:lnTo>
                  <a:pt x="396" y="808"/>
                </a:lnTo>
                <a:lnTo>
                  <a:pt x="361" y="819"/>
                </a:lnTo>
                <a:lnTo>
                  <a:pt x="338" y="883"/>
                </a:lnTo>
                <a:lnTo>
                  <a:pt x="300" y="892"/>
                </a:lnTo>
                <a:lnTo>
                  <a:pt x="222" y="843"/>
                </a:lnTo>
                <a:lnTo>
                  <a:pt x="176" y="784"/>
                </a:lnTo>
                <a:lnTo>
                  <a:pt x="168" y="711"/>
                </a:lnTo>
                <a:lnTo>
                  <a:pt x="135" y="663"/>
                </a:lnTo>
                <a:lnTo>
                  <a:pt x="57" y="596"/>
                </a:lnTo>
                <a:lnTo>
                  <a:pt x="0" y="523"/>
                </a:lnTo>
                <a:lnTo>
                  <a:pt x="0" y="493"/>
                </a:lnTo>
                <a:lnTo>
                  <a:pt x="186" y="495"/>
                </a:lnTo>
                <a:lnTo>
                  <a:pt x="338" y="510"/>
                </a:lnTo>
                <a:lnTo>
                  <a:pt x="355" y="0"/>
                </a:lnTo>
                <a:close/>
              </a:path>
            </a:pathLst>
          </a:custGeom>
          <a:solidFill>
            <a:srgbClr val="00CC00"/>
          </a:solidFill>
          <a:ln w="12700">
            <a:solidFill>
              <a:srgbClr val="000000"/>
            </a:solidFill>
            <a:round/>
            <a:headEnd/>
            <a:tailEnd/>
          </a:ln>
        </p:spPr>
        <p:txBody>
          <a:bodyPr/>
          <a:lstStyle/>
          <a:p>
            <a:endParaRPr lang="en-US">
              <a:solidFill>
                <a:prstClr val="black"/>
              </a:solidFill>
            </a:endParaRPr>
          </a:p>
        </p:txBody>
      </p:sp>
      <p:sp>
        <p:nvSpPr>
          <p:cNvPr id="124" name="Rectangle 216"/>
          <p:cNvSpPr>
            <a:spLocks noChangeArrowheads="1"/>
          </p:cNvSpPr>
          <p:nvPr/>
        </p:nvSpPr>
        <p:spPr bwMode="auto">
          <a:xfrm>
            <a:off x="2755842" y="4986163"/>
            <a:ext cx="1111250" cy="305212"/>
          </a:xfrm>
          <a:prstGeom prst="rect">
            <a:avLst/>
          </a:prstGeom>
          <a:noFill/>
          <a:ln w="12700">
            <a:noFill/>
            <a:miter lim="800000"/>
            <a:headEnd/>
            <a:tailEnd/>
          </a:ln>
        </p:spPr>
        <p:txBody>
          <a:bodyPr lIns="90488" tIns="44450" rIns="90488" bIns="44450">
            <a:spAutoFit/>
          </a:bodyPr>
          <a:lstStyle/>
          <a:p>
            <a:pPr algn="ctr" eaLnBrk="0" hangingPunct="0"/>
            <a:r>
              <a:rPr lang="en-US" sz="700" dirty="0" smtClean="0">
                <a:solidFill>
                  <a:prstClr val="black"/>
                </a:solidFill>
                <a:latin typeface="Arial Narrow" pitchFamily="34" charset="0"/>
              </a:rPr>
              <a:t>White </a:t>
            </a:r>
            <a:r>
              <a:rPr lang="en-US" sz="700" dirty="0">
                <a:solidFill>
                  <a:prstClr val="black"/>
                </a:solidFill>
                <a:latin typeface="Arial Narrow" pitchFamily="34" charset="0"/>
              </a:rPr>
              <a:t>Sands</a:t>
            </a:r>
          </a:p>
          <a:p>
            <a:pPr algn="ctr" eaLnBrk="0" hangingPunct="0"/>
            <a:r>
              <a:rPr lang="en-US" sz="700" dirty="0">
                <a:solidFill>
                  <a:prstClr val="black"/>
                </a:solidFill>
                <a:latin typeface="Arial Narrow" pitchFamily="34" charset="0"/>
              </a:rPr>
              <a:t>Missile Range</a:t>
            </a:r>
          </a:p>
        </p:txBody>
      </p:sp>
      <p:sp>
        <p:nvSpPr>
          <p:cNvPr id="125" name="Rectangle 218"/>
          <p:cNvSpPr>
            <a:spLocks noChangeArrowheads="1"/>
          </p:cNvSpPr>
          <p:nvPr/>
        </p:nvSpPr>
        <p:spPr bwMode="auto">
          <a:xfrm>
            <a:off x="3354330" y="5360813"/>
            <a:ext cx="614362" cy="197490"/>
          </a:xfrm>
          <a:prstGeom prst="rect">
            <a:avLst/>
          </a:prstGeom>
          <a:noFill/>
          <a:ln w="12700">
            <a:noFill/>
            <a:miter lim="800000"/>
            <a:headEnd/>
            <a:tailEnd/>
          </a:ln>
        </p:spPr>
        <p:txBody>
          <a:bodyPr wrap="square" lIns="90488" tIns="44450" rIns="90488" bIns="44450">
            <a:spAutoFit/>
          </a:bodyPr>
          <a:lstStyle/>
          <a:p>
            <a:pPr eaLnBrk="0" hangingPunct="0"/>
            <a:r>
              <a:rPr lang="en-US" sz="700" dirty="0" smtClean="0">
                <a:solidFill>
                  <a:prstClr val="black"/>
                </a:solidFill>
                <a:latin typeface="Arial Narrow" pitchFamily="34" charset="0"/>
              </a:rPr>
              <a:t> Ft Bliss</a:t>
            </a:r>
            <a:endParaRPr lang="en-US" sz="700" dirty="0">
              <a:solidFill>
                <a:prstClr val="black"/>
              </a:solidFill>
              <a:latin typeface="Arial Narrow" pitchFamily="34" charset="0"/>
            </a:endParaRPr>
          </a:p>
        </p:txBody>
      </p:sp>
      <p:sp>
        <p:nvSpPr>
          <p:cNvPr id="126" name="Freeform 237"/>
          <p:cNvSpPr>
            <a:spLocks/>
          </p:cNvSpPr>
          <p:nvPr/>
        </p:nvSpPr>
        <p:spPr bwMode="auto">
          <a:xfrm>
            <a:off x="1144530" y="3104975"/>
            <a:ext cx="1177925" cy="2057400"/>
          </a:xfrm>
          <a:custGeom>
            <a:avLst/>
            <a:gdLst>
              <a:gd name="T0" fmla="*/ 2147483647 w 742"/>
              <a:gd name="T1" fmla="*/ 0 h 1296"/>
              <a:gd name="T2" fmla="*/ 2147483647 w 742"/>
              <a:gd name="T3" fmla="*/ 2147483647 h 1296"/>
              <a:gd name="T4" fmla="*/ 2147483647 w 742"/>
              <a:gd name="T5" fmla="*/ 2147483647 h 1296"/>
              <a:gd name="T6" fmla="*/ 2147483647 w 742"/>
              <a:gd name="T7" fmla="*/ 2147483647 h 1296"/>
              <a:gd name="T8" fmla="*/ 2147483647 w 742"/>
              <a:gd name="T9" fmla="*/ 2147483647 h 1296"/>
              <a:gd name="T10" fmla="*/ 2147483647 w 742"/>
              <a:gd name="T11" fmla="*/ 2147483647 h 1296"/>
              <a:gd name="T12" fmla="*/ 2147483647 w 742"/>
              <a:gd name="T13" fmla="*/ 2147483647 h 1296"/>
              <a:gd name="T14" fmla="*/ 2147483647 w 742"/>
              <a:gd name="T15" fmla="*/ 2147483647 h 1296"/>
              <a:gd name="T16" fmla="*/ 2147483647 w 742"/>
              <a:gd name="T17" fmla="*/ 2147483647 h 1296"/>
              <a:gd name="T18" fmla="*/ 2147483647 w 742"/>
              <a:gd name="T19" fmla="*/ 2147483647 h 1296"/>
              <a:gd name="T20" fmla="*/ 2147483647 w 742"/>
              <a:gd name="T21" fmla="*/ 2147483647 h 1296"/>
              <a:gd name="T22" fmla="*/ 2147483647 w 742"/>
              <a:gd name="T23" fmla="*/ 2147483647 h 1296"/>
              <a:gd name="T24" fmla="*/ 2147483647 w 742"/>
              <a:gd name="T25" fmla="*/ 2147483647 h 1296"/>
              <a:gd name="T26" fmla="*/ 2147483647 w 742"/>
              <a:gd name="T27" fmla="*/ 2147483647 h 1296"/>
              <a:gd name="T28" fmla="*/ 2147483647 w 742"/>
              <a:gd name="T29" fmla="*/ 2147483647 h 1296"/>
              <a:gd name="T30" fmla="*/ 2147483647 w 742"/>
              <a:gd name="T31" fmla="*/ 2147483647 h 1296"/>
              <a:gd name="T32" fmla="*/ 2147483647 w 742"/>
              <a:gd name="T33" fmla="*/ 2147483647 h 1296"/>
              <a:gd name="T34" fmla="*/ 2147483647 w 742"/>
              <a:gd name="T35" fmla="*/ 2147483647 h 1296"/>
              <a:gd name="T36" fmla="*/ 2147483647 w 742"/>
              <a:gd name="T37" fmla="*/ 2147483647 h 1296"/>
              <a:gd name="T38" fmla="*/ 2147483647 w 742"/>
              <a:gd name="T39" fmla="*/ 2147483647 h 1296"/>
              <a:gd name="T40" fmla="*/ 2147483647 w 742"/>
              <a:gd name="T41" fmla="*/ 2147483647 h 1296"/>
              <a:gd name="T42" fmla="*/ 2147483647 w 742"/>
              <a:gd name="T43" fmla="*/ 2147483647 h 1296"/>
              <a:gd name="T44" fmla="*/ 2147483647 w 742"/>
              <a:gd name="T45" fmla="*/ 2147483647 h 1296"/>
              <a:gd name="T46" fmla="*/ 2147483647 w 742"/>
              <a:gd name="T47" fmla="*/ 2147483647 h 1296"/>
              <a:gd name="T48" fmla="*/ 2147483647 w 742"/>
              <a:gd name="T49" fmla="*/ 2147483647 h 1296"/>
              <a:gd name="T50" fmla="*/ 2147483647 w 742"/>
              <a:gd name="T51" fmla="*/ 2147483647 h 1296"/>
              <a:gd name="T52" fmla="*/ 2147483647 w 742"/>
              <a:gd name="T53" fmla="*/ 2147483647 h 1296"/>
              <a:gd name="T54" fmla="*/ 2147483647 w 742"/>
              <a:gd name="T55" fmla="*/ 2147483647 h 1296"/>
              <a:gd name="T56" fmla="*/ 2147483647 w 742"/>
              <a:gd name="T57" fmla="*/ 2147483647 h 1296"/>
              <a:gd name="T58" fmla="*/ 2147483647 w 742"/>
              <a:gd name="T59" fmla="*/ 2147483647 h 1296"/>
              <a:gd name="T60" fmla="*/ 2147483647 w 742"/>
              <a:gd name="T61" fmla="*/ 2147483647 h 1296"/>
              <a:gd name="T62" fmla="*/ 2147483647 w 742"/>
              <a:gd name="T63" fmla="*/ 2147483647 h 1296"/>
              <a:gd name="T64" fmla="*/ 2147483647 w 742"/>
              <a:gd name="T65" fmla="*/ 2147483647 h 1296"/>
              <a:gd name="T66" fmla="*/ 2147483647 w 742"/>
              <a:gd name="T67" fmla="*/ 2147483647 h 1296"/>
              <a:gd name="T68" fmla="*/ 2147483647 w 742"/>
              <a:gd name="T69" fmla="*/ 2147483647 h 1296"/>
              <a:gd name="T70" fmla="*/ 2147483647 w 742"/>
              <a:gd name="T71" fmla="*/ 2147483647 h 1296"/>
              <a:gd name="T72" fmla="*/ 2147483647 w 742"/>
              <a:gd name="T73" fmla="*/ 2147483647 h 1296"/>
              <a:gd name="T74" fmla="*/ 2147483647 w 742"/>
              <a:gd name="T75" fmla="*/ 2147483647 h 1296"/>
              <a:gd name="T76" fmla="*/ 2147483647 w 742"/>
              <a:gd name="T77" fmla="*/ 2147483647 h 1296"/>
              <a:gd name="T78" fmla="*/ 2147483647 w 742"/>
              <a:gd name="T79" fmla="*/ 2147483647 h 1296"/>
              <a:gd name="T80" fmla="*/ 2147483647 w 742"/>
              <a:gd name="T81" fmla="*/ 2147483647 h 1296"/>
              <a:gd name="T82" fmla="*/ 2147483647 w 742"/>
              <a:gd name="T83" fmla="*/ 2147483647 h 1296"/>
              <a:gd name="T84" fmla="*/ 2147483647 w 742"/>
              <a:gd name="T85" fmla="*/ 2147483647 h 1296"/>
              <a:gd name="T86" fmla="*/ 0 w 742"/>
              <a:gd name="T87" fmla="*/ 2147483647 h 1296"/>
              <a:gd name="T88" fmla="*/ 2147483647 w 742"/>
              <a:gd name="T89" fmla="*/ 2147483647 h 1296"/>
              <a:gd name="T90" fmla="*/ 2147483647 w 742"/>
              <a:gd name="T91" fmla="*/ 2147483647 h 1296"/>
              <a:gd name="T92" fmla="*/ 2147483647 w 742"/>
              <a:gd name="T93" fmla="*/ 2147483647 h 1296"/>
              <a:gd name="T94" fmla="*/ 2147483647 w 742"/>
              <a:gd name="T95" fmla="*/ 0 h 12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2"/>
              <a:gd name="T145" fmla="*/ 0 h 1296"/>
              <a:gd name="T146" fmla="*/ 742 w 742"/>
              <a:gd name="T147" fmla="*/ 1296 h 12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2" h="1296">
                <a:moveTo>
                  <a:pt x="53" y="0"/>
                </a:moveTo>
                <a:lnTo>
                  <a:pt x="386" y="78"/>
                </a:lnTo>
                <a:lnTo>
                  <a:pt x="323" y="478"/>
                </a:lnTo>
                <a:lnTo>
                  <a:pt x="708" y="1045"/>
                </a:lnTo>
                <a:lnTo>
                  <a:pt x="742" y="1117"/>
                </a:lnTo>
                <a:lnTo>
                  <a:pt x="706" y="1153"/>
                </a:lnTo>
                <a:lnTo>
                  <a:pt x="683" y="1215"/>
                </a:lnTo>
                <a:lnTo>
                  <a:pt x="661" y="1253"/>
                </a:lnTo>
                <a:lnTo>
                  <a:pt x="684" y="1285"/>
                </a:lnTo>
                <a:lnTo>
                  <a:pt x="644" y="1296"/>
                </a:lnTo>
                <a:lnTo>
                  <a:pt x="419" y="1287"/>
                </a:lnTo>
                <a:lnTo>
                  <a:pt x="403" y="1214"/>
                </a:lnTo>
                <a:lnTo>
                  <a:pt x="365" y="1161"/>
                </a:lnTo>
                <a:lnTo>
                  <a:pt x="336" y="1141"/>
                </a:lnTo>
                <a:lnTo>
                  <a:pt x="329" y="1102"/>
                </a:lnTo>
                <a:lnTo>
                  <a:pt x="304" y="1080"/>
                </a:lnTo>
                <a:lnTo>
                  <a:pt x="281" y="1054"/>
                </a:lnTo>
                <a:lnTo>
                  <a:pt x="272" y="1026"/>
                </a:lnTo>
                <a:lnTo>
                  <a:pt x="249" y="1006"/>
                </a:lnTo>
                <a:lnTo>
                  <a:pt x="215" y="1016"/>
                </a:lnTo>
                <a:lnTo>
                  <a:pt x="176" y="1001"/>
                </a:lnTo>
                <a:lnTo>
                  <a:pt x="176" y="984"/>
                </a:lnTo>
                <a:lnTo>
                  <a:pt x="175" y="949"/>
                </a:lnTo>
                <a:lnTo>
                  <a:pt x="158" y="910"/>
                </a:lnTo>
                <a:lnTo>
                  <a:pt x="157" y="880"/>
                </a:lnTo>
                <a:lnTo>
                  <a:pt x="139" y="851"/>
                </a:lnTo>
                <a:lnTo>
                  <a:pt x="144" y="825"/>
                </a:lnTo>
                <a:lnTo>
                  <a:pt x="95" y="761"/>
                </a:lnTo>
                <a:lnTo>
                  <a:pt x="95" y="725"/>
                </a:lnTo>
                <a:lnTo>
                  <a:pt x="121" y="708"/>
                </a:lnTo>
                <a:lnTo>
                  <a:pt x="121" y="687"/>
                </a:lnTo>
                <a:lnTo>
                  <a:pt x="95" y="679"/>
                </a:lnTo>
                <a:lnTo>
                  <a:pt x="84" y="644"/>
                </a:lnTo>
                <a:lnTo>
                  <a:pt x="70" y="584"/>
                </a:lnTo>
                <a:lnTo>
                  <a:pt x="107" y="617"/>
                </a:lnTo>
                <a:lnTo>
                  <a:pt x="93" y="573"/>
                </a:lnTo>
                <a:lnTo>
                  <a:pt x="121" y="573"/>
                </a:lnTo>
                <a:lnTo>
                  <a:pt x="121" y="541"/>
                </a:lnTo>
                <a:lnTo>
                  <a:pt x="93" y="521"/>
                </a:lnTo>
                <a:lnTo>
                  <a:pt x="80" y="550"/>
                </a:lnTo>
                <a:lnTo>
                  <a:pt x="57" y="539"/>
                </a:lnTo>
                <a:lnTo>
                  <a:pt x="10" y="398"/>
                </a:lnTo>
                <a:lnTo>
                  <a:pt x="22" y="295"/>
                </a:lnTo>
                <a:lnTo>
                  <a:pt x="0" y="238"/>
                </a:lnTo>
                <a:lnTo>
                  <a:pt x="11" y="195"/>
                </a:lnTo>
                <a:lnTo>
                  <a:pt x="34" y="186"/>
                </a:lnTo>
                <a:lnTo>
                  <a:pt x="57" y="117"/>
                </a:lnTo>
                <a:lnTo>
                  <a:pt x="53" y="0"/>
                </a:lnTo>
                <a:close/>
              </a:path>
            </a:pathLst>
          </a:custGeom>
          <a:solidFill>
            <a:srgbClr val="00CC00"/>
          </a:solidFill>
          <a:ln w="12700">
            <a:solidFill>
              <a:srgbClr val="000000"/>
            </a:solidFill>
            <a:round/>
            <a:headEnd/>
            <a:tailEnd/>
          </a:ln>
        </p:spPr>
        <p:txBody>
          <a:bodyPr/>
          <a:lstStyle/>
          <a:p>
            <a:endParaRPr lang="en-US">
              <a:solidFill>
                <a:prstClr val="black"/>
              </a:solidFill>
            </a:endParaRPr>
          </a:p>
        </p:txBody>
      </p:sp>
      <p:sp>
        <p:nvSpPr>
          <p:cNvPr id="127" name="Freeform 238"/>
          <p:cNvSpPr>
            <a:spLocks/>
          </p:cNvSpPr>
          <p:nvPr/>
        </p:nvSpPr>
        <p:spPr bwMode="auto">
          <a:xfrm>
            <a:off x="1625542" y="3238325"/>
            <a:ext cx="892175" cy="1485900"/>
          </a:xfrm>
          <a:custGeom>
            <a:avLst/>
            <a:gdLst>
              <a:gd name="T0" fmla="*/ 2147483647 w 562"/>
              <a:gd name="T1" fmla="*/ 0 h 936"/>
              <a:gd name="T2" fmla="*/ 0 w 562"/>
              <a:gd name="T3" fmla="*/ 2147483647 h 936"/>
              <a:gd name="T4" fmla="*/ 2147483647 w 562"/>
              <a:gd name="T5" fmla="*/ 2147483647 h 936"/>
              <a:gd name="T6" fmla="*/ 2147483647 w 562"/>
              <a:gd name="T7" fmla="*/ 2147483647 h 936"/>
              <a:gd name="T8" fmla="*/ 2147483647 w 562"/>
              <a:gd name="T9" fmla="*/ 2147483647 h 936"/>
              <a:gd name="T10" fmla="*/ 2147483647 w 562"/>
              <a:gd name="T11" fmla="*/ 2147483647 h 936"/>
              <a:gd name="T12" fmla="*/ 2147483647 w 562"/>
              <a:gd name="T13" fmla="*/ 2147483647 h 936"/>
              <a:gd name="T14" fmla="*/ 2147483647 w 562"/>
              <a:gd name="T15" fmla="*/ 2147483647 h 936"/>
              <a:gd name="T16" fmla="*/ 2147483647 w 562"/>
              <a:gd name="T17" fmla="*/ 2147483647 h 936"/>
              <a:gd name="T18" fmla="*/ 2147483647 w 562"/>
              <a:gd name="T19" fmla="*/ 2147483647 h 936"/>
              <a:gd name="T20" fmla="*/ 2147483647 w 562"/>
              <a:gd name="T21" fmla="*/ 2147483647 h 936"/>
              <a:gd name="T22" fmla="*/ 2147483647 w 562"/>
              <a:gd name="T23" fmla="*/ 0 h 9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2"/>
              <a:gd name="T37" fmla="*/ 0 h 936"/>
              <a:gd name="T38" fmla="*/ 562 w 562"/>
              <a:gd name="T39" fmla="*/ 936 h 9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2" h="936">
                <a:moveTo>
                  <a:pt x="82" y="0"/>
                </a:moveTo>
                <a:lnTo>
                  <a:pt x="0" y="414"/>
                </a:lnTo>
                <a:lnTo>
                  <a:pt x="390" y="936"/>
                </a:lnTo>
                <a:lnTo>
                  <a:pt x="414" y="914"/>
                </a:lnTo>
                <a:lnTo>
                  <a:pt x="416" y="792"/>
                </a:lnTo>
                <a:lnTo>
                  <a:pt x="458" y="806"/>
                </a:lnTo>
                <a:lnTo>
                  <a:pt x="502" y="509"/>
                </a:lnTo>
                <a:lnTo>
                  <a:pt x="535" y="277"/>
                </a:lnTo>
                <a:lnTo>
                  <a:pt x="544" y="206"/>
                </a:lnTo>
                <a:lnTo>
                  <a:pt x="562" y="102"/>
                </a:lnTo>
                <a:lnTo>
                  <a:pt x="316" y="48"/>
                </a:lnTo>
                <a:lnTo>
                  <a:pt x="82" y="0"/>
                </a:lnTo>
                <a:close/>
              </a:path>
            </a:pathLst>
          </a:custGeom>
          <a:solidFill>
            <a:srgbClr val="00CC00"/>
          </a:solidFill>
          <a:ln w="12700">
            <a:solidFill>
              <a:srgbClr val="000000"/>
            </a:solidFill>
            <a:round/>
            <a:headEnd/>
            <a:tailEnd/>
          </a:ln>
        </p:spPr>
        <p:txBody>
          <a:bodyPr/>
          <a:lstStyle/>
          <a:p>
            <a:endParaRPr lang="en-US">
              <a:solidFill>
                <a:prstClr val="black"/>
              </a:solidFill>
            </a:endParaRPr>
          </a:p>
        </p:txBody>
      </p:sp>
      <p:sp>
        <p:nvSpPr>
          <p:cNvPr id="128" name="Freeform 239"/>
          <p:cNvSpPr>
            <a:spLocks/>
          </p:cNvSpPr>
          <p:nvPr/>
        </p:nvSpPr>
        <p:spPr bwMode="auto">
          <a:xfrm>
            <a:off x="2139892" y="4373388"/>
            <a:ext cx="904875" cy="1106487"/>
          </a:xfrm>
          <a:custGeom>
            <a:avLst/>
            <a:gdLst>
              <a:gd name="T0" fmla="*/ 2147483647 w 570"/>
              <a:gd name="T1" fmla="*/ 0 h 697"/>
              <a:gd name="T2" fmla="*/ 2147483647 w 570"/>
              <a:gd name="T3" fmla="*/ 2147483647 h 697"/>
              <a:gd name="T4" fmla="*/ 2147483647 w 570"/>
              <a:gd name="T5" fmla="*/ 2147483647 h 697"/>
              <a:gd name="T6" fmla="*/ 2147483647 w 570"/>
              <a:gd name="T7" fmla="*/ 2147483647 h 697"/>
              <a:gd name="T8" fmla="*/ 2147483647 w 570"/>
              <a:gd name="T9" fmla="*/ 2147483647 h 697"/>
              <a:gd name="T10" fmla="*/ 2147483647 w 570"/>
              <a:gd name="T11" fmla="*/ 2147483647 h 697"/>
              <a:gd name="T12" fmla="*/ 2147483647 w 570"/>
              <a:gd name="T13" fmla="*/ 2147483647 h 697"/>
              <a:gd name="T14" fmla="*/ 2147483647 w 570"/>
              <a:gd name="T15" fmla="*/ 2147483647 h 697"/>
              <a:gd name="T16" fmla="*/ 2147483647 w 570"/>
              <a:gd name="T17" fmla="*/ 2147483647 h 697"/>
              <a:gd name="T18" fmla="*/ 2147483647 w 570"/>
              <a:gd name="T19" fmla="*/ 2147483647 h 697"/>
              <a:gd name="T20" fmla="*/ 2147483647 w 570"/>
              <a:gd name="T21" fmla="*/ 2147483647 h 697"/>
              <a:gd name="T22" fmla="*/ 0 w 570"/>
              <a:gd name="T23" fmla="*/ 2147483647 h 697"/>
              <a:gd name="T24" fmla="*/ 2147483647 w 570"/>
              <a:gd name="T25" fmla="*/ 2147483647 h 697"/>
              <a:gd name="T26" fmla="*/ 2147483647 w 570"/>
              <a:gd name="T27" fmla="*/ 2147483647 h 697"/>
              <a:gd name="T28" fmla="*/ 2147483647 w 570"/>
              <a:gd name="T29" fmla="*/ 2147483647 h 697"/>
              <a:gd name="T30" fmla="*/ 2147483647 w 570"/>
              <a:gd name="T31" fmla="*/ 0 h 6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0"/>
              <a:gd name="T49" fmla="*/ 0 h 697"/>
              <a:gd name="T50" fmla="*/ 570 w 570"/>
              <a:gd name="T51" fmla="*/ 697 h 6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0" h="697">
                <a:moveTo>
                  <a:pt x="144" y="0"/>
                </a:moveTo>
                <a:lnTo>
                  <a:pt x="132" y="92"/>
                </a:lnTo>
                <a:lnTo>
                  <a:pt x="84" y="80"/>
                </a:lnTo>
                <a:lnTo>
                  <a:pt x="87" y="197"/>
                </a:lnTo>
                <a:lnTo>
                  <a:pt x="63" y="220"/>
                </a:lnTo>
                <a:lnTo>
                  <a:pt x="98" y="291"/>
                </a:lnTo>
                <a:lnTo>
                  <a:pt x="63" y="324"/>
                </a:lnTo>
                <a:lnTo>
                  <a:pt x="44" y="376"/>
                </a:lnTo>
                <a:lnTo>
                  <a:pt x="18" y="427"/>
                </a:lnTo>
                <a:lnTo>
                  <a:pt x="36" y="456"/>
                </a:lnTo>
                <a:lnTo>
                  <a:pt x="3" y="468"/>
                </a:lnTo>
                <a:lnTo>
                  <a:pt x="0" y="516"/>
                </a:lnTo>
                <a:lnTo>
                  <a:pt x="321" y="694"/>
                </a:lnTo>
                <a:lnTo>
                  <a:pt x="502" y="697"/>
                </a:lnTo>
                <a:lnTo>
                  <a:pt x="570" y="55"/>
                </a:lnTo>
                <a:lnTo>
                  <a:pt x="144" y="0"/>
                </a:lnTo>
                <a:close/>
              </a:path>
            </a:pathLst>
          </a:custGeom>
          <a:solidFill>
            <a:srgbClr val="00CC00"/>
          </a:solidFill>
          <a:ln w="12700">
            <a:solidFill>
              <a:srgbClr val="000000"/>
            </a:solidFill>
            <a:round/>
            <a:headEnd/>
            <a:tailEnd/>
          </a:ln>
        </p:spPr>
        <p:txBody>
          <a:bodyPr/>
          <a:lstStyle/>
          <a:p>
            <a:endParaRPr lang="en-US">
              <a:solidFill>
                <a:prstClr val="black"/>
              </a:solidFill>
            </a:endParaRPr>
          </a:p>
        </p:txBody>
      </p:sp>
      <p:sp>
        <p:nvSpPr>
          <p:cNvPr id="129" name="Rectangle 241"/>
          <p:cNvSpPr>
            <a:spLocks noChangeArrowheads="1"/>
          </p:cNvSpPr>
          <p:nvPr/>
        </p:nvSpPr>
        <p:spPr bwMode="auto">
          <a:xfrm>
            <a:off x="1758892" y="4743275"/>
            <a:ext cx="746125" cy="305212"/>
          </a:xfrm>
          <a:prstGeom prst="rect">
            <a:avLst/>
          </a:prstGeom>
          <a:noFill/>
          <a:ln w="12700">
            <a:noFill/>
            <a:miter lim="800000"/>
            <a:headEnd/>
            <a:tailEnd/>
          </a:ln>
        </p:spPr>
        <p:txBody>
          <a:bodyPr lIns="90488" tIns="44450" rIns="90488" bIns="44450">
            <a:spAutoFit/>
          </a:bodyPr>
          <a:lstStyle/>
          <a:p>
            <a:pPr eaLnBrk="0" hangingPunct="0"/>
            <a:r>
              <a:rPr lang="en-US" sz="700" dirty="0">
                <a:solidFill>
                  <a:prstClr val="black"/>
                </a:solidFill>
                <a:latin typeface="Arial Narrow" pitchFamily="34" charset="0"/>
              </a:rPr>
              <a:t>NTC </a:t>
            </a:r>
            <a:r>
              <a:rPr lang="en-US" sz="700" dirty="0" smtClean="0">
                <a:solidFill>
                  <a:prstClr val="black"/>
                </a:solidFill>
                <a:latin typeface="Arial Narrow" pitchFamily="34" charset="0"/>
              </a:rPr>
              <a:t>&amp;</a:t>
            </a:r>
          </a:p>
          <a:p>
            <a:pPr eaLnBrk="0" hangingPunct="0"/>
            <a:r>
              <a:rPr lang="en-US" sz="700" dirty="0" smtClean="0">
                <a:solidFill>
                  <a:prstClr val="black"/>
                </a:solidFill>
                <a:latin typeface="Arial Narrow" pitchFamily="34" charset="0"/>
              </a:rPr>
              <a:t>Fort </a:t>
            </a:r>
            <a:r>
              <a:rPr lang="en-US" sz="700" dirty="0">
                <a:solidFill>
                  <a:prstClr val="black"/>
                </a:solidFill>
                <a:latin typeface="Arial Narrow" pitchFamily="34" charset="0"/>
              </a:rPr>
              <a:t>Irwin</a:t>
            </a:r>
          </a:p>
        </p:txBody>
      </p:sp>
      <p:sp>
        <p:nvSpPr>
          <p:cNvPr id="130" name="Rectangle 242"/>
          <p:cNvSpPr>
            <a:spLocks noChangeArrowheads="1"/>
          </p:cNvSpPr>
          <p:nvPr/>
        </p:nvSpPr>
        <p:spPr bwMode="auto">
          <a:xfrm>
            <a:off x="2122430" y="4924250"/>
            <a:ext cx="935037" cy="195263"/>
          </a:xfrm>
          <a:prstGeom prst="rect">
            <a:avLst/>
          </a:prstGeom>
          <a:noFill/>
          <a:ln w="12700">
            <a:noFill/>
            <a:miter lim="800000"/>
            <a:headEnd/>
            <a:tailEnd/>
          </a:ln>
        </p:spPr>
        <p:txBody>
          <a:bodyPr lIns="90488" tIns="44450" rIns="90488" bIns="44450">
            <a:spAutoFit/>
          </a:bodyPr>
          <a:lstStyle/>
          <a:p>
            <a:pPr eaLnBrk="0" hangingPunct="0"/>
            <a:r>
              <a:rPr lang="en-US" sz="700">
                <a:solidFill>
                  <a:prstClr val="black"/>
                </a:solidFill>
                <a:latin typeface="Arial Narrow" pitchFamily="34" charset="0"/>
              </a:rPr>
              <a:t>Yuma Proving Ground</a:t>
            </a:r>
          </a:p>
        </p:txBody>
      </p:sp>
      <p:pic>
        <p:nvPicPr>
          <p:cNvPr id="131" name="Picture 250" descr="BD14867_"/>
          <p:cNvPicPr>
            <a:picLocks noChangeAspect="1" noChangeArrowheads="1"/>
          </p:cNvPicPr>
          <p:nvPr/>
        </p:nvPicPr>
        <p:blipFill>
          <a:blip r:embed="rId3" cstate="print"/>
          <a:srcRect/>
          <a:stretch>
            <a:fillRect/>
          </a:stretch>
        </p:blipFill>
        <p:spPr bwMode="auto">
          <a:xfrm>
            <a:off x="1314392" y="4203525"/>
            <a:ext cx="57150" cy="57150"/>
          </a:xfrm>
          <a:prstGeom prst="rect">
            <a:avLst/>
          </a:prstGeom>
          <a:noFill/>
          <a:ln w="9525">
            <a:noFill/>
            <a:miter lim="800000"/>
            <a:headEnd/>
            <a:tailEnd/>
          </a:ln>
        </p:spPr>
      </p:pic>
      <p:pic>
        <p:nvPicPr>
          <p:cNvPr id="132" name="Picture 253" descr="BD14867_"/>
          <p:cNvPicPr>
            <a:picLocks noChangeAspect="1" noChangeArrowheads="1"/>
          </p:cNvPicPr>
          <p:nvPr/>
        </p:nvPicPr>
        <p:blipFill>
          <a:blip r:embed="rId3" cstate="print"/>
          <a:srcRect/>
          <a:stretch>
            <a:fillRect/>
          </a:stretch>
        </p:blipFill>
        <p:spPr bwMode="auto">
          <a:xfrm>
            <a:off x="1852555" y="4663900"/>
            <a:ext cx="57150" cy="57150"/>
          </a:xfrm>
          <a:prstGeom prst="rect">
            <a:avLst/>
          </a:prstGeom>
          <a:noFill/>
          <a:ln w="9525">
            <a:noFill/>
            <a:miter lim="800000"/>
            <a:headEnd/>
            <a:tailEnd/>
          </a:ln>
        </p:spPr>
      </p:pic>
      <p:pic>
        <p:nvPicPr>
          <p:cNvPr id="133" name="Picture 254" descr="BD14867_"/>
          <p:cNvPicPr>
            <a:picLocks noChangeAspect="1" noChangeArrowheads="1"/>
          </p:cNvPicPr>
          <p:nvPr/>
        </p:nvPicPr>
        <p:blipFill>
          <a:blip r:embed="rId3" cstate="print"/>
          <a:srcRect/>
          <a:stretch>
            <a:fillRect/>
          </a:stretch>
        </p:blipFill>
        <p:spPr bwMode="auto">
          <a:xfrm>
            <a:off x="2209742" y="5097288"/>
            <a:ext cx="57150" cy="57150"/>
          </a:xfrm>
          <a:prstGeom prst="rect">
            <a:avLst/>
          </a:prstGeom>
          <a:noFill/>
          <a:ln w="9525">
            <a:noFill/>
            <a:miter lim="800000"/>
            <a:headEnd/>
            <a:tailEnd/>
          </a:ln>
        </p:spPr>
      </p:pic>
      <p:sp>
        <p:nvSpPr>
          <p:cNvPr id="134" name="Rectangle 84"/>
          <p:cNvSpPr>
            <a:spLocks noChangeArrowheads="1"/>
          </p:cNvSpPr>
          <p:nvPr/>
        </p:nvSpPr>
        <p:spPr bwMode="auto">
          <a:xfrm>
            <a:off x="7708842" y="6148212"/>
            <a:ext cx="976313" cy="195263"/>
          </a:xfrm>
          <a:prstGeom prst="rect">
            <a:avLst/>
          </a:prstGeom>
          <a:noFill/>
          <a:ln w="12700">
            <a:noFill/>
            <a:miter lim="800000"/>
            <a:headEnd/>
            <a:tailEnd/>
          </a:ln>
        </p:spPr>
        <p:txBody>
          <a:bodyPr lIns="90488" tIns="44450" rIns="90488" bIns="44450">
            <a:spAutoFit/>
          </a:bodyPr>
          <a:lstStyle/>
          <a:p>
            <a:pPr eaLnBrk="0" hangingPunct="0"/>
            <a:r>
              <a:rPr lang="en-US" sz="700" dirty="0">
                <a:solidFill>
                  <a:prstClr val="black"/>
                </a:solidFill>
                <a:latin typeface="Arial Narrow" pitchFamily="34" charset="0"/>
              </a:rPr>
              <a:t>Fort Buchanan</a:t>
            </a:r>
          </a:p>
        </p:txBody>
      </p:sp>
      <p:sp>
        <p:nvSpPr>
          <p:cNvPr id="135" name="AutoShape 305"/>
          <p:cNvSpPr>
            <a:spLocks noChangeArrowheads="1"/>
          </p:cNvSpPr>
          <p:nvPr/>
        </p:nvSpPr>
        <p:spPr bwMode="auto">
          <a:xfrm>
            <a:off x="1838267" y="4652788"/>
            <a:ext cx="95250" cy="104775"/>
          </a:xfrm>
          <a:prstGeom prst="star5">
            <a:avLst/>
          </a:prstGeom>
          <a:solidFill>
            <a:srgbClr val="FF9900"/>
          </a:solidFill>
          <a:ln w="9525">
            <a:solidFill>
              <a:schemeClr val="tx1"/>
            </a:solidFill>
            <a:miter lim="800000"/>
            <a:headEnd/>
            <a:tailEnd/>
          </a:ln>
          <a:effectLst/>
        </p:spPr>
        <p:txBody>
          <a:bodyPr wrap="none" anchor="ctr"/>
          <a:lstStyle/>
          <a:p>
            <a:pPr algn="ctr" eaLnBrk="0" hangingPunct="0">
              <a:lnSpc>
                <a:spcPct val="65000"/>
              </a:lnSpc>
              <a:defRPr/>
            </a:pPr>
            <a:endParaRPr lang="en-US" sz="2400">
              <a:solidFill>
                <a:srgbClr val="FF9900"/>
              </a:solidFill>
              <a:latin typeface="Times New Roman" pitchFamily="18" charset="0"/>
            </a:endParaRPr>
          </a:p>
        </p:txBody>
      </p:sp>
      <p:sp>
        <p:nvSpPr>
          <p:cNvPr id="136" name="AutoShape 310"/>
          <p:cNvSpPr>
            <a:spLocks noChangeArrowheads="1"/>
          </p:cNvSpPr>
          <p:nvPr/>
        </p:nvSpPr>
        <p:spPr bwMode="auto">
          <a:xfrm>
            <a:off x="3327342" y="5383038"/>
            <a:ext cx="95250" cy="104775"/>
          </a:xfrm>
          <a:prstGeom prst="star5">
            <a:avLst/>
          </a:prstGeom>
          <a:solidFill>
            <a:srgbClr val="FF9900"/>
          </a:solidFill>
          <a:ln w="9525">
            <a:solidFill>
              <a:schemeClr val="tx1"/>
            </a:solidFill>
            <a:miter lim="800000"/>
            <a:headEnd/>
            <a:tailEnd/>
          </a:ln>
          <a:effectLst/>
        </p:spPr>
        <p:txBody>
          <a:bodyPr wrap="none" anchor="ctr"/>
          <a:lstStyle/>
          <a:p>
            <a:pPr algn="ctr" eaLnBrk="0" hangingPunct="0">
              <a:lnSpc>
                <a:spcPct val="65000"/>
              </a:lnSpc>
              <a:defRPr/>
            </a:pPr>
            <a:endParaRPr lang="en-US" sz="2400">
              <a:solidFill>
                <a:srgbClr val="FF9900"/>
              </a:solidFill>
              <a:latin typeface="Times New Roman" pitchFamily="18" charset="0"/>
            </a:endParaRPr>
          </a:p>
        </p:txBody>
      </p:sp>
      <p:sp>
        <p:nvSpPr>
          <p:cNvPr id="137" name="Freeform 213"/>
          <p:cNvSpPr>
            <a:spLocks/>
          </p:cNvSpPr>
          <p:nvPr/>
        </p:nvSpPr>
        <p:spPr bwMode="auto">
          <a:xfrm>
            <a:off x="3876617" y="4482925"/>
            <a:ext cx="1204913" cy="639763"/>
          </a:xfrm>
          <a:custGeom>
            <a:avLst/>
            <a:gdLst>
              <a:gd name="T0" fmla="*/ 2147483647 w 759"/>
              <a:gd name="T1" fmla="*/ 0 h 403"/>
              <a:gd name="T2" fmla="*/ 0 w 759"/>
              <a:gd name="T3" fmla="*/ 2147483647 h 403"/>
              <a:gd name="T4" fmla="*/ 2147483647 w 759"/>
              <a:gd name="T5" fmla="*/ 2147483647 h 403"/>
              <a:gd name="T6" fmla="*/ 2147483647 w 759"/>
              <a:gd name="T7" fmla="*/ 2147483647 h 403"/>
              <a:gd name="T8" fmla="*/ 2147483647 w 759"/>
              <a:gd name="T9" fmla="*/ 2147483647 h 403"/>
              <a:gd name="T10" fmla="*/ 2147483647 w 759"/>
              <a:gd name="T11" fmla="*/ 2147483647 h 403"/>
              <a:gd name="T12" fmla="*/ 2147483647 w 759"/>
              <a:gd name="T13" fmla="*/ 2147483647 h 403"/>
              <a:gd name="T14" fmla="*/ 2147483647 w 759"/>
              <a:gd name="T15" fmla="*/ 2147483647 h 403"/>
              <a:gd name="T16" fmla="*/ 2147483647 w 759"/>
              <a:gd name="T17" fmla="*/ 2147483647 h 403"/>
              <a:gd name="T18" fmla="*/ 2147483647 w 759"/>
              <a:gd name="T19" fmla="*/ 2147483647 h 403"/>
              <a:gd name="T20" fmla="*/ 2147483647 w 759"/>
              <a:gd name="T21" fmla="*/ 2147483647 h 403"/>
              <a:gd name="T22" fmla="*/ 2147483647 w 759"/>
              <a:gd name="T23" fmla="*/ 2147483647 h 403"/>
              <a:gd name="T24" fmla="*/ 2147483647 w 759"/>
              <a:gd name="T25" fmla="*/ 0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9"/>
              <a:gd name="T40" fmla="*/ 0 h 403"/>
              <a:gd name="T41" fmla="*/ 759 w 759"/>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9" h="403">
                <a:moveTo>
                  <a:pt x="6" y="0"/>
                </a:moveTo>
                <a:lnTo>
                  <a:pt x="0" y="72"/>
                </a:lnTo>
                <a:lnTo>
                  <a:pt x="271" y="83"/>
                </a:lnTo>
                <a:lnTo>
                  <a:pt x="273" y="312"/>
                </a:lnTo>
                <a:lnTo>
                  <a:pt x="411" y="374"/>
                </a:lnTo>
                <a:lnTo>
                  <a:pt x="449" y="353"/>
                </a:lnTo>
                <a:lnTo>
                  <a:pt x="536" y="403"/>
                </a:lnTo>
                <a:lnTo>
                  <a:pt x="592" y="401"/>
                </a:lnTo>
                <a:lnTo>
                  <a:pt x="698" y="353"/>
                </a:lnTo>
                <a:lnTo>
                  <a:pt x="759" y="398"/>
                </a:lnTo>
                <a:lnTo>
                  <a:pt x="759" y="151"/>
                </a:lnTo>
                <a:lnTo>
                  <a:pt x="741" y="6"/>
                </a:lnTo>
                <a:lnTo>
                  <a:pt x="6" y="0"/>
                </a:lnTo>
                <a:close/>
              </a:path>
            </a:pathLst>
          </a:custGeom>
          <a:solidFill>
            <a:srgbClr val="00CC00"/>
          </a:solidFill>
          <a:ln w="12700">
            <a:solidFill>
              <a:srgbClr val="000000"/>
            </a:solidFill>
            <a:round/>
            <a:headEnd/>
            <a:tailEnd/>
          </a:ln>
        </p:spPr>
        <p:txBody>
          <a:bodyPr/>
          <a:lstStyle/>
          <a:p>
            <a:endParaRPr lang="en-US">
              <a:solidFill>
                <a:prstClr val="black"/>
              </a:solidFill>
            </a:endParaRPr>
          </a:p>
        </p:txBody>
      </p:sp>
      <p:sp>
        <p:nvSpPr>
          <p:cNvPr id="138" name="Freeform 9"/>
          <p:cNvSpPr>
            <a:spLocks/>
          </p:cNvSpPr>
          <p:nvPr/>
        </p:nvSpPr>
        <p:spPr bwMode="auto">
          <a:xfrm>
            <a:off x="7535805" y="2362025"/>
            <a:ext cx="234950" cy="477838"/>
          </a:xfrm>
          <a:custGeom>
            <a:avLst/>
            <a:gdLst>
              <a:gd name="T0" fmla="*/ 0 w 148"/>
              <a:gd name="T1" fmla="*/ 2147483647 h 301"/>
              <a:gd name="T2" fmla="*/ 2147483647 w 148"/>
              <a:gd name="T3" fmla="*/ 0 h 301"/>
              <a:gd name="T4" fmla="*/ 2147483647 w 148"/>
              <a:gd name="T5" fmla="*/ 2147483647 h 301"/>
              <a:gd name="T6" fmla="*/ 2147483647 w 148"/>
              <a:gd name="T7" fmla="*/ 2147483647 h 301"/>
              <a:gd name="T8" fmla="*/ 2147483647 w 148"/>
              <a:gd name="T9" fmla="*/ 2147483647 h 301"/>
              <a:gd name="T10" fmla="*/ 2147483647 w 148"/>
              <a:gd name="T11" fmla="*/ 2147483647 h 301"/>
              <a:gd name="T12" fmla="*/ 2147483647 w 148"/>
              <a:gd name="T13" fmla="*/ 2147483647 h 301"/>
              <a:gd name="T14" fmla="*/ 2147483647 w 148"/>
              <a:gd name="T15" fmla="*/ 2147483647 h 301"/>
              <a:gd name="T16" fmla="*/ 2147483647 w 148"/>
              <a:gd name="T17" fmla="*/ 2147483647 h 301"/>
              <a:gd name="T18" fmla="*/ 0 w 148"/>
              <a:gd name="T19" fmla="*/ 2147483647 h 3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8"/>
              <a:gd name="T31" fmla="*/ 0 h 301"/>
              <a:gd name="T32" fmla="*/ 148 w 148"/>
              <a:gd name="T33" fmla="*/ 301 h 3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8" h="301">
                <a:moveTo>
                  <a:pt x="0" y="30"/>
                </a:moveTo>
                <a:lnTo>
                  <a:pt x="108" y="0"/>
                </a:lnTo>
                <a:lnTo>
                  <a:pt x="148" y="81"/>
                </a:lnTo>
                <a:lnTo>
                  <a:pt x="127" y="102"/>
                </a:lnTo>
                <a:lnTo>
                  <a:pt x="136" y="284"/>
                </a:lnTo>
                <a:lnTo>
                  <a:pt x="74" y="301"/>
                </a:lnTo>
                <a:lnTo>
                  <a:pt x="43" y="225"/>
                </a:lnTo>
                <a:lnTo>
                  <a:pt x="41" y="137"/>
                </a:lnTo>
                <a:lnTo>
                  <a:pt x="15" y="110"/>
                </a:lnTo>
                <a:lnTo>
                  <a:pt x="0" y="30"/>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39" name="Freeform 10"/>
          <p:cNvSpPr>
            <a:spLocks/>
          </p:cNvSpPr>
          <p:nvPr/>
        </p:nvSpPr>
        <p:spPr bwMode="auto">
          <a:xfrm>
            <a:off x="7650105" y="2735088"/>
            <a:ext cx="496887" cy="247650"/>
          </a:xfrm>
          <a:custGeom>
            <a:avLst/>
            <a:gdLst>
              <a:gd name="T0" fmla="*/ 0 w 313"/>
              <a:gd name="T1" fmla="*/ 2147483647 h 156"/>
              <a:gd name="T2" fmla="*/ 2147483647 w 313"/>
              <a:gd name="T3" fmla="*/ 2147483647 h 156"/>
              <a:gd name="T4" fmla="*/ 2147483647 w 313"/>
              <a:gd name="T5" fmla="*/ 2147483647 h 156"/>
              <a:gd name="T6" fmla="*/ 2147483647 w 313"/>
              <a:gd name="T7" fmla="*/ 0 h 156"/>
              <a:gd name="T8" fmla="*/ 2147483647 w 313"/>
              <a:gd name="T9" fmla="*/ 2147483647 h 156"/>
              <a:gd name="T10" fmla="*/ 2147483647 w 313"/>
              <a:gd name="T11" fmla="*/ 2147483647 h 156"/>
              <a:gd name="T12" fmla="*/ 2147483647 w 313"/>
              <a:gd name="T13" fmla="*/ 2147483647 h 156"/>
              <a:gd name="T14" fmla="*/ 2147483647 w 313"/>
              <a:gd name="T15" fmla="*/ 2147483647 h 156"/>
              <a:gd name="T16" fmla="*/ 2147483647 w 313"/>
              <a:gd name="T17" fmla="*/ 2147483647 h 156"/>
              <a:gd name="T18" fmla="*/ 2147483647 w 313"/>
              <a:gd name="T19" fmla="*/ 2147483647 h 156"/>
              <a:gd name="T20" fmla="*/ 2147483647 w 313"/>
              <a:gd name="T21" fmla="*/ 2147483647 h 156"/>
              <a:gd name="T22" fmla="*/ 2147483647 w 313"/>
              <a:gd name="T23" fmla="*/ 2147483647 h 156"/>
              <a:gd name="T24" fmla="*/ 2147483647 w 313"/>
              <a:gd name="T25" fmla="*/ 2147483647 h 156"/>
              <a:gd name="T26" fmla="*/ 2147483647 w 313"/>
              <a:gd name="T27" fmla="*/ 2147483647 h 156"/>
              <a:gd name="T28" fmla="*/ 2147483647 w 313"/>
              <a:gd name="T29" fmla="*/ 2147483647 h 156"/>
              <a:gd name="T30" fmla="*/ 2147483647 w 313"/>
              <a:gd name="T31" fmla="*/ 2147483647 h 156"/>
              <a:gd name="T32" fmla="*/ 2147483647 w 313"/>
              <a:gd name="T33" fmla="*/ 2147483647 h 156"/>
              <a:gd name="T34" fmla="*/ 2147483647 w 313"/>
              <a:gd name="T35" fmla="*/ 2147483647 h 156"/>
              <a:gd name="T36" fmla="*/ 2147483647 w 313"/>
              <a:gd name="T37" fmla="*/ 2147483647 h 156"/>
              <a:gd name="T38" fmla="*/ 0 w 313"/>
              <a:gd name="T39" fmla="*/ 2147483647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3"/>
              <a:gd name="T61" fmla="*/ 0 h 156"/>
              <a:gd name="T62" fmla="*/ 313 w 313"/>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3" h="156">
                <a:moveTo>
                  <a:pt x="0" y="62"/>
                </a:moveTo>
                <a:lnTo>
                  <a:pt x="160" y="20"/>
                </a:lnTo>
                <a:lnTo>
                  <a:pt x="179" y="21"/>
                </a:lnTo>
                <a:lnTo>
                  <a:pt x="198" y="0"/>
                </a:lnTo>
                <a:lnTo>
                  <a:pt x="214" y="11"/>
                </a:lnTo>
                <a:lnTo>
                  <a:pt x="194" y="56"/>
                </a:lnTo>
                <a:lnTo>
                  <a:pt x="229" y="51"/>
                </a:lnTo>
                <a:lnTo>
                  <a:pt x="247" y="86"/>
                </a:lnTo>
                <a:lnTo>
                  <a:pt x="269" y="91"/>
                </a:lnTo>
                <a:lnTo>
                  <a:pt x="285" y="84"/>
                </a:lnTo>
                <a:lnTo>
                  <a:pt x="285" y="66"/>
                </a:lnTo>
                <a:lnTo>
                  <a:pt x="258" y="42"/>
                </a:lnTo>
                <a:lnTo>
                  <a:pt x="278" y="39"/>
                </a:lnTo>
                <a:lnTo>
                  <a:pt x="313" y="93"/>
                </a:lnTo>
                <a:lnTo>
                  <a:pt x="280" y="123"/>
                </a:lnTo>
                <a:lnTo>
                  <a:pt x="243" y="108"/>
                </a:lnTo>
                <a:lnTo>
                  <a:pt x="219" y="145"/>
                </a:lnTo>
                <a:lnTo>
                  <a:pt x="171" y="108"/>
                </a:lnTo>
                <a:lnTo>
                  <a:pt x="12" y="156"/>
                </a:lnTo>
                <a:lnTo>
                  <a:pt x="0" y="62"/>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40" name="Freeform 11"/>
          <p:cNvSpPr>
            <a:spLocks/>
          </p:cNvSpPr>
          <p:nvPr/>
        </p:nvSpPr>
        <p:spPr bwMode="auto">
          <a:xfrm>
            <a:off x="7669155" y="2922413"/>
            <a:ext cx="260350" cy="219075"/>
          </a:xfrm>
          <a:custGeom>
            <a:avLst/>
            <a:gdLst>
              <a:gd name="T0" fmla="*/ 0 w 164"/>
              <a:gd name="T1" fmla="*/ 2147483647 h 138"/>
              <a:gd name="T2" fmla="*/ 2147483647 w 164"/>
              <a:gd name="T3" fmla="*/ 0 h 138"/>
              <a:gd name="T4" fmla="*/ 2147483647 w 164"/>
              <a:gd name="T5" fmla="*/ 2147483647 h 138"/>
              <a:gd name="T6" fmla="*/ 2147483647 w 164"/>
              <a:gd name="T7" fmla="*/ 2147483647 h 138"/>
              <a:gd name="T8" fmla="*/ 2147483647 w 164"/>
              <a:gd name="T9" fmla="*/ 2147483647 h 138"/>
              <a:gd name="T10" fmla="*/ 2147483647 w 164"/>
              <a:gd name="T11" fmla="*/ 2147483647 h 138"/>
              <a:gd name="T12" fmla="*/ 2147483647 w 164"/>
              <a:gd name="T13" fmla="*/ 2147483647 h 138"/>
              <a:gd name="T14" fmla="*/ 0 w 164"/>
              <a:gd name="T15" fmla="*/ 2147483647 h 138"/>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138"/>
              <a:gd name="T26" fmla="*/ 164 w 164"/>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138">
                <a:moveTo>
                  <a:pt x="0" y="35"/>
                </a:moveTo>
                <a:lnTo>
                  <a:pt x="124" y="0"/>
                </a:lnTo>
                <a:lnTo>
                  <a:pt x="164" y="63"/>
                </a:lnTo>
                <a:lnTo>
                  <a:pt x="141" y="92"/>
                </a:lnTo>
                <a:lnTo>
                  <a:pt x="101" y="81"/>
                </a:lnTo>
                <a:lnTo>
                  <a:pt x="39" y="138"/>
                </a:lnTo>
                <a:lnTo>
                  <a:pt x="6" y="109"/>
                </a:lnTo>
                <a:lnTo>
                  <a:pt x="0" y="35"/>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41" name="Freeform 12"/>
          <p:cNvSpPr>
            <a:spLocks/>
          </p:cNvSpPr>
          <p:nvPr/>
        </p:nvSpPr>
        <p:spPr bwMode="auto">
          <a:xfrm>
            <a:off x="7707255" y="2271538"/>
            <a:ext cx="277812" cy="538162"/>
          </a:xfrm>
          <a:custGeom>
            <a:avLst/>
            <a:gdLst>
              <a:gd name="T0" fmla="*/ 2147483647 w 175"/>
              <a:gd name="T1" fmla="*/ 0 h 339"/>
              <a:gd name="T2" fmla="*/ 0 w 175"/>
              <a:gd name="T3" fmla="*/ 2147483647 h 339"/>
              <a:gd name="T4" fmla="*/ 2147483647 w 175"/>
              <a:gd name="T5" fmla="*/ 2147483647 h 339"/>
              <a:gd name="T6" fmla="*/ 2147483647 w 175"/>
              <a:gd name="T7" fmla="*/ 2147483647 h 339"/>
              <a:gd name="T8" fmla="*/ 2147483647 w 175"/>
              <a:gd name="T9" fmla="*/ 2147483647 h 339"/>
              <a:gd name="T10" fmla="*/ 2147483647 w 175"/>
              <a:gd name="T11" fmla="*/ 2147483647 h 339"/>
              <a:gd name="T12" fmla="*/ 2147483647 w 175"/>
              <a:gd name="T13" fmla="*/ 2147483647 h 339"/>
              <a:gd name="T14" fmla="*/ 2147483647 w 175"/>
              <a:gd name="T15" fmla="*/ 2147483647 h 339"/>
              <a:gd name="T16" fmla="*/ 2147483647 w 175"/>
              <a:gd name="T17" fmla="*/ 2147483647 h 339"/>
              <a:gd name="T18" fmla="*/ 2147483647 w 175"/>
              <a:gd name="T19" fmla="*/ 2147483647 h 339"/>
              <a:gd name="T20" fmla="*/ 2147483647 w 175"/>
              <a:gd name="T21" fmla="*/ 2147483647 h 339"/>
              <a:gd name="T22" fmla="*/ 2147483647 w 175"/>
              <a:gd name="T23" fmla="*/ 2147483647 h 339"/>
              <a:gd name="T24" fmla="*/ 2147483647 w 175"/>
              <a:gd name="T25" fmla="*/ 0 h 3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5"/>
              <a:gd name="T40" fmla="*/ 0 h 339"/>
              <a:gd name="T41" fmla="*/ 175 w 175"/>
              <a:gd name="T42" fmla="*/ 339 h 3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5" h="339">
                <a:moveTo>
                  <a:pt x="36" y="0"/>
                </a:moveTo>
                <a:lnTo>
                  <a:pt x="0" y="59"/>
                </a:lnTo>
                <a:lnTo>
                  <a:pt x="40" y="137"/>
                </a:lnTo>
                <a:lnTo>
                  <a:pt x="17" y="158"/>
                </a:lnTo>
                <a:lnTo>
                  <a:pt x="25" y="339"/>
                </a:lnTo>
                <a:lnTo>
                  <a:pt x="123" y="313"/>
                </a:lnTo>
                <a:lnTo>
                  <a:pt x="149" y="313"/>
                </a:lnTo>
                <a:lnTo>
                  <a:pt x="164" y="293"/>
                </a:lnTo>
                <a:lnTo>
                  <a:pt x="164" y="260"/>
                </a:lnTo>
                <a:lnTo>
                  <a:pt x="175" y="240"/>
                </a:lnTo>
                <a:lnTo>
                  <a:pt x="120" y="214"/>
                </a:lnTo>
                <a:lnTo>
                  <a:pt x="50" y="15"/>
                </a:lnTo>
                <a:lnTo>
                  <a:pt x="36" y="0"/>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42" name="Freeform 13"/>
          <p:cNvSpPr>
            <a:spLocks/>
          </p:cNvSpPr>
          <p:nvPr/>
        </p:nvSpPr>
        <p:spPr bwMode="auto">
          <a:xfrm>
            <a:off x="7861242" y="2904950"/>
            <a:ext cx="133350" cy="117475"/>
          </a:xfrm>
          <a:custGeom>
            <a:avLst/>
            <a:gdLst>
              <a:gd name="T0" fmla="*/ 0 w 84"/>
              <a:gd name="T1" fmla="*/ 2147483647 h 74"/>
              <a:gd name="T2" fmla="*/ 2147483647 w 84"/>
              <a:gd name="T3" fmla="*/ 0 h 74"/>
              <a:gd name="T4" fmla="*/ 2147483647 w 84"/>
              <a:gd name="T5" fmla="*/ 2147483647 h 74"/>
              <a:gd name="T6" fmla="*/ 2147483647 w 84"/>
              <a:gd name="T7" fmla="*/ 2147483647 h 74"/>
              <a:gd name="T8" fmla="*/ 2147483647 w 84"/>
              <a:gd name="T9" fmla="*/ 2147483647 h 74"/>
              <a:gd name="T10" fmla="*/ 2147483647 w 84"/>
              <a:gd name="T11" fmla="*/ 2147483647 h 74"/>
              <a:gd name="T12" fmla="*/ 0 w 84"/>
              <a:gd name="T13" fmla="*/ 2147483647 h 74"/>
              <a:gd name="T14" fmla="*/ 0 60000 65536"/>
              <a:gd name="T15" fmla="*/ 0 60000 65536"/>
              <a:gd name="T16" fmla="*/ 0 60000 65536"/>
              <a:gd name="T17" fmla="*/ 0 60000 65536"/>
              <a:gd name="T18" fmla="*/ 0 60000 65536"/>
              <a:gd name="T19" fmla="*/ 0 60000 65536"/>
              <a:gd name="T20" fmla="*/ 0 60000 65536"/>
              <a:gd name="T21" fmla="*/ 0 w 84"/>
              <a:gd name="T22" fmla="*/ 0 h 74"/>
              <a:gd name="T23" fmla="*/ 84 w 84"/>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74">
                <a:moveTo>
                  <a:pt x="0" y="12"/>
                </a:moveTo>
                <a:lnTo>
                  <a:pt x="36" y="0"/>
                </a:lnTo>
                <a:lnTo>
                  <a:pt x="84" y="38"/>
                </a:lnTo>
                <a:lnTo>
                  <a:pt x="74" y="48"/>
                </a:lnTo>
                <a:lnTo>
                  <a:pt x="51" y="48"/>
                </a:lnTo>
                <a:lnTo>
                  <a:pt x="40" y="74"/>
                </a:lnTo>
                <a:lnTo>
                  <a:pt x="0" y="12"/>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43" name="Freeform 16"/>
          <p:cNvSpPr>
            <a:spLocks/>
          </p:cNvSpPr>
          <p:nvPr/>
        </p:nvSpPr>
        <p:spPr bwMode="auto">
          <a:xfrm>
            <a:off x="7505642" y="3130375"/>
            <a:ext cx="212725" cy="458788"/>
          </a:xfrm>
          <a:custGeom>
            <a:avLst/>
            <a:gdLst>
              <a:gd name="T0" fmla="*/ 2147483647 w 134"/>
              <a:gd name="T1" fmla="*/ 2147483647 h 289"/>
              <a:gd name="T2" fmla="*/ 2147483647 w 134"/>
              <a:gd name="T3" fmla="*/ 0 h 289"/>
              <a:gd name="T4" fmla="*/ 2147483647 w 134"/>
              <a:gd name="T5" fmla="*/ 2147483647 h 289"/>
              <a:gd name="T6" fmla="*/ 2147483647 w 134"/>
              <a:gd name="T7" fmla="*/ 2147483647 h 289"/>
              <a:gd name="T8" fmla="*/ 2147483647 w 134"/>
              <a:gd name="T9" fmla="*/ 2147483647 h 289"/>
              <a:gd name="T10" fmla="*/ 2147483647 w 134"/>
              <a:gd name="T11" fmla="*/ 2147483647 h 289"/>
              <a:gd name="T12" fmla="*/ 2147483647 w 134"/>
              <a:gd name="T13" fmla="*/ 2147483647 h 289"/>
              <a:gd name="T14" fmla="*/ 2147483647 w 134"/>
              <a:gd name="T15" fmla="*/ 2147483647 h 289"/>
              <a:gd name="T16" fmla="*/ 2147483647 w 134"/>
              <a:gd name="T17" fmla="*/ 2147483647 h 289"/>
              <a:gd name="T18" fmla="*/ 2147483647 w 134"/>
              <a:gd name="T19" fmla="*/ 2147483647 h 289"/>
              <a:gd name="T20" fmla="*/ 2147483647 w 134"/>
              <a:gd name="T21" fmla="*/ 2147483647 h 289"/>
              <a:gd name="T22" fmla="*/ 0 w 134"/>
              <a:gd name="T23" fmla="*/ 2147483647 h 289"/>
              <a:gd name="T24" fmla="*/ 2147483647 w 134"/>
              <a:gd name="T25" fmla="*/ 2147483647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289"/>
              <a:gd name="T41" fmla="*/ 134 w 134"/>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289">
                <a:moveTo>
                  <a:pt x="25" y="2"/>
                </a:moveTo>
                <a:lnTo>
                  <a:pt x="55" y="0"/>
                </a:lnTo>
                <a:lnTo>
                  <a:pt x="120" y="43"/>
                </a:lnTo>
                <a:lnTo>
                  <a:pt x="110" y="78"/>
                </a:lnTo>
                <a:lnTo>
                  <a:pt x="133" y="101"/>
                </a:lnTo>
                <a:lnTo>
                  <a:pt x="134" y="235"/>
                </a:lnTo>
                <a:lnTo>
                  <a:pt x="112" y="289"/>
                </a:lnTo>
                <a:lnTo>
                  <a:pt x="87" y="269"/>
                </a:lnTo>
                <a:lnTo>
                  <a:pt x="60" y="268"/>
                </a:lnTo>
                <a:lnTo>
                  <a:pt x="14" y="239"/>
                </a:lnTo>
                <a:lnTo>
                  <a:pt x="48" y="153"/>
                </a:lnTo>
                <a:lnTo>
                  <a:pt x="0" y="110"/>
                </a:lnTo>
                <a:lnTo>
                  <a:pt x="25" y="2"/>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44" name="Freeform 17"/>
          <p:cNvSpPr>
            <a:spLocks/>
          </p:cNvSpPr>
          <p:nvPr/>
        </p:nvSpPr>
        <p:spPr bwMode="auto">
          <a:xfrm>
            <a:off x="6853180" y="2409650"/>
            <a:ext cx="884237" cy="798513"/>
          </a:xfrm>
          <a:custGeom>
            <a:avLst/>
            <a:gdLst>
              <a:gd name="T0" fmla="*/ 2147483647 w 557"/>
              <a:gd name="T1" fmla="*/ 2147483647 h 503"/>
              <a:gd name="T2" fmla="*/ 2147483647 w 557"/>
              <a:gd name="T3" fmla="*/ 2147483647 h 503"/>
              <a:gd name="T4" fmla="*/ 2147483647 w 557"/>
              <a:gd name="T5" fmla="*/ 2147483647 h 503"/>
              <a:gd name="T6" fmla="*/ 2147483647 w 557"/>
              <a:gd name="T7" fmla="*/ 2147483647 h 503"/>
              <a:gd name="T8" fmla="*/ 2147483647 w 557"/>
              <a:gd name="T9" fmla="*/ 2147483647 h 503"/>
              <a:gd name="T10" fmla="*/ 2147483647 w 557"/>
              <a:gd name="T11" fmla="*/ 2147483647 h 503"/>
              <a:gd name="T12" fmla="*/ 2147483647 w 557"/>
              <a:gd name="T13" fmla="*/ 2147483647 h 503"/>
              <a:gd name="T14" fmla="*/ 2147483647 w 557"/>
              <a:gd name="T15" fmla="*/ 2147483647 h 503"/>
              <a:gd name="T16" fmla="*/ 2147483647 w 557"/>
              <a:gd name="T17" fmla="*/ 2147483647 h 503"/>
              <a:gd name="T18" fmla="*/ 2147483647 w 557"/>
              <a:gd name="T19" fmla="*/ 2147483647 h 503"/>
              <a:gd name="T20" fmla="*/ 2147483647 w 557"/>
              <a:gd name="T21" fmla="*/ 2147483647 h 503"/>
              <a:gd name="T22" fmla="*/ 2147483647 w 557"/>
              <a:gd name="T23" fmla="*/ 2147483647 h 503"/>
              <a:gd name="T24" fmla="*/ 2147483647 w 557"/>
              <a:gd name="T25" fmla="*/ 0 h 503"/>
              <a:gd name="T26" fmla="*/ 2147483647 w 557"/>
              <a:gd name="T27" fmla="*/ 2147483647 h 503"/>
              <a:gd name="T28" fmla="*/ 2147483647 w 557"/>
              <a:gd name="T29" fmla="*/ 2147483647 h 503"/>
              <a:gd name="T30" fmla="*/ 2147483647 w 557"/>
              <a:gd name="T31" fmla="*/ 2147483647 h 503"/>
              <a:gd name="T32" fmla="*/ 2147483647 w 557"/>
              <a:gd name="T33" fmla="*/ 2147483647 h 503"/>
              <a:gd name="T34" fmla="*/ 2147483647 w 557"/>
              <a:gd name="T35" fmla="*/ 2147483647 h 503"/>
              <a:gd name="T36" fmla="*/ 2147483647 w 557"/>
              <a:gd name="T37" fmla="*/ 2147483647 h 503"/>
              <a:gd name="T38" fmla="*/ 2147483647 w 557"/>
              <a:gd name="T39" fmla="*/ 2147483647 h 503"/>
              <a:gd name="T40" fmla="*/ 2147483647 w 557"/>
              <a:gd name="T41" fmla="*/ 2147483647 h 503"/>
              <a:gd name="T42" fmla="*/ 2147483647 w 557"/>
              <a:gd name="T43" fmla="*/ 2147483647 h 503"/>
              <a:gd name="T44" fmla="*/ 2147483647 w 557"/>
              <a:gd name="T45" fmla="*/ 2147483647 h 503"/>
              <a:gd name="T46" fmla="*/ 2147483647 w 557"/>
              <a:gd name="T47" fmla="*/ 2147483647 h 503"/>
              <a:gd name="T48" fmla="*/ 2147483647 w 557"/>
              <a:gd name="T49" fmla="*/ 2147483647 h 503"/>
              <a:gd name="T50" fmla="*/ 2147483647 w 557"/>
              <a:gd name="T51" fmla="*/ 2147483647 h 503"/>
              <a:gd name="T52" fmla="*/ 2147483647 w 557"/>
              <a:gd name="T53" fmla="*/ 2147483647 h 503"/>
              <a:gd name="T54" fmla="*/ 2147483647 w 557"/>
              <a:gd name="T55" fmla="*/ 2147483647 h 503"/>
              <a:gd name="T56" fmla="*/ 0 w 557"/>
              <a:gd name="T57" fmla="*/ 2147483647 h 503"/>
              <a:gd name="T58" fmla="*/ 2147483647 w 557"/>
              <a:gd name="T59" fmla="*/ 2147483647 h 503"/>
              <a:gd name="T60" fmla="*/ 2147483647 w 557"/>
              <a:gd name="T61" fmla="*/ 2147483647 h 5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7"/>
              <a:gd name="T94" fmla="*/ 0 h 503"/>
              <a:gd name="T95" fmla="*/ 557 w 557"/>
              <a:gd name="T96" fmla="*/ 503 h 50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7" h="503">
                <a:moveTo>
                  <a:pt x="43" y="337"/>
                </a:moveTo>
                <a:lnTo>
                  <a:pt x="94" y="307"/>
                </a:lnTo>
                <a:lnTo>
                  <a:pt x="166" y="301"/>
                </a:lnTo>
                <a:lnTo>
                  <a:pt x="184" y="274"/>
                </a:lnTo>
                <a:lnTo>
                  <a:pt x="209" y="269"/>
                </a:lnTo>
                <a:lnTo>
                  <a:pt x="223" y="242"/>
                </a:lnTo>
                <a:lnTo>
                  <a:pt x="246" y="231"/>
                </a:lnTo>
                <a:lnTo>
                  <a:pt x="235" y="179"/>
                </a:lnTo>
                <a:lnTo>
                  <a:pt x="221" y="166"/>
                </a:lnTo>
                <a:lnTo>
                  <a:pt x="252" y="123"/>
                </a:lnTo>
                <a:lnTo>
                  <a:pt x="271" y="123"/>
                </a:lnTo>
                <a:lnTo>
                  <a:pt x="336" y="34"/>
                </a:lnTo>
                <a:lnTo>
                  <a:pt x="436" y="0"/>
                </a:lnTo>
                <a:lnTo>
                  <a:pt x="447" y="84"/>
                </a:lnTo>
                <a:lnTo>
                  <a:pt x="451" y="81"/>
                </a:lnTo>
                <a:lnTo>
                  <a:pt x="475" y="111"/>
                </a:lnTo>
                <a:lnTo>
                  <a:pt x="476" y="196"/>
                </a:lnTo>
                <a:lnTo>
                  <a:pt x="507" y="266"/>
                </a:lnTo>
                <a:lnTo>
                  <a:pt x="518" y="359"/>
                </a:lnTo>
                <a:lnTo>
                  <a:pt x="521" y="436"/>
                </a:lnTo>
                <a:lnTo>
                  <a:pt x="557" y="462"/>
                </a:lnTo>
                <a:lnTo>
                  <a:pt x="531" y="503"/>
                </a:lnTo>
                <a:lnTo>
                  <a:pt x="465" y="456"/>
                </a:lnTo>
                <a:lnTo>
                  <a:pt x="432" y="459"/>
                </a:lnTo>
                <a:lnTo>
                  <a:pt x="399" y="449"/>
                </a:lnTo>
                <a:lnTo>
                  <a:pt x="400" y="423"/>
                </a:lnTo>
                <a:lnTo>
                  <a:pt x="380" y="414"/>
                </a:lnTo>
                <a:lnTo>
                  <a:pt x="15" y="491"/>
                </a:lnTo>
                <a:lnTo>
                  <a:pt x="0" y="468"/>
                </a:lnTo>
                <a:lnTo>
                  <a:pt x="55" y="379"/>
                </a:lnTo>
                <a:lnTo>
                  <a:pt x="43" y="337"/>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pic>
        <p:nvPicPr>
          <p:cNvPr id="145" name="Picture 30" descr="BD14867_"/>
          <p:cNvPicPr>
            <a:picLocks noChangeAspect="1" noChangeArrowheads="1"/>
          </p:cNvPicPr>
          <p:nvPr/>
        </p:nvPicPr>
        <p:blipFill>
          <a:blip r:embed="rId3" cstate="print"/>
          <a:srcRect/>
          <a:stretch>
            <a:fillRect/>
          </a:stretch>
        </p:blipFill>
        <p:spPr bwMode="auto">
          <a:xfrm>
            <a:off x="7551680" y="2962100"/>
            <a:ext cx="57150" cy="57150"/>
          </a:xfrm>
          <a:prstGeom prst="rect">
            <a:avLst/>
          </a:prstGeom>
          <a:noFill/>
          <a:ln w="9525">
            <a:noFill/>
            <a:miter lim="800000"/>
            <a:headEnd/>
            <a:tailEnd/>
          </a:ln>
        </p:spPr>
      </p:pic>
      <p:pic>
        <p:nvPicPr>
          <p:cNvPr id="146" name="Picture 31" descr="BD14867_"/>
          <p:cNvPicPr>
            <a:picLocks noChangeAspect="1" noChangeArrowheads="1"/>
          </p:cNvPicPr>
          <p:nvPr/>
        </p:nvPicPr>
        <p:blipFill>
          <a:blip r:embed="rId3" cstate="print"/>
          <a:srcRect/>
          <a:stretch>
            <a:fillRect/>
          </a:stretch>
        </p:blipFill>
        <p:spPr bwMode="auto">
          <a:xfrm>
            <a:off x="7665980" y="3128788"/>
            <a:ext cx="57150" cy="57150"/>
          </a:xfrm>
          <a:prstGeom prst="rect">
            <a:avLst/>
          </a:prstGeom>
          <a:noFill/>
          <a:ln w="9525">
            <a:noFill/>
            <a:miter lim="800000"/>
            <a:headEnd/>
            <a:tailEnd/>
          </a:ln>
        </p:spPr>
      </p:pic>
      <p:sp>
        <p:nvSpPr>
          <p:cNvPr id="147" name="Freeform 36"/>
          <p:cNvSpPr>
            <a:spLocks/>
          </p:cNvSpPr>
          <p:nvPr/>
        </p:nvSpPr>
        <p:spPr bwMode="auto">
          <a:xfrm>
            <a:off x="6975417" y="3528838"/>
            <a:ext cx="681038" cy="303212"/>
          </a:xfrm>
          <a:custGeom>
            <a:avLst/>
            <a:gdLst>
              <a:gd name="T0" fmla="*/ 0 w 429"/>
              <a:gd name="T1" fmla="*/ 2147483647 h 191"/>
              <a:gd name="T2" fmla="*/ 2147483647 w 429"/>
              <a:gd name="T3" fmla="*/ 0 h 191"/>
              <a:gd name="T4" fmla="*/ 2147483647 w 429"/>
              <a:gd name="T5" fmla="*/ 2147483647 h 191"/>
              <a:gd name="T6" fmla="*/ 2147483647 w 429"/>
              <a:gd name="T7" fmla="*/ 2147483647 h 191"/>
              <a:gd name="T8" fmla="*/ 2147483647 w 429"/>
              <a:gd name="T9" fmla="*/ 2147483647 h 191"/>
              <a:gd name="T10" fmla="*/ 2147483647 w 429"/>
              <a:gd name="T11" fmla="*/ 2147483647 h 191"/>
              <a:gd name="T12" fmla="*/ 2147483647 w 429"/>
              <a:gd name="T13" fmla="*/ 2147483647 h 191"/>
              <a:gd name="T14" fmla="*/ 2147483647 w 429"/>
              <a:gd name="T15" fmla="*/ 2147483647 h 191"/>
              <a:gd name="T16" fmla="*/ 2147483647 w 429"/>
              <a:gd name="T17" fmla="*/ 2147483647 h 191"/>
              <a:gd name="T18" fmla="*/ 2147483647 w 429"/>
              <a:gd name="T19" fmla="*/ 2147483647 h 191"/>
              <a:gd name="T20" fmla="*/ 2147483647 w 429"/>
              <a:gd name="T21" fmla="*/ 2147483647 h 191"/>
              <a:gd name="T22" fmla="*/ 2147483647 w 429"/>
              <a:gd name="T23" fmla="*/ 2147483647 h 191"/>
              <a:gd name="T24" fmla="*/ 2147483647 w 429"/>
              <a:gd name="T25" fmla="*/ 2147483647 h 191"/>
              <a:gd name="T26" fmla="*/ 2147483647 w 429"/>
              <a:gd name="T27" fmla="*/ 2147483647 h 191"/>
              <a:gd name="T28" fmla="*/ 2147483647 w 429"/>
              <a:gd name="T29" fmla="*/ 2147483647 h 191"/>
              <a:gd name="T30" fmla="*/ 2147483647 w 429"/>
              <a:gd name="T31" fmla="*/ 2147483647 h 191"/>
              <a:gd name="T32" fmla="*/ 0 w 429"/>
              <a:gd name="T33" fmla="*/ 2147483647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9"/>
              <a:gd name="T52" fmla="*/ 0 h 191"/>
              <a:gd name="T53" fmla="*/ 429 w 429"/>
              <a:gd name="T54" fmla="*/ 191 h 1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9" h="191">
                <a:moveTo>
                  <a:pt x="0" y="66"/>
                </a:moveTo>
                <a:lnTo>
                  <a:pt x="319" y="0"/>
                </a:lnTo>
                <a:lnTo>
                  <a:pt x="371" y="131"/>
                </a:lnTo>
                <a:lnTo>
                  <a:pt x="428" y="117"/>
                </a:lnTo>
                <a:lnTo>
                  <a:pt x="429" y="183"/>
                </a:lnTo>
                <a:lnTo>
                  <a:pt x="384" y="191"/>
                </a:lnTo>
                <a:lnTo>
                  <a:pt x="345" y="149"/>
                </a:lnTo>
                <a:lnTo>
                  <a:pt x="319" y="96"/>
                </a:lnTo>
                <a:lnTo>
                  <a:pt x="315" y="24"/>
                </a:lnTo>
                <a:lnTo>
                  <a:pt x="296" y="60"/>
                </a:lnTo>
                <a:lnTo>
                  <a:pt x="318" y="168"/>
                </a:lnTo>
                <a:lnTo>
                  <a:pt x="224" y="185"/>
                </a:lnTo>
                <a:lnTo>
                  <a:pt x="220" y="105"/>
                </a:lnTo>
                <a:lnTo>
                  <a:pt x="164" y="71"/>
                </a:lnTo>
                <a:lnTo>
                  <a:pt x="115" y="62"/>
                </a:lnTo>
                <a:lnTo>
                  <a:pt x="12" y="117"/>
                </a:lnTo>
                <a:lnTo>
                  <a:pt x="0" y="66"/>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48" name="Freeform 37"/>
          <p:cNvSpPr>
            <a:spLocks/>
          </p:cNvSpPr>
          <p:nvPr/>
        </p:nvSpPr>
        <p:spPr bwMode="auto">
          <a:xfrm>
            <a:off x="6575367" y="3643138"/>
            <a:ext cx="1039813" cy="715962"/>
          </a:xfrm>
          <a:custGeom>
            <a:avLst/>
            <a:gdLst>
              <a:gd name="T0" fmla="*/ 2147483647 w 655"/>
              <a:gd name="T1" fmla="*/ 2147483647 h 451"/>
              <a:gd name="T2" fmla="*/ 2147483647 w 655"/>
              <a:gd name="T3" fmla="*/ 2147483647 h 451"/>
              <a:gd name="T4" fmla="*/ 2147483647 w 655"/>
              <a:gd name="T5" fmla="*/ 2147483647 h 451"/>
              <a:gd name="T6" fmla="*/ 2147483647 w 655"/>
              <a:gd name="T7" fmla="*/ 2147483647 h 451"/>
              <a:gd name="T8" fmla="*/ 2147483647 w 655"/>
              <a:gd name="T9" fmla="*/ 2147483647 h 451"/>
              <a:gd name="T10" fmla="*/ 0 w 655"/>
              <a:gd name="T11" fmla="*/ 2147483647 h 451"/>
              <a:gd name="T12" fmla="*/ 2147483647 w 655"/>
              <a:gd name="T13" fmla="*/ 2147483647 h 451"/>
              <a:gd name="T14" fmla="*/ 2147483647 w 655"/>
              <a:gd name="T15" fmla="*/ 2147483647 h 451"/>
              <a:gd name="T16" fmla="*/ 2147483647 w 655"/>
              <a:gd name="T17" fmla="*/ 2147483647 h 451"/>
              <a:gd name="T18" fmla="*/ 2147483647 w 655"/>
              <a:gd name="T19" fmla="*/ 2147483647 h 451"/>
              <a:gd name="T20" fmla="*/ 2147483647 w 655"/>
              <a:gd name="T21" fmla="*/ 2147483647 h 451"/>
              <a:gd name="T22" fmla="*/ 2147483647 w 655"/>
              <a:gd name="T23" fmla="*/ 2147483647 h 451"/>
              <a:gd name="T24" fmla="*/ 2147483647 w 655"/>
              <a:gd name="T25" fmla="*/ 2147483647 h 451"/>
              <a:gd name="T26" fmla="*/ 2147483647 w 655"/>
              <a:gd name="T27" fmla="*/ 2147483647 h 451"/>
              <a:gd name="T28" fmla="*/ 2147483647 w 655"/>
              <a:gd name="T29" fmla="*/ 2147483647 h 451"/>
              <a:gd name="T30" fmla="*/ 2147483647 w 655"/>
              <a:gd name="T31" fmla="*/ 2147483647 h 451"/>
              <a:gd name="T32" fmla="*/ 2147483647 w 655"/>
              <a:gd name="T33" fmla="*/ 2147483647 h 451"/>
              <a:gd name="T34" fmla="*/ 2147483647 w 655"/>
              <a:gd name="T35" fmla="*/ 0 h 451"/>
              <a:gd name="T36" fmla="*/ 2147483647 w 655"/>
              <a:gd name="T37" fmla="*/ 2147483647 h 451"/>
              <a:gd name="T38" fmla="*/ 2147483647 w 655"/>
              <a:gd name="T39" fmla="*/ 2147483647 h 451"/>
              <a:gd name="T40" fmla="*/ 2147483647 w 655"/>
              <a:gd name="T41" fmla="*/ 2147483647 h 451"/>
              <a:gd name="T42" fmla="*/ 2147483647 w 655"/>
              <a:gd name="T43" fmla="*/ 2147483647 h 451"/>
              <a:gd name="T44" fmla="*/ 2147483647 w 655"/>
              <a:gd name="T45" fmla="*/ 2147483647 h 451"/>
              <a:gd name="T46" fmla="*/ 2147483647 w 655"/>
              <a:gd name="T47" fmla="*/ 2147483647 h 451"/>
              <a:gd name="T48" fmla="*/ 2147483647 w 655"/>
              <a:gd name="T49" fmla="*/ 2147483647 h 4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51"/>
              <a:gd name="T77" fmla="*/ 655 w 655"/>
              <a:gd name="T78" fmla="*/ 451 h 4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5" h="451">
                <a:moveTo>
                  <a:pt x="108" y="315"/>
                </a:moveTo>
                <a:lnTo>
                  <a:pt x="88" y="361"/>
                </a:lnTo>
                <a:lnTo>
                  <a:pt x="62" y="373"/>
                </a:lnTo>
                <a:lnTo>
                  <a:pt x="61" y="404"/>
                </a:lnTo>
                <a:lnTo>
                  <a:pt x="4" y="427"/>
                </a:lnTo>
                <a:lnTo>
                  <a:pt x="0" y="451"/>
                </a:lnTo>
                <a:lnTo>
                  <a:pt x="155" y="421"/>
                </a:lnTo>
                <a:lnTo>
                  <a:pt x="438" y="357"/>
                </a:lnTo>
                <a:lnTo>
                  <a:pt x="655" y="298"/>
                </a:lnTo>
                <a:lnTo>
                  <a:pt x="655" y="252"/>
                </a:lnTo>
                <a:lnTo>
                  <a:pt x="632" y="238"/>
                </a:lnTo>
                <a:lnTo>
                  <a:pt x="612" y="261"/>
                </a:lnTo>
                <a:lnTo>
                  <a:pt x="601" y="200"/>
                </a:lnTo>
                <a:lnTo>
                  <a:pt x="612" y="146"/>
                </a:lnTo>
                <a:lnTo>
                  <a:pt x="532" y="105"/>
                </a:lnTo>
                <a:lnTo>
                  <a:pt x="476" y="116"/>
                </a:lnTo>
                <a:lnTo>
                  <a:pt x="473" y="32"/>
                </a:lnTo>
                <a:lnTo>
                  <a:pt x="417" y="0"/>
                </a:lnTo>
                <a:lnTo>
                  <a:pt x="374" y="20"/>
                </a:lnTo>
                <a:lnTo>
                  <a:pt x="347" y="97"/>
                </a:lnTo>
                <a:lnTo>
                  <a:pt x="295" y="130"/>
                </a:lnTo>
                <a:lnTo>
                  <a:pt x="274" y="254"/>
                </a:lnTo>
                <a:lnTo>
                  <a:pt x="193" y="315"/>
                </a:lnTo>
                <a:lnTo>
                  <a:pt x="125" y="340"/>
                </a:lnTo>
                <a:lnTo>
                  <a:pt x="108" y="315"/>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49" name="Freeform 39"/>
          <p:cNvSpPr>
            <a:spLocks/>
          </p:cNvSpPr>
          <p:nvPr/>
        </p:nvSpPr>
        <p:spPr bwMode="auto">
          <a:xfrm>
            <a:off x="7488180" y="3501850"/>
            <a:ext cx="165100" cy="225425"/>
          </a:xfrm>
          <a:custGeom>
            <a:avLst/>
            <a:gdLst>
              <a:gd name="T0" fmla="*/ 0 w 104"/>
              <a:gd name="T1" fmla="*/ 2147483647 h 142"/>
              <a:gd name="T2" fmla="*/ 2147483647 w 104"/>
              <a:gd name="T3" fmla="*/ 0 h 142"/>
              <a:gd name="T4" fmla="*/ 2147483647 w 104"/>
              <a:gd name="T5" fmla="*/ 2147483647 h 142"/>
              <a:gd name="T6" fmla="*/ 2147483647 w 104"/>
              <a:gd name="T7" fmla="*/ 2147483647 h 142"/>
              <a:gd name="T8" fmla="*/ 2147483647 w 104"/>
              <a:gd name="T9" fmla="*/ 2147483647 h 142"/>
              <a:gd name="T10" fmla="*/ 2147483647 w 104"/>
              <a:gd name="T11" fmla="*/ 2147483647 h 142"/>
              <a:gd name="T12" fmla="*/ 2147483647 w 104"/>
              <a:gd name="T13" fmla="*/ 2147483647 h 142"/>
              <a:gd name="T14" fmla="*/ 0 w 104"/>
              <a:gd name="T15" fmla="*/ 2147483647 h 14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142"/>
              <a:gd name="T26" fmla="*/ 104 w 104"/>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142">
                <a:moveTo>
                  <a:pt x="0" y="10"/>
                </a:moveTo>
                <a:lnTo>
                  <a:pt x="22" y="0"/>
                </a:lnTo>
                <a:lnTo>
                  <a:pt x="69" y="33"/>
                </a:lnTo>
                <a:lnTo>
                  <a:pt x="69" y="64"/>
                </a:lnTo>
                <a:lnTo>
                  <a:pt x="103" y="87"/>
                </a:lnTo>
                <a:lnTo>
                  <a:pt x="104" y="127"/>
                </a:lnTo>
                <a:lnTo>
                  <a:pt x="49" y="142"/>
                </a:lnTo>
                <a:lnTo>
                  <a:pt x="0" y="10"/>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50" name="Freeform 40"/>
          <p:cNvSpPr>
            <a:spLocks/>
          </p:cNvSpPr>
          <p:nvPr/>
        </p:nvSpPr>
        <p:spPr bwMode="auto">
          <a:xfrm>
            <a:off x="7583430" y="3811413"/>
            <a:ext cx="73025" cy="133350"/>
          </a:xfrm>
          <a:custGeom>
            <a:avLst/>
            <a:gdLst>
              <a:gd name="T0" fmla="*/ 0 w 46"/>
              <a:gd name="T1" fmla="*/ 2147483647 h 84"/>
              <a:gd name="T2" fmla="*/ 2147483647 w 46"/>
              <a:gd name="T3" fmla="*/ 0 h 84"/>
              <a:gd name="T4" fmla="*/ 2147483647 w 46"/>
              <a:gd name="T5" fmla="*/ 2147483647 h 84"/>
              <a:gd name="T6" fmla="*/ 2147483647 w 46"/>
              <a:gd name="T7" fmla="*/ 2147483647 h 84"/>
              <a:gd name="T8" fmla="*/ 0 w 46"/>
              <a:gd name="T9" fmla="*/ 2147483647 h 84"/>
              <a:gd name="T10" fmla="*/ 0 60000 65536"/>
              <a:gd name="T11" fmla="*/ 0 60000 65536"/>
              <a:gd name="T12" fmla="*/ 0 60000 65536"/>
              <a:gd name="T13" fmla="*/ 0 60000 65536"/>
              <a:gd name="T14" fmla="*/ 0 60000 65536"/>
              <a:gd name="T15" fmla="*/ 0 w 46"/>
              <a:gd name="T16" fmla="*/ 0 h 84"/>
              <a:gd name="T17" fmla="*/ 46 w 46"/>
              <a:gd name="T18" fmla="*/ 84 h 84"/>
            </a:gdLst>
            <a:ahLst/>
            <a:cxnLst>
              <a:cxn ang="T10">
                <a:pos x="T0" y="T1"/>
              </a:cxn>
              <a:cxn ang="T11">
                <a:pos x="T2" y="T3"/>
              </a:cxn>
              <a:cxn ang="T12">
                <a:pos x="T4" y="T5"/>
              </a:cxn>
              <a:cxn ang="T13">
                <a:pos x="T6" y="T7"/>
              </a:cxn>
              <a:cxn ang="T14">
                <a:pos x="T8" y="T9"/>
              </a:cxn>
            </a:cxnLst>
            <a:rect l="T15" t="T16" r="T17" b="T18"/>
            <a:pathLst>
              <a:path w="46" h="84">
                <a:moveTo>
                  <a:pt x="0" y="6"/>
                </a:moveTo>
                <a:lnTo>
                  <a:pt x="46" y="0"/>
                </a:lnTo>
                <a:lnTo>
                  <a:pt x="20" y="84"/>
                </a:lnTo>
                <a:lnTo>
                  <a:pt x="1" y="81"/>
                </a:lnTo>
                <a:lnTo>
                  <a:pt x="0" y="6"/>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51" name="Freeform 54"/>
          <p:cNvSpPr>
            <a:spLocks/>
          </p:cNvSpPr>
          <p:nvPr/>
        </p:nvSpPr>
        <p:spPr bwMode="auto">
          <a:xfrm>
            <a:off x="6780155" y="3063700"/>
            <a:ext cx="801687" cy="576263"/>
          </a:xfrm>
          <a:custGeom>
            <a:avLst/>
            <a:gdLst>
              <a:gd name="T0" fmla="*/ 2147483647 w 505"/>
              <a:gd name="T1" fmla="*/ 2147483647 h 363"/>
              <a:gd name="T2" fmla="*/ 0 w 505"/>
              <a:gd name="T3" fmla="*/ 2147483647 h 363"/>
              <a:gd name="T4" fmla="*/ 2147483647 w 505"/>
              <a:gd name="T5" fmla="*/ 2147483647 h 363"/>
              <a:gd name="T6" fmla="*/ 2147483647 w 505"/>
              <a:gd name="T7" fmla="*/ 2147483647 h 363"/>
              <a:gd name="T8" fmla="*/ 2147483647 w 505"/>
              <a:gd name="T9" fmla="*/ 2147483647 h 363"/>
              <a:gd name="T10" fmla="*/ 2147483647 w 505"/>
              <a:gd name="T11" fmla="*/ 2147483647 h 363"/>
              <a:gd name="T12" fmla="*/ 2147483647 w 505"/>
              <a:gd name="T13" fmla="*/ 2147483647 h 363"/>
              <a:gd name="T14" fmla="*/ 2147483647 w 505"/>
              <a:gd name="T15" fmla="*/ 2147483647 h 363"/>
              <a:gd name="T16" fmla="*/ 2147483647 w 505"/>
              <a:gd name="T17" fmla="*/ 2147483647 h 363"/>
              <a:gd name="T18" fmla="*/ 2147483647 w 505"/>
              <a:gd name="T19" fmla="*/ 2147483647 h 363"/>
              <a:gd name="T20" fmla="*/ 2147483647 w 505"/>
              <a:gd name="T21" fmla="*/ 2147483647 h 363"/>
              <a:gd name="T22" fmla="*/ 2147483647 w 505"/>
              <a:gd name="T23" fmla="*/ 2147483647 h 363"/>
              <a:gd name="T24" fmla="*/ 2147483647 w 505"/>
              <a:gd name="T25" fmla="*/ 0 h 363"/>
              <a:gd name="T26" fmla="*/ 2147483647 w 505"/>
              <a:gd name="T27" fmla="*/ 2147483647 h 363"/>
              <a:gd name="T28" fmla="*/ 2147483647 w 505"/>
              <a:gd name="T29" fmla="*/ 2147483647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5"/>
              <a:gd name="T46" fmla="*/ 0 h 363"/>
              <a:gd name="T47" fmla="*/ 505 w 505"/>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5" h="363">
                <a:moveTo>
                  <a:pt x="47" y="52"/>
                </a:moveTo>
                <a:lnTo>
                  <a:pt x="0" y="103"/>
                </a:lnTo>
                <a:lnTo>
                  <a:pt x="26" y="277"/>
                </a:lnTo>
                <a:lnTo>
                  <a:pt x="47" y="363"/>
                </a:lnTo>
                <a:lnTo>
                  <a:pt x="132" y="357"/>
                </a:lnTo>
                <a:lnTo>
                  <a:pt x="451" y="290"/>
                </a:lnTo>
                <a:lnTo>
                  <a:pt x="473" y="278"/>
                </a:lnTo>
                <a:lnTo>
                  <a:pt x="505" y="196"/>
                </a:lnTo>
                <a:lnTo>
                  <a:pt x="457" y="153"/>
                </a:lnTo>
                <a:lnTo>
                  <a:pt x="483" y="47"/>
                </a:lnTo>
                <a:lnTo>
                  <a:pt x="446" y="37"/>
                </a:lnTo>
                <a:lnTo>
                  <a:pt x="446" y="11"/>
                </a:lnTo>
                <a:lnTo>
                  <a:pt x="430" y="0"/>
                </a:lnTo>
                <a:lnTo>
                  <a:pt x="60" y="75"/>
                </a:lnTo>
                <a:lnTo>
                  <a:pt x="47" y="52"/>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52" name="Freeform 142"/>
          <p:cNvSpPr>
            <a:spLocks/>
          </p:cNvSpPr>
          <p:nvPr/>
        </p:nvSpPr>
        <p:spPr bwMode="auto">
          <a:xfrm>
            <a:off x="4891030" y="3762200"/>
            <a:ext cx="927100" cy="841375"/>
          </a:xfrm>
          <a:custGeom>
            <a:avLst/>
            <a:gdLst>
              <a:gd name="T0" fmla="*/ 0 w 584"/>
              <a:gd name="T1" fmla="*/ 2147483647 h 530"/>
              <a:gd name="T2" fmla="*/ 2147483647 w 584"/>
              <a:gd name="T3" fmla="*/ 0 h 530"/>
              <a:gd name="T4" fmla="*/ 2147483647 w 584"/>
              <a:gd name="T5" fmla="*/ 0 h 530"/>
              <a:gd name="T6" fmla="*/ 2147483647 w 584"/>
              <a:gd name="T7" fmla="*/ 2147483647 h 530"/>
              <a:gd name="T8" fmla="*/ 2147483647 w 584"/>
              <a:gd name="T9" fmla="*/ 2147483647 h 530"/>
              <a:gd name="T10" fmla="*/ 2147483647 w 584"/>
              <a:gd name="T11" fmla="*/ 2147483647 h 530"/>
              <a:gd name="T12" fmla="*/ 2147483647 w 584"/>
              <a:gd name="T13" fmla="*/ 2147483647 h 530"/>
              <a:gd name="T14" fmla="*/ 2147483647 w 584"/>
              <a:gd name="T15" fmla="*/ 2147483647 h 530"/>
              <a:gd name="T16" fmla="*/ 2147483647 w 584"/>
              <a:gd name="T17" fmla="*/ 2147483647 h 530"/>
              <a:gd name="T18" fmla="*/ 2147483647 w 584"/>
              <a:gd name="T19" fmla="*/ 2147483647 h 530"/>
              <a:gd name="T20" fmla="*/ 2147483647 w 584"/>
              <a:gd name="T21" fmla="*/ 2147483647 h 530"/>
              <a:gd name="T22" fmla="*/ 2147483647 w 584"/>
              <a:gd name="T23" fmla="*/ 2147483647 h 530"/>
              <a:gd name="T24" fmla="*/ 2147483647 w 584"/>
              <a:gd name="T25" fmla="*/ 2147483647 h 530"/>
              <a:gd name="T26" fmla="*/ 2147483647 w 584"/>
              <a:gd name="T27" fmla="*/ 2147483647 h 530"/>
              <a:gd name="T28" fmla="*/ 2147483647 w 584"/>
              <a:gd name="T29" fmla="*/ 2147483647 h 530"/>
              <a:gd name="T30" fmla="*/ 2147483647 w 584"/>
              <a:gd name="T31" fmla="*/ 2147483647 h 530"/>
              <a:gd name="T32" fmla="*/ 2147483647 w 584"/>
              <a:gd name="T33" fmla="*/ 2147483647 h 530"/>
              <a:gd name="T34" fmla="*/ 2147483647 w 584"/>
              <a:gd name="T35" fmla="*/ 2147483647 h 530"/>
              <a:gd name="T36" fmla="*/ 2147483647 w 584"/>
              <a:gd name="T37" fmla="*/ 2147483647 h 530"/>
              <a:gd name="T38" fmla="*/ 2147483647 w 584"/>
              <a:gd name="T39" fmla="*/ 2147483647 h 530"/>
              <a:gd name="T40" fmla="*/ 2147483647 w 584"/>
              <a:gd name="T41" fmla="*/ 2147483647 h 530"/>
              <a:gd name="T42" fmla="*/ 2147483647 w 584"/>
              <a:gd name="T43" fmla="*/ 2147483647 h 530"/>
              <a:gd name="T44" fmla="*/ 2147483647 w 584"/>
              <a:gd name="T45" fmla="*/ 2147483647 h 530"/>
              <a:gd name="T46" fmla="*/ 2147483647 w 584"/>
              <a:gd name="T47" fmla="*/ 2147483647 h 530"/>
              <a:gd name="T48" fmla="*/ 2147483647 w 584"/>
              <a:gd name="T49" fmla="*/ 2147483647 h 530"/>
              <a:gd name="T50" fmla="*/ 0 w 584"/>
              <a:gd name="T51" fmla="*/ 2147483647 h 5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4"/>
              <a:gd name="T79" fmla="*/ 0 h 530"/>
              <a:gd name="T80" fmla="*/ 584 w 584"/>
              <a:gd name="T81" fmla="*/ 530 h 5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4" h="530">
                <a:moveTo>
                  <a:pt x="0" y="17"/>
                </a:moveTo>
                <a:lnTo>
                  <a:pt x="255" y="0"/>
                </a:lnTo>
                <a:lnTo>
                  <a:pt x="309" y="0"/>
                </a:lnTo>
                <a:lnTo>
                  <a:pt x="351" y="15"/>
                </a:lnTo>
                <a:lnTo>
                  <a:pt x="328" y="61"/>
                </a:lnTo>
                <a:lnTo>
                  <a:pt x="402" y="136"/>
                </a:lnTo>
                <a:lnTo>
                  <a:pt x="427" y="198"/>
                </a:lnTo>
                <a:lnTo>
                  <a:pt x="471" y="183"/>
                </a:lnTo>
                <a:lnTo>
                  <a:pt x="470" y="272"/>
                </a:lnTo>
                <a:lnTo>
                  <a:pt x="515" y="300"/>
                </a:lnTo>
                <a:lnTo>
                  <a:pt x="534" y="377"/>
                </a:lnTo>
                <a:lnTo>
                  <a:pt x="566" y="385"/>
                </a:lnTo>
                <a:lnTo>
                  <a:pt x="584" y="418"/>
                </a:lnTo>
                <a:lnTo>
                  <a:pt x="544" y="462"/>
                </a:lnTo>
                <a:lnTo>
                  <a:pt x="532" y="516"/>
                </a:lnTo>
                <a:lnTo>
                  <a:pt x="475" y="530"/>
                </a:lnTo>
                <a:lnTo>
                  <a:pt x="489" y="472"/>
                </a:lnTo>
                <a:lnTo>
                  <a:pt x="270" y="494"/>
                </a:lnTo>
                <a:lnTo>
                  <a:pt x="113" y="515"/>
                </a:lnTo>
                <a:lnTo>
                  <a:pt x="104" y="458"/>
                </a:lnTo>
                <a:lnTo>
                  <a:pt x="92" y="289"/>
                </a:lnTo>
                <a:lnTo>
                  <a:pt x="91" y="195"/>
                </a:lnTo>
                <a:lnTo>
                  <a:pt x="39" y="154"/>
                </a:lnTo>
                <a:lnTo>
                  <a:pt x="58" y="115"/>
                </a:lnTo>
                <a:lnTo>
                  <a:pt x="33" y="95"/>
                </a:lnTo>
                <a:lnTo>
                  <a:pt x="0" y="17"/>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53" name="Freeform 128"/>
          <p:cNvSpPr>
            <a:spLocks/>
          </p:cNvSpPr>
          <p:nvPr/>
        </p:nvSpPr>
        <p:spPr bwMode="auto">
          <a:xfrm>
            <a:off x="4594167" y="2108025"/>
            <a:ext cx="922338" cy="1146175"/>
          </a:xfrm>
          <a:custGeom>
            <a:avLst/>
            <a:gdLst>
              <a:gd name="T0" fmla="*/ 0 w 581"/>
              <a:gd name="T1" fmla="*/ 2147483647 h 722"/>
              <a:gd name="T2" fmla="*/ 2147483647 w 581"/>
              <a:gd name="T3" fmla="*/ 2147483647 h 722"/>
              <a:gd name="T4" fmla="*/ 2147483647 w 581"/>
              <a:gd name="T5" fmla="*/ 0 h 722"/>
              <a:gd name="T6" fmla="*/ 2147483647 w 581"/>
              <a:gd name="T7" fmla="*/ 2147483647 h 722"/>
              <a:gd name="T8" fmla="*/ 2147483647 w 581"/>
              <a:gd name="T9" fmla="*/ 2147483647 h 722"/>
              <a:gd name="T10" fmla="*/ 2147483647 w 581"/>
              <a:gd name="T11" fmla="*/ 2147483647 h 722"/>
              <a:gd name="T12" fmla="*/ 2147483647 w 581"/>
              <a:gd name="T13" fmla="*/ 2147483647 h 722"/>
              <a:gd name="T14" fmla="*/ 2147483647 w 581"/>
              <a:gd name="T15" fmla="*/ 2147483647 h 722"/>
              <a:gd name="T16" fmla="*/ 2147483647 w 581"/>
              <a:gd name="T17" fmla="*/ 2147483647 h 722"/>
              <a:gd name="T18" fmla="*/ 2147483647 w 581"/>
              <a:gd name="T19" fmla="*/ 2147483647 h 722"/>
              <a:gd name="T20" fmla="*/ 2147483647 w 581"/>
              <a:gd name="T21" fmla="*/ 2147483647 h 722"/>
              <a:gd name="T22" fmla="*/ 2147483647 w 581"/>
              <a:gd name="T23" fmla="*/ 2147483647 h 722"/>
              <a:gd name="T24" fmla="*/ 2147483647 w 581"/>
              <a:gd name="T25" fmla="*/ 2147483647 h 722"/>
              <a:gd name="T26" fmla="*/ 2147483647 w 581"/>
              <a:gd name="T27" fmla="*/ 2147483647 h 722"/>
              <a:gd name="T28" fmla="*/ 2147483647 w 581"/>
              <a:gd name="T29" fmla="*/ 2147483647 h 722"/>
              <a:gd name="T30" fmla="*/ 2147483647 w 581"/>
              <a:gd name="T31" fmla="*/ 2147483647 h 722"/>
              <a:gd name="T32" fmla="*/ 2147483647 w 581"/>
              <a:gd name="T33" fmla="*/ 2147483647 h 722"/>
              <a:gd name="T34" fmla="*/ 2147483647 w 581"/>
              <a:gd name="T35" fmla="*/ 2147483647 h 722"/>
              <a:gd name="T36" fmla="*/ 2147483647 w 581"/>
              <a:gd name="T37" fmla="*/ 2147483647 h 722"/>
              <a:gd name="T38" fmla="*/ 2147483647 w 581"/>
              <a:gd name="T39" fmla="*/ 2147483647 h 722"/>
              <a:gd name="T40" fmla="*/ 2147483647 w 581"/>
              <a:gd name="T41" fmla="*/ 2147483647 h 722"/>
              <a:gd name="T42" fmla="*/ 2147483647 w 581"/>
              <a:gd name="T43" fmla="*/ 2147483647 h 722"/>
              <a:gd name="T44" fmla="*/ 2147483647 w 581"/>
              <a:gd name="T45" fmla="*/ 2147483647 h 722"/>
              <a:gd name="T46" fmla="*/ 2147483647 w 581"/>
              <a:gd name="T47" fmla="*/ 2147483647 h 722"/>
              <a:gd name="T48" fmla="*/ 2147483647 w 581"/>
              <a:gd name="T49" fmla="*/ 2147483647 h 722"/>
              <a:gd name="T50" fmla="*/ 2147483647 w 581"/>
              <a:gd name="T51" fmla="*/ 2147483647 h 722"/>
              <a:gd name="T52" fmla="*/ 2147483647 w 581"/>
              <a:gd name="T53" fmla="*/ 2147483647 h 722"/>
              <a:gd name="T54" fmla="*/ 2147483647 w 581"/>
              <a:gd name="T55" fmla="*/ 2147483647 h 722"/>
              <a:gd name="T56" fmla="*/ 2147483647 w 581"/>
              <a:gd name="T57" fmla="*/ 2147483647 h 722"/>
              <a:gd name="T58" fmla="*/ 2147483647 w 581"/>
              <a:gd name="T59" fmla="*/ 2147483647 h 722"/>
              <a:gd name="T60" fmla="*/ 0 w 581"/>
              <a:gd name="T61" fmla="*/ 2147483647 h 7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1"/>
              <a:gd name="T94" fmla="*/ 0 h 722"/>
              <a:gd name="T95" fmla="*/ 581 w 581"/>
              <a:gd name="T96" fmla="*/ 722 h 7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1" h="722">
                <a:moveTo>
                  <a:pt x="0" y="55"/>
                </a:moveTo>
                <a:lnTo>
                  <a:pt x="152" y="55"/>
                </a:lnTo>
                <a:lnTo>
                  <a:pt x="150" y="0"/>
                </a:lnTo>
                <a:lnTo>
                  <a:pt x="184" y="15"/>
                </a:lnTo>
                <a:lnTo>
                  <a:pt x="191" y="59"/>
                </a:lnTo>
                <a:lnTo>
                  <a:pt x="263" y="107"/>
                </a:lnTo>
                <a:lnTo>
                  <a:pt x="285" y="85"/>
                </a:lnTo>
                <a:lnTo>
                  <a:pt x="328" y="85"/>
                </a:lnTo>
                <a:lnTo>
                  <a:pt x="362" y="127"/>
                </a:lnTo>
                <a:lnTo>
                  <a:pt x="384" y="112"/>
                </a:lnTo>
                <a:lnTo>
                  <a:pt x="448" y="130"/>
                </a:lnTo>
                <a:lnTo>
                  <a:pt x="470" y="98"/>
                </a:lnTo>
                <a:lnTo>
                  <a:pt x="510" y="123"/>
                </a:lnTo>
                <a:lnTo>
                  <a:pt x="581" y="120"/>
                </a:lnTo>
                <a:lnTo>
                  <a:pt x="466" y="208"/>
                </a:lnTo>
                <a:lnTo>
                  <a:pt x="408" y="287"/>
                </a:lnTo>
                <a:lnTo>
                  <a:pt x="419" y="401"/>
                </a:lnTo>
                <a:lnTo>
                  <a:pt x="380" y="448"/>
                </a:lnTo>
                <a:lnTo>
                  <a:pt x="395" y="481"/>
                </a:lnTo>
                <a:lnTo>
                  <a:pt x="395" y="566"/>
                </a:lnTo>
                <a:lnTo>
                  <a:pt x="435" y="566"/>
                </a:lnTo>
                <a:lnTo>
                  <a:pt x="493" y="627"/>
                </a:lnTo>
                <a:lnTo>
                  <a:pt x="518" y="700"/>
                </a:lnTo>
                <a:lnTo>
                  <a:pt x="106" y="722"/>
                </a:lnTo>
                <a:lnTo>
                  <a:pt x="108" y="522"/>
                </a:lnTo>
                <a:lnTo>
                  <a:pt x="72" y="477"/>
                </a:lnTo>
                <a:lnTo>
                  <a:pt x="84" y="425"/>
                </a:lnTo>
                <a:lnTo>
                  <a:pt x="97" y="396"/>
                </a:lnTo>
                <a:lnTo>
                  <a:pt x="72" y="257"/>
                </a:lnTo>
                <a:lnTo>
                  <a:pt x="37" y="167"/>
                </a:lnTo>
                <a:lnTo>
                  <a:pt x="0" y="55"/>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54" name="Freeform 150"/>
          <p:cNvSpPr>
            <a:spLocks/>
          </p:cNvSpPr>
          <p:nvPr/>
        </p:nvSpPr>
        <p:spPr bwMode="auto">
          <a:xfrm>
            <a:off x="4758151" y="3211728"/>
            <a:ext cx="811213" cy="581025"/>
          </a:xfrm>
          <a:custGeom>
            <a:avLst/>
            <a:gdLst>
              <a:gd name="T0" fmla="*/ 8 w 511"/>
              <a:gd name="T1" fmla="*/ 19 h 366"/>
              <a:gd name="T2" fmla="*/ 0 w 511"/>
              <a:gd name="T3" fmla="*/ 83 h 366"/>
              <a:gd name="T4" fmla="*/ 11 w 511"/>
              <a:gd name="T5" fmla="*/ 150 h 366"/>
              <a:gd name="T6" fmla="*/ 58 w 511"/>
              <a:gd name="T7" fmla="*/ 291 h 366"/>
              <a:gd name="T8" fmla="*/ 86 w 511"/>
              <a:gd name="T9" fmla="*/ 366 h 366"/>
              <a:gd name="T10" fmla="*/ 385 w 511"/>
              <a:gd name="T11" fmla="*/ 349 h 366"/>
              <a:gd name="T12" fmla="*/ 435 w 511"/>
              <a:gd name="T13" fmla="*/ 366 h 366"/>
              <a:gd name="T14" fmla="*/ 466 w 511"/>
              <a:gd name="T15" fmla="*/ 294 h 366"/>
              <a:gd name="T16" fmla="*/ 455 w 511"/>
              <a:gd name="T17" fmla="*/ 244 h 366"/>
              <a:gd name="T18" fmla="*/ 504 w 511"/>
              <a:gd name="T19" fmla="*/ 233 h 366"/>
              <a:gd name="T20" fmla="*/ 511 w 511"/>
              <a:gd name="T21" fmla="*/ 152 h 366"/>
              <a:gd name="T22" fmla="*/ 481 w 511"/>
              <a:gd name="T23" fmla="*/ 118 h 366"/>
              <a:gd name="T24" fmla="*/ 429 w 511"/>
              <a:gd name="T25" fmla="*/ 83 h 366"/>
              <a:gd name="T26" fmla="*/ 440 w 511"/>
              <a:gd name="T27" fmla="*/ 36 h 366"/>
              <a:gd name="T28" fmla="*/ 418 w 511"/>
              <a:gd name="T29" fmla="*/ 0 h 366"/>
              <a:gd name="T30" fmla="*/ 305 w 511"/>
              <a:gd name="T31" fmla="*/ 5 h 366"/>
              <a:gd name="T32" fmla="*/ 192 w 511"/>
              <a:gd name="T33" fmla="*/ 12 h 366"/>
              <a:gd name="T34" fmla="*/ 8 w 511"/>
              <a:gd name="T35" fmla="*/ 19 h 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1"/>
              <a:gd name="T55" fmla="*/ 0 h 366"/>
              <a:gd name="T56" fmla="*/ 511 w 511"/>
              <a:gd name="T57" fmla="*/ 366 h 3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1" h="366">
                <a:moveTo>
                  <a:pt x="8" y="19"/>
                </a:moveTo>
                <a:lnTo>
                  <a:pt x="0" y="83"/>
                </a:lnTo>
                <a:lnTo>
                  <a:pt x="11" y="150"/>
                </a:lnTo>
                <a:lnTo>
                  <a:pt x="58" y="291"/>
                </a:lnTo>
                <a:lnTo>
                  <a:pt x="86" y="366"/>
                </a:lnTo>
                <a:lnTo>
                  <a:pt x="385" y="349"/>
                </a:lnTo>
                <a:lnTo>
                  <a:pt x="435" y="366"/>
                </a:lnTo>
                <a:lnTo>
                  <a:pt x="466" y="294"/>
                </a:lnTo>
                <a:lnTo>
                  <a:pt x="455" y="244"/>
                </a:lnTo>
                <a:lnTo>
                  <a:pt x="504" y="233"/>
                </a:lnTo>
                <a:lnTo>
                  <a:pt x="511" y="152"/>
                </a:lnTo>
                <a:lnTo>
                  <a:pt x="481" y="118"/>
                </a:lnTo>
                <a:lnTo>
                  <a:pt x="429" y="83"/>
                </a:lnTo>
                <a:lnTo>
                  <a:pt x="440" y="36"/>
                </a:lnTo>
                <a:lnTo>
                  <a:pt x="418" y="0"/>
                </a:lnTo>
                <a:lnTo>
                  <a:pt x="305" y="5"/>
                </a:lnTo>
                <a:lnTo>
                  <a:pt x="192" y="12"/>
                </a:lnTo>
                <a:lnTo>
                  <a:pt x="8" y="19"/>
                </a:lnTo>
                <a:close/>
              </a:path>
            </a:pathLst>
          </a:custGeom>
          <a:solidFill>
            <a:srgbClr val="28D111"/>
          </a:solidFill>
          <a:ln w="12700">
            <a:solidFill>
              <a:srgbClr val="000000"/>
            </a:solidFill>
            <a:prstDash val="solid"/>
            <a:round/>
            <a:headEnd/>
            <a:tailEnd/>
          </a:ln>
        </p:spPr>
        <p:txBody>
          <a:bodyPr/>
          <a:lstStyle/>
          <a:p>
            <a:pPr>
              <a:defRPr/>
            </a:pPr>
            <a:endParaRPr lang="en-US">
              <a:solidFill>
                <a:prstClr val="black"/>
              </a:solidFill>
            </a:endParaRPr>
          </a:p>
        </p:txBody>
      </p:sp>
      <p:sp>
        <p:nvSpPr>
          <p:cNvPr id="155" name="Freeform 133"/>
          <p:cNvSpPr>
            <a:spLocks/>
          </p:cNvSpPr>
          <p:nvPr/>
        </p:nvSpPr>
        <p:spPr bwMode="auto">
          <a:xfrm>
            <a:off x="5887980" y="3419300"/>
            <a:ext cx="452437" cy="822325"/>
          </a:xfrm>
          <a:custGeom>
            <a:avLst/>
            <a:gdLst>
              <a:gd name="T0" fmla="*/ 0 w 285"/>
              <a:gd name="T1" fmla="*/ 2147483647 h 518"/>
              <a:gd name="T2" fmla="*/ 2147483647 w 285"/>
              <a:gd name="T3" fmla="*/ 2147483647 h 518"/>
              <a:gd name="T4" fmla="*/ 2147483647 w 285"/>
              <a:gd name="T5" fmla="*/ 2147483647 h 518"/>
              <a:gd name="T6" fmla="*/ 2147483647 w 285"/>
              <a:gd name="T7" fmla="*/ 2147483647 h 518"/>
              <a:gd name="T8" fmla="*/ 2147483647 w 285"/>
              <a:gd name="T9" fmla="*/ 2147483647 h 518"/>
              <a:gd name="T10" fmla="*/ 2147483647 w 285"/>
              <a:gd name="T11" fmla="*/ 0 h 518"/>
              <a:gd name="T12" fmla="*/ 2147483647 w 285"/>
              <a:gd name="T13" fmla="*/ 2147483647 h 518"/>
              <a:gd name="T14" fmla="*/ 2147483647 w 285"/>
              <a:gd name="T15" fmla="*/ 2147483647 h 518"/>
              <a:gd name="T16" fmla="*/ 2147483647 w 285"/>
              <a:gd name="T17" fmla="*/ 2147483647 h 518"/>
              <a:gd name="T18" fmla="*/ 2147483647 w 285"/>
              <a:gd name="T19" fmla="*/ 2147483647 h 518"/>
              <a:gd name="T20" fmla="*/ 2147483647 w 285"/>
              <a:gd name="T21" fmla="*/ 2147483647 h 518"/>
              <a:gd name="T22" fmla="*/ 2147483647 w 285"/>
              <a:gd name="T23" fmla="*/ 2147483647 h 518"/>
              <a:gd name="T24" fmla="*/ 2147483647 w 285"/>
              <a:gd name="T25" fmla="*/ 2147483647 h 518"/>
              <a:gd name="T26" fmla="*/ 2147483647 w 285"/>
              <a:gd name="T27" fmla="*/ 2147483647 h 518"/>
              <a:gd name="T28" fmla="*/ 2147483647 w 285"/>
              <a:gd name="T29" fmla="*/ 2147483647 h 518"/>
              <a:gd name="T30" fmla="*/ 0 w 285"/>
              <a:gd name="T31" fmla="*/ 2147483647 h 5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5"/>
              <a:gd name="T49" fmla="*/ 0 h 518"/>
              <a:gd name="T50" fmla="*/ 285 w 285"/>
              <a:gd name="T51" fmla="*/ 518 h 5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5" h="518">
                <a:moveTo>
                  <a:pt x="0" y="36"/>
                </a:moveTo>
                <a:lnTo>
                  <a:pt x="33" y="56"/>
                </a:lnTo>
                <a:lnTo>
                  <a:pt x="66" y="53"/>
                </a:lnTo>
                <a:lnTo>
                  <a:pt x="77" y="43"/>
                </a:lnTo>
                <a:lnTo>
                  <a:pt x="83" y="11"/>
                </a:lnTo>
                <a:lnTo>
                  <a:pt x="222" y="0"/>
                </a:lnTo>
                <a:lnTo>
                  <a:pt x="285" y="367"/>
                </a:lnTo>
                <a:lnTo>
                  <a:pt x="280" y="362"/>
                </a:lnTo>
                <a:lnTo>
                  <a:pt x="233" y="383"/>
                </a:lnTo>
                <a:lnTo>
                  <a:pt x="199" y="481"/>
                </a:lnTo>
                <a:lnTo>
                  <a:pt x="151" y="467"/>
                </a:lnTo>
                <a:lnTo>
                  <a:pt x="93" y="504"/>
                </a:lnTo>
                <a:lnTo>
                  <a:pt x="19" y="518"/>
                </a:lnTo>
                <a:lnTo>
                  <a:pt x="53" y="421"/>
                </a:lnTo>
                <a:lnTo>
                  <a:pt x="37" y="368"/>
                </a:lnTo>
                <a:lnTo>
                  <a:pt x="0" y="36"/>
                </a:lnTo>
                <a:close/>
              </a:path>
            </a:pathLst>
          </a:custGeom>
          <a:solidFill>
            <a:srgbClr val="28D111"/>
          </a:solidFill>
          <a:ln w="12700">
            <a:solidFill>
              <a:schemeClr val="tx1"/>
            </a:solidFill>
            <a:round/>
            <a:headEnd/>
            <a:tailEnd/>
          </a:ln>
        </p:spPr>
        <p:txBody>
          <a:bodyPr/>
          <a:lstStyle/>
          <a:p>
            <a:endParaRPr lang="en-US">
              <a:solidFill>
                <a:prstClr val="black"/>
              </a:solidFill>
            </a:endParaRPr>
          </a:p>
        </p:txBody>
      </p:sp>
      <p:sp>
        <p:nvSpPr>
          <p:cNvPr id="156" name="Freeform 131"/>
          <p:cNvSpPr>
            <a:spLocks/>
          </p:cNvSpPr>
          <p:nvPr/>
        </p:nvSpPr>
        <p:spPr bwMode="auto">
          <a:xfrm>
            <a:off x="5986405" y="2622375"/>
            <a:ext cx="539750" cy="803275"/>
          </a:xfrm>
          <a:custGeom>
            <a:avLst/>
            <a:gdLst>
              <a:gd name="T0" fmla="*/ 2147483647 w 340"/>
              <a:gd name="T1" fmla="*/ 2147483647 h 506"/>
              <a:gd name="T2" fmla="*/ 2147483647 w 340"/>
              <a:gd name="T3" fmla="*/ 2147483647 h 506"/>
              <a:gd name="T4" fmla="*/ 2147483647 w 340"/>
              <a:gd name="T5" fmla="*/ 2147483647 h 506"/>
              <a:gd name="T6" fmla="*/ 2147483647 w 340"/>
              <a:gd name="T7" fmla="*/ 2147483647 h 506"/>
              <a:gd name="T8" fmla="*/ 2147483647 w 340"/>
              <a:gd name="T9" fmla="*/ 2147483647 h 506"/>
              <a:gd name="T10" fmla="*/ 2147483647 w 340"/>
              <a:gd name="T11" fmla="*/ 2147483647 h 506"/>
              <a:gd name="T12" fmla="*/ 0 w 340"/>
              <a:gd name="T13" fmla="*/ 2147483647 h 506"/>
              <a:gd name="T14" fmla="*/ 2147483647 w 340"/>
              <a:gd name="T15" fmla="*/ 2147483647 h 506"/>
              <a:gd name="T16" fmla="*/ 2147483647 w 340"/>
              <a:gd name="T17" fmla="*/ 2147483647 h 506"/>
              <a:gd name="T18" fmla="*/ 2147483647 w 340"/>
              <a:gd name="T19" fmla="*/ 2147483647 h 506"/>
              <a:gd name="T20" fmla="*/ 2147483647 w 340"/>
              <a:gd name="T21" fmla="*/ 2147483647 h 506"/>
              <a:gd name="T22" fmla="*/ 2147483647 w 340"/>
              <a:gd name="T23" fmla="*/ 2147483647 h 506"/>
              <a:gd name="T24" fmla="*/ 2147483647 w 340"/>
              <a:gd name="T25" fmla="*/ 2147483647 h 506"/>
              <a:gd name="T26" fmla="*/ 2147483647 w 340"/>
              <a:gd name="T27" fmla="*/ 2147483647 h 506"/>
              <a:gd name="T28" fmla="*/ 2147483647 w 340"/>
              <a:gd name="T29" fmla="*/ 2147483647 h 506"/>
              <a:gd name="T30" fmla="*/ 2147483647 w 340"/>
              <a:gd name="T31" fmla="*/ 2147483647 h 506"/>
              <a:gd name="T32" fmla="*/ 2147483647 w 340"/>
              <a:gd name="T33" fmla="*/ 2147483647 h 506"/>
              <a:gd name="T34" fmla="*/ 2147483647 w 340"/>
              <a:gd name="T35" fmla="*/ 2147483647 h 506"/>
              <a:gd name="T36" fmla="*/ 2147483647 w 340"/>
              <a:gd name="T37" fmla="*/ 2147483647 h 506"/>
              <a:gd name="T38" fmla="*/ 2147483647 w 340"/>
              <a:gd name="T39" fmla="*/ 2147483647 h 506"/>
              <a:gd name="T40" fmla="*/ 2147483647 w 340"/>
              <a:gd name="T41" fmla="*/ 2147483647 h 506"/>
              <a:gd name="T42" fmla="*/ 2147483647 w 340"/>
              <a:gd name="T43" fmla="*/ 2147483647 h 506"/>
              <a:gd name="T44" fmla="*/ 2147483647 w 340"/>
              <a:gd name="T45" fmla="*/ 2147483647 h 506"/>
              <a:gd name="T46" fmla="*/ 2147483647 w 340"/>
              <a:gd name="T47" fmla="*/ 2147483647 h 506"/>
              <a:gd name="T48" fmla="*/ 2147483647 w 340"/>
              <a:gd name="T49" fmla="*/ 2147483647 h 506"/>
              <a:gd name="T50" fmla="*/ 2147483647 w 340"/>
              <a:gd name="T51" fmla="*/ 2147483647 h 506"/>
              <a:gd name="T52" fmla="*/ 2147483647 w 340"/>
              <a:gd name="T53" fmla="*/ 2147483647 h 506"/>
              <a:gd name="T54" fmla="*/ 2147483647 w 340"/>
              <a:gd name="T55" fmla="*/ 2147483647 h 506"/>
              <a:gd name="T56" fmla="*/ 2147483647 w 340"/>
              <a:gd name="T57" fmla="*/ 2147483647 h 506"/>
              <a:gd name="T58" fmla="*/ 2147483647 w 340"/>
              <a:gd name="T59" fmla="*/ 2147483647 h 506"/>
              <a:gd name="T60" fmla="*/ 2147483647 w 340"/>
              <a:gd name="T61" fmla="*/ 2147483647 h 506"/>
              <a:gd name="T62" fmla="*/ 2147483647 w 340"/>
              <a:gd name="T63" fmla="*/ 2147483647 h 506"/>
              <a:gd name="T64" fmla="*/ 2147483647 w 340"/>
              <a:gd name="T65" fmla="*/ 2147483647 h 506"/>
              <a:gd name="T66" fmla="*/ 2147483647 w 340"/>
              <a:gd name="T67" fmla="*/ 2147483647 h 506"/>
              <a:gd name="T68" fmla="*/ 2147483647 w 340"/>
              <a:gd name="T69" fmla="*/ 2147483647 h 506"/>
              <a:gd name="T70" fmla="*/ 2147483647 w 340"/>
              <a:gd name="T71" fmla="*/ 2147483647 h 506"/>
              <a:gd name="T72" fmla="*/ 2147483647 w 340"/>
              <a:gd name="T73" fmla="*/ 2147483647 h 506"/>
              <a:gd name="T74" fmla="*/ 2147483647 w 340"/>
              <a:gd name="T75" fmla="*/ 2147483647 h 506"/>
              <a:gd name="T76" fmla="*/ 2147483647 w 340"/>
              <a:gd name="T77" fmla="*/ 2147483647 h 506"/>
              <a:gd name="T78" fmla="*/ 2147483647 w 340"/>
              <a:gd name="T79" fmla="*/ 2147483647 h 506"/>
              <a:gd name="T80" fmla="*/ 2147483647 w 340"/>
              <a:gd name="T81" fmla="*/ 2147483647 h 506"/>
              <a:gd name="T82" fmla="*/ 2147483647 w 340"/>
              <a:gd name="T83" fmla="*/ 0 h 506"/>
              <a:gd name="T84" fmla="*/ 2147483647 w 340"/>
              <a:gd name="T85" fmla="*/ 2147483647 h 5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0"/>
              <a:gd name="T130" fmla="*/ 0 h 506"/>
              <a:gd name="T131" fmla="*/ 340 w 340"/>
              <a:gd name="T132" fmla="*/ 506 h 5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0" h="506">
                <a:moveTo>
                  <a:pt x="86" y="21"/>
                </a:moveTo>
                <a:lnTo>
                  <a:pt x="98" y="52"/>
                </a:lnTo>
                <a:lnTo>
                  <a:pt x="74" y="72"/>
                </a:lnTo>
                <a:lnTo>
                  <a:pt x="73" y="152"/>
                </a:lnTo>
                <a:lnTo>
                  <a:pt x="61" y="99"/>
                </a:lnTo>
                <a:lnTo>
                  <a:pt x="11" y="149"/>
                </a:lnTo>
                <a:lnTo>
                  <a:pt x="0" y="296"/>
                </a:lnTo>
                <a:lnTo>
                  <a:pt x="32" y="368"/>
                </a:lnTo>
                <a:lnTo>
                  <a:pt x="34" y="406"/>
                </a:lnTo>
                <a:lnTo>
                  <a:pt x="36" y="434"/>
                </a:lnTo>
                <a:lnTo>
                  <a:pt x="34" y="459"/>
                </a:lnTo>
                <a:lnTo>
                  <a:pt x="29" y="506"/>
                </a:lnTo>
                <a:lnTo>
                  <a:pt x="161" y="497"/>
                </a:lnTo>
                <a:lnTo>
                  <a:pt x="339" y="480"/>
                </a:lnTo>
                <a:lnTo>
                  <a:pt x="306" y="469"/>
                </a:lnTo>
                <a:lnTo>
                  <a:pt x="288" y="445"/>
                </a:lnTo>
                <a:lnTo>
                  <a:pt x="316" y="422"/>
                </a:lnTo>
                <a:lnTo>
                  <a:pt x="316" y="395"/>
                </a:lnTo>
                <a:lnTo>
                  <a:pt x="303" y="369"/>
                </a:lnTo>
                <a:lnTo>
                  <a:pt x="316" y="351"/>
                </a:lnTo>
                <a:lnTo>
                  <a:pt x="340" y="353"/>
                </a:lnTo>
                <a:lnTo>
                  <a:pt x="333" y="284"/>
                </a:lnTo>
                <a:lnTo>
                  <a:pt x="328" y="242"/>
                </a:lnTo>
                <a:lnTo>
                  <a:pt x="314" y="216"/>
                </a:lnTo>
                <a:lnTo>
                  <a:pt x="299" y="200"/>
                </a:lnTo>
                <a:lnTo>
                  <a:pt x="277" y="194"/>
                </a:lnTo>
                <a:lnTo>
                  <a:pt x="256" y="194"/>
                </a:lnTo>
                <a:lnTo>
                  <a:pt x="234" y="228"/>
                </a:lnTo>
                <a:lnTo>
                  <a:pt x="220" y="239"/>
                </a:lnTo>
                <a:lnTo>
                  <a:pt x="211" y="242"/>
                </a:lnTo>
                <a:lnTo>
                  <a:pt x="200" y="237"/>
                </a:lnTo>
                <a:lnTo>
                  <a:pt x="197" y="220"/>
                </a:lnTo>
                <a:lnTo>
                  <a:pt x="200" y="210"/>
                </a:lnTo>
                <a:lnTo>
                  <a:pt x="209" y="200"/>
                </a:lnTo>
                <a:lnTo>
                  <a:pt x="219" y="194"/>
                </a:lnTo>
                <a:lnTo>
                  <a:pt x="229" y="193"/>
                </a:lnTo>
                <a:lnTo>
                  <a:pt x="229" y="172"/>
                </a:lnTo>
                <a:lnTo>
                  <a:pt x="253" y="152"/>
                </a:lnTo>
                <a:lnTo>
                  <a:pt x="229" y="85"/>
                </a:lnTo>
                <a:lnTo>
                  <a:pt x="229" y="53"/>
                </a:lnTo>
                <a:lnTo>
                  <a:pt x="186" y="41"/>
                </a:lnTo>
                <a:lnTo>
                  <a:pt x="123" y="0"/>
                </a:lnTo>
                <a:lnTo>
                  <a:pt x="86" y="21"/>
                </a:lnTo>
                <a:close/>
              </a:path>
            </a:pathLst>
          </a:custGeom>
          <a:solidFill>
            <a:srgbClr val="28D111"/>
          </a:solidFill>
          <a:ln w="12700">
            <a:solidFill>
              <a:schemeClr val="tx1"/>
            </a:solidFill>
            <a:round/>
            <a:headEnd/>
            <a:tailEnd/>
          </a:ln>
        </p:spPr>
        <p:txBody>
          <a:bodyPr/>
          <a:lstStyle/>
          <a:p>
            <a:endParaRPr lang="en-US">
              <a:solidFill>
                <a:prstClr val="black"/>
              </a:solidFill>
            </a:endParaRPr>
          </a:p>
        </p:txBody>
      </p:sp>
      <p:sp>
        <p:nvSpPr>
          <p:cNvPr id="157" name="Freeform 129"/>
          <p:cNvSpPr>
            <a:spLocks/>
          </p:cNvSpPr>
          <p:nvPr/>
        </p:nvSpPr>
        <p:spPr bwMode="auto">
          <a:xfrm>
            <a:off x="5191067" y="2495375"/>
            <a:ext cx="698500" cy="903288"/>
          </a:xfrm>
          <a:custGeom>
            <a:avLst/>
            <a:gdLst>
              <a:gd name="T0" fmla="*/ 2147483647 w 440"/>
              <a:gd name="T1" fmla="*/ 2147483647 h 569"/>
              <a:gd name="T2" fmla="*/ 2147483647 w 440"/>
              <a:gd name="T3" fmla="*/ 2147483647 h 569"/>
              <a:gd name="T4" fmla="*/ 2147483647 w 440"/>
              <a:gd name="T5" fmla="*/ 2147483647 h 569"/>
              <a:gd name="T6" fmla="*/ 2147483647 w 440"/>
              <a:gd name="T7" fmla="*/ 0 h 569"/>
              <a:gd name="T8" fmla="*/ 2147483647 w 440"/>
              <a:gd name="T9" fmla="*/ 2147483647 h 569"/>
              <a:gd name="T10" fmla="*/ 2147483647 w 440"/>
              <a:gd name="T11" fmla="*/ 2147483647 h 569"/>
              <a:gd name="T12" fmla="*/ 2147483647 w 440"/>
              <a:gd name="T13" fmla="*/ 2147483647 h 569"/>
              <a:gd name="T14" fmla="*/ 2147483647 w 440"/>
              <a:gd name="T15" fmla="*/ 2147483647 h 569"/>
              <a:gd name="T16" fmla="*/ 2147483647 w 440"/>
              <a:gd name="T17" fmla="*/ 2147483647 h 569"/>
              <a:gd name="T18" fmla="*/ 2147483647 w 440"/>
              <a:gd name="T19" fmla="*/ 2147483647 h 569"/>
              <a:gd name="T20" fmla="*/ 2147483647 w 440"/>
              <a:gd name="T21" fmla="*/ 2147483647 h 569"/>
              <a:gd name="T22" fmla="*/ 2147483647 w 440"/>
              <a:gd name="T23" fmla="*/ 2147483647 h 569"/>
              <a:gd name="T24" fmla="*/ 2147483647 w 440"/>
              <a:gd name="T25" fmla="*/ 2147483647 h 569"/>
              <a:gd name="T26" fmla="*/ 2147483647 w 440"/>
              <a:gd name="T27" fmla="*/ 2147483647 h 569"/>
              <a:gd name="T28" fmla="*/ 2147483647 w 440"/>
              <a:gd name="T29" fmla="*/ 2147483647 h 569"/>
              <a:gd name="T30" fmla="*/ 2147483647 w 440"/>
              <a:gd name="T31" fmla="*/ 2147483647 h 569"/>
              <a:gd name="T32" fmla="*/ 2147483647 w 440"/>
              <a:gd name="T33" fmla="*/ 2147483647 h 569"/>
              <a:gd name="T34" fmla="*/ 2147483647 w 440"/>
              <a:gd name="T35" fmla="*/ 2147483647 h 569"/>
              <a:gd name="T36" fmla="*/ 2147483647 w 440"/>
              <a:gd name="T37" fmla="*/ 2147483647 h 569"/>
              <a:gd name="T38" fmla="*/ 2147483647 w 440"/>
              <a:gd name="T39" fmla="*/ 2147483647 h 569"/>
              <a:gd name="T40" fmla="*/ 2147483647 w 440"/>
              <a:gd name="T41" fmla="*/ 2147483647 h 569"/>
              <a:gd name="T42" fmla="*/ 2147483647 w 440"/>
              <a:gd name="T43" fmla="*/ 2147483647 h 569"/>
              <a:gd name="T44" fmla="*/ 2147483647 w 440"/>
              <a:gd name="T45" fmla="*/ 2147483647 h 569"/>
              <a:gd name="T46" fmla="*/ 2147483647 w 440"/>
              <a:gd name="T47" fmla="*/ 2147483647 h 569"/>
              <a:gd name="T48" fmla="*/ 2147483647 w 440"/>
              <a:gd name="T49" fmla="*/ 2147483647 h 569"/>
              <a:gd name="T50" fmla="*/ 2147483647 w 440"/>
              <a:gd name="T51" fmla="*/ 2147483647 h 569"/>
              <a:gd name="T52" fmla="*/ 2147483647 w 440"/>
              <a:gd name="T53" fmla="*/ 2147483647 h 569"/>
              <a:gd name="T54" fmla="*/ 2147483647 w 440"/>
              <a:gd name="T55" fmla="*/ 2147483647 h 569"/>
              <a:gd name="T56" fmla="*/ 2147483647 w 440"/>
              <a:gd name="T57" fmla="*/ 2147483647 h 569"/>
              <a:gd name="T58" fmla="*/ 2147483647 w 440"/>
              <a:gd name="T59" fmla="*/ 2147483647 h 569"/>
              <a:gd name="T60" fmla="*/ 2147483647 w 440"/>
              <a:gd name="T61" fmla="*/ 2147483647 h 569"/>
              <a:gd name="T62" fmla="*/ 2147483647 w 440"/>
              <a:gd name="T63" fmla="*/ 2147483647 h 569"/>
              <a:gd name="T64" fmla="*/ 2147483647 w 440"/>
              <a:gd name="T65" fmla="*/ 2147483647 h 569"/>
              <a:gd name="T66" fmla="*/ 0 w 440"/>
              <a:gd name="T67" fmla="*/ 2147483647 h 569"/>
              <a:gd name="T68" fmla="*/ 2147483647 w 440"/>
              <a:gd name="T69" fmla="*/ 2147483647 h 569"/>
              <a:gd name="T70" fmla="*/ 2147483647 w 440"/>
              <a:gd name="T71" fmla="*/ 2147483647 h 5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0"/>
              <a:gd name="T109" fmla="*/ 0 h 569"/>
              <a:gd name="T110" fmla="*/ 440 w 440"/>
              <a:gd name="T111" fmla="*/ 569 h 5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0" h="569">
                <a:moveTo>
                  <a:pt x="30" y="40"/>
                </a:moveTo>
                <a:lnTo>
                  <a:pt x="63" y="33"/>
                </a:lnTo>
                <a:lnTo>
                  <a:pt x="94" y="33"/>
                </a:lnTo>
                <a:lnTo>
                  <a:pt x="113" y="0"/>
                </a:lnTo>
                <a:lnTo>
                  <a:pt x="127" y="43"/>
                </a:lnTo>
                <a:lnTo>
                  <a:pt x="176" y="43"/>
                </a:lnTo>
                <a:lnTo>
                  <a:pt x="201" y="82"/>
                </a:lnTo>
                <a:lnTo>
                  <a:pt x="249" y="71"/>
                </a:lnTo>
                <a:lnTo>
                  <a:pt x="282" y="95"/>
                </a:lnTo>
                <a:lnTo>
                  <a:pt x="345" y="114"/>
                </a:lnTo>
                <a:lnTo>
                  <a:pt x="356" y="143"/>
                </a:lnTo>
                <a:lnTo>
                  <a:pt x="388" y="144"/>
                </a:lnTo>
                <a:lnTo>
                  <a:pt x="378" y="174"/>
                </a:lnTo>
                <a:lnTo>
                  <a:pt x="389" y="208"/>
                </a:lnTo>
                <a:lnTo>
                  <a:pt x="368" y="249"/>
                </a:lnTo>
                <a:lnTo>
                  <a:pt x="382" y="259"/>
                </a:lnTo>
                <a:lnTo>
                  <a:pt x="418" y="212"/>
                </a:lnTo>
                <a:lnTo>
                  <a:pt x="417" y="197"/>
                </a:lnTo>
                <a:lnTo>
                  <a:pt x="430" y="190"/>
                </a:lnTo>
                <a:lnTo>
                  <a:pt x="440" y="212"/>
                </a:lnTo>
                <a:lnTo>
                  <a:pt x="412" y="244"/>
                </a:lnTo>
                <a:lnTo>
                  <a:pt x="401" y="317"/>
                </a:lnTo>
                <a:lnTo>
                  <a:pt x="401" y="437"/>
                </a:lnTo>
                <a:lnTo>
                  <a:pt x="418" y="458"/>
                </a:lnTo>
                <a:lnTo>
                  <a:pt x="411" y="532"/>
                </a:lnTo>
                <a:lnTo>
                  <a:pt x="202" y="569"/>
                </a:lnTo>
                <a:lnTo>
                  <a:pt x="150" y="534"/>
                </a:lnTo>
                <a:lnTo>
                  <a:pt x="161" y="490"/>
                </a:lnTo>
                <a:lnTo>
                  <a:pt x="135" y="440"/>
                </a:lnTo>
                <a:lnTo>
                  <a:pt x="113" y="379"/>
                </a:lnTo>
                <a:lnTo>
                  <a:pt x="55" y="318"/>
                </a:lnTo>
                <a:lnTo>
                  <a:pt x="18" y="318"/>
                </a:lnTo>
                <a:lnTo>
                  <a:pt x="18" y="234"/>
                </a:lnTo>
                <a:lnTo>
                  <a:pt x="0" y="202"/>
                </a:lnTo>
                <a:lnTo>
                  <a:pt x="40" y="153"/>
                </a:lnTo>
                <a:lnTo>
                  <a:pt x="30" y="40"/>
                </a:lnTo>
                <a:close/>
              </a:path>
            </a:pathLst>
          </a:custGeom>
          <a:solidFill>
            <a:srgbClr val="28D111"/>
          </a:solidFill>
          <a:ln w="12700">
            <a:solidFill>
              <a:schemeClr val="tx1"/>
            </a:solidFill>
            <a:round/>
            <a:headEnd/>
            <a:tailEnd/>
          </a:ln>
        </p:spPr>
        <p:txBody>
          <a:bodyPr/>
          <a:lstStyle/>
          <a:p>
            <a:endParaRPr lang="en-US">
              <a:solidFill>
                <a:prstClr val="black"/>
              </a:solidFill>
            </a:endParaRPr>
          </a:p>
        </p:txBody>
      </p:sp>
      <p:sp>
        <p:nvSpPr>
          <p:cNvPr id="158" name="Freeform 130"/>
          <p:cNvSpPr>
            <a:spLocks/>
          </p:cNvSpPr>
          <p:nvPr/>
        </p:nvSpPr>
        <p:spPr bwMode="auto">
          <a:xfrm>
            <a:off x="5460942" y="2369963"/>
            <a:ext cx="747713" cy="357187"/>
          </a:xfrm>
          <a:custGeom>
            <a:avLst/>
            <a:gdLst>
              <a:gd name="T0" fmla="*/ 0 w 471"/>
              <a:gd name="T1" fmla="*/ 2147483647 h 225"/>
              <a:gd name="T2" fmla="*/ 2147483647 w 471"/>
              <a:gd name="T3" fmla="*/ 0 h 225"/>
              <a:gd name="T4" fmla="*/ 2147483647 w 471"/>
              <a:gd name="T5" fmla="*/ 2147483647 h 225"/>
              <a:gd name="T6" fmla="*/ 2147483647 w 471"/>
              <a:gd name="T7" fmla="*/ 2147483647 h 225"/>
              <a:gd name="T8" fmla="*/ 2147483647 w 471"/>
              <a:gd name="T9" fmla="*/ 2147483647 h 225"/>
              <a:gd name="T10" fmla="*/ 2147483647 w 471"/>
              <a:gd name="T11" fmla="*/ 2147483647 h 225"/>
              <a:gd name="T12" fmla="*/ 2147483647 w 471"/>
              <a:gd name="T13" fmla="*/ 2147483647 h 225"/>
              <a:gd name="T14" fmla="*/ 2147483647 w 471"/>
              <a:gd name="T15" fmla="*/ 2147483647 h 225"/>
              <a:gd name="T16" fmla="*/ 2147483647 w 471"/>
              <a:gd name="T17" fmla="*/ 2147483647 h 225"/>
              <a:gd name="T18" fmla="*/ 2147483647 w 471"/>
              <a:gd name="T19" fmla="*/ 2147483647 h 225"/>
              <a:gd name="T20" fmla="*/ 2147483647 w 471"/>
              <a:gd name="T21" fmla="*/ 2147483647 h 225"/>
              <a:gd name="T22" fmla="*/ 2147483647 w 471"/>
              <a:gd name="T23" fmla="*/ 2147483647 h 225"/>
              <a:gd name="T24" fmla="*/ 2147483647 w 471"/>
              <a:gd name="T25" fmla="*/ 2147483647 h 225"/>
              <a:gd name="T26" fmla="*/ 2147483647 w 471"/>
              <a:gd name="T27" fmla="*/ 2147483647 h 225"/>
              <a:gd name="T28" fmla="*/ 2147483647 w 471"/>
              <a:gd name="T29" fmla="*/ 2147483647 h 225"/>
              <a:gd name="T30" fmla="*/ 2147483647 w 471"/>
              <a:gd name="T31" fmla="*/ 2147483647 h 225"/>
              <a:gd name="T32" fmla="*/ 2147483647 w 471"/>
              <a:gd name="T33" fmla="*/ 2147483647 h 225"/>
              <a:gd name="T34" fmla="*/ 2147483647 w 471"/>
              <a:gd name="T35" fmla="*/ 2147483647 h 225"/>
              <a:gd name="T36" fmla="*/ 2147483647 w 471"/>
              <a:gd name="T37" fmla="*/ 2147483647 h 225"/>
              <a:gd name="T38" fmla="*/ 2147483647 w 471"/>
              <a:gd name="T39" fmla="*/ 2147483647 h 225"/>
              <a:gd name="T40" fmla="*/ 2147483647 w 471"/>
              <a:gd name="T41" fmla="*/ 2147483647 h 225"/>
              <a:gd name="T42" fmla="*/ 2147483647 w 471"/>
              <a:gd name="T43" fmla="*/ 2147483647 h 225"/>
              <a:gd name="T44" fmla="*/ 2147483647 w 471"/>
              <a:gd name="T45" fmla="*/ 2147483647 h 225"/>
              <a:gd name="T46" fmla="*/ 2147483647 w 471"/>
              <a:gd name="T47" fmla="*/ 2147483647 h 225"/>
              <a:gd name="T48" fmla="*/ 0 w 471"/>
              <a:gd name="T49" fmla="*/ 2147483647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1"/>
              <a:gd name="T76" fmla="*/ 0 h 225"/>
              <a:gd name="T77" fmla="*/ 471 w 471"/>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1" h="225">
                <a:moveTo>
                  <a:pt x="0" y="123"/>
                </a:moveTo>
                <a:lnTo>
                  <a:pt x="106" y="0"/>
                </a:lnTo>
                <a:lnTo>
                  <a:pt x="87" y="50"/>
                </a:lnTo>
                <a:lnTo>
                  <a:pt x="102" y="66"/>
                </a:lnTo>
                <a:lnTo>
                  <a:pt x="135" y="46"/>
                </a:lnTo>
                <a:lnTo>
                  <a:pt x="207" y="76"/>
                </a:lnTo>
                <a:lnTo>
                  <a:pt x="239" y="50"/>
                </a:lnTo>
                <a:lnTo>
                  <a:pt x="336" y="37"/>
                </a:lnTo>
                <a:lnTo>
                  <a:pt x="355" y="67"/>
                </a:lnTo>
                <a:lnTo>
                  <a:pt x="393" y="61"/>
                </a:lnTo>
                <a:lnTo>
                  <a:pt x="467" y="94"/>
                </a:lnTo>
                <a:lnTo>
                  <a:pt x="471" y="119"/>
                </a:lnTo>
                <a:lnTo>
                  <a:pt x="391" y="140"/>
                </a:lnTo>
                <a:lnTo>
                  <a:pt x="368" y="123"/>
                </a:lnTo>
                <a:lnTo>
                  <a:pt x="327" y="128"/>
                </a:lnTo>
                <a:lnTo>
                  <a:pt x="279" y="161"/>
                </a:lnTo>
                <a:lnTo>
                  <a:pt x="258" y="163"/>
                </a:lnTo>
                <a:lnTo>
                  <a:pt x="240" y="140"/>
                </a:lnTo>
                <a:lnTo>
                  <a:pt x="214" y="223"/>
                </a:lnTo>
                <a:lnTo>
                  <a:pt x="184" y="225"/>
                </a:lnTo>
                <a:lnTo>
                  <a:pt x="172" y="193"/>
                </a:lnTo>
                <a:lnTo>
                  <a:pt x="107" y="176"/>
                </a:lnTo>
                <a:lnTo>
                  <a:pt x="77" y="152"/>
                </a:lnTo>
                <a:lnTo>
                  <a:pt x="26" y="161"/>
                </a:lnTo>
                <a:lnTo>
                  <a:pt x="0" y="123"/>
                </a:lnTo>
                <a:close/>
              </a:path>
            </a:pathLst>
          </a:custGeom>
          <a:solidFill>
            <a:srgbClr val="28D111"/>
          </a:solidFill>
          <a:ln w="12700">
            <a:solidFill>
              <a:schemeClr val="tx1"/>
            </a:solidFill>
            <a:round/>
            <a:headEnd/>
            <a:tailEnd/>
          </a:ln>
        </p:spPr>
        <p:txBody>
          <a:bodyPr/>
          <a:lstStyle/>
          <a:p>
            <a:endParaRPr lang="en-US">
              <a:solidFill>
                <a:prstClr val="black"/>
              </a:solidFill>
            </a:endParaRPr>
          </a:p>
        </p:txBody>
      </p:sp>
      <p:sp>
        <p:nvSpPr>
          <p:cNvPr id="159" name="Freeform 132"/>
          <p:cNvSpPr>
            <a:spLocks/>
          </p:cNvSpPr>
          <p:nvPr/>
        </p:nvSpPr>
        <p:spPr bwMode="auto">
          <a:xfrm>
            <a:off x="5395855" y="3336750"/>
            <a:ext cx="581025" cy="1062038"/>
          </a:xfrm>
          <a:custGeom>
            <a:avLst/>
            <a:gdLst>
              <a:gd name="T0" fmla="*/ 2147483647 w 366"/>
              <a:gd name="T1" fmla="*/ 2147483647 h 669"/>
              <a:gd name="T2" fmla="*/ 2147483647 w 366"/>
              <a:gd name="T3" fmla="*/ 0 h 669"/>
              <a:gd name="T4" fmla="*/ 2147483647 w 366"/>
              <a:gd name="T5" fmla="*/ 2147483647 h 669"/>
              <a:gd name="T6" fmla="*/ 2147483647 w 366"/>
              <a:gd name="T7" fmla="*/ 2147483647 h 669"/>
              <a:gd name="T8" fmla="*/ 2147483647 w 366"/>
              <a:gd name="T9" fmla="*/ 2147483647 h 669"/>
              <a:gd name="T10" fmla="*/ 2147483647 w 366"/>
              <a:gd name="T11" fmla="*/ 2147483647 h 669"/>
              <a:gd name="T12" fmla="*/ 2147483647 w 366"/>
              <a:gd name="T13" fmla="*/ 2147483647 h 669"/>
              <a:gd name="T14" fmla="*/ 2147483647 w 366"/>
              <a:gd name="T15" fmla="*/ 2147483647 h 669"/>
              <a:gd name="T16" fmla="*/ 2147483647 w 366"/>
              <a:gd name="T17" fmla="*/ 2147483647 h 669"/>
              <a:gd name="T18" fmla="*/ 2147483647 w 366"/>
              <a:gd name="T19" fmla="*/ 2147483647 h 669"/>
              <a:gd name="T20" fmla="*/ 2147483647 w 366"/>
              <a:gd name="T21" fmla="*/ 2147483647 h 669"/>
              <a:gd name="T22" fmla="*/ 2147483647 w 366"/>
              <a:gd name="T23" fmla="*/ 2147483647 h 669"/>
              <a:gd name="T24" fmla="*/ 2147483647 w 366"/>
              <a:gd name="T25" fmla="*/ 2147483647 h 669"/>
              <a:gd name="T26" fmla="*/ 2147483647 w 366"/>
              <a:gd name="T27" fmla="*/ 2147483647 h 669"/>
              <a:gd name="T28" fmla="*/ 2147483647 w 366"/>
              <a:gd name="T29" fmla="*/ 2147483647 h 669"/>
              <a:gd name="T30" fmla="*/ 2147483647 w 366"/>
              <a:gd name="T31" fmla="*/ 2147483647 h 669"/>
              <a:gd name="T32" fmla="*/ 2147483647 w 366"/>
              <a:gd name="T33" fmla="*/ 2147483647 h 669"/>
              <a:gd name="T34" fmla="*/ 0 w 366"/>
              <a:gd name="T35" fmla="*/ 2147483647 h 669"/>
              <a:gd name="T36" fmla="*/ 2147483647 w 366"/>
              <a:gd name="T37" fmla="*/ 2147483647 h 669"/>
              <a:gd name="T38" fmla="*/ 2147483647 w 366"/>
              <a:gd name="T39" fmla="*/ 2147483647 h 669"/>
              <a:gd name="T40" fmla="*/ 2147483647 w 366"/>
              <a:gd name="T41" fmla="*/ 2147483647 h 669"/>
              <a:gd name="T42" fmla="*/ 2147483647 w 366"/>
              <a:gd name="T43" fmla="*/ 2147483647 h 669"/>
              <a:gd name="T44" fmla="*/ 2147483647 w 366"/>
              <a:gd name="T45" fmla="*/ 2147483647 h 6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6"/>
              <a:gd name="T70" fmla="*/ 0 h 669"/>
              <a:gd name="T71" fmla="*/ 366 w 366"/>
              <a:gd name="T72" fmla="*/ 669 h 6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6" h="669">
                <a:moveTo>
                  <a:pt x="68" y="36"/>
                </a:moveTo>
                <a:lnTo>
                  <a:pt x="278" y="0"/>
                </a:lnTo>
                <a:lnTo>
                  <a:pt x="310" y="81"/>
                </a:lnTo>
                <a:lnTo>
                  <a:pt x="353" y="425"/>
                </a:lnTo>
                <a:lnTo>
                  <a:pt x="366" y="469"/>
                </a:lnTo>
                <a:lnTo>
                  <a:pt x="332" y="561"/>
                </a:lnTo>
                <a:lnTo>
                  <a:pt x="332" y="623"/>
                </a:lnTo>
                <a:lnTo>
                  <a:pt x="296" y="617"/>
                </a:lnTo>
                <a:lnTo>
                  <a:pt x="298" y="669"/>
                </a:lnTo>
                <a:lnTo>
                  <a:pt x="258" y="648"/>
                </a:lnTo>
                <a:lnTo>
                  <a:pt x="237" y="655"/>
                </a:lnTo>
                <a:lnTo>
                  <a:pt x="207" y="649"/>
                </a:lnTo>
                <a:lnTo>
                  <a:pt x="185" y="570"/>
                </a:lnTo>
                <a:lnTo>
                  <a:pt x="143" y="546"/>
                </a:lnTo>
                <a:lnTo>
                  <a:pt x="143" y="458"/>
                </a:lnTo>
                <a:lnTo>
                  <a:pt x="100" y="469"/>
                </a:lnTo>
                <a:lnTo>
                  <a:pt x="75" y="406"/>
                </a:lnTo>
                <a:lnTo>
                  <a:pt x="0" y="333"/>
                </a:lnTo>
                <a:lnTo>
                  <a:pt x="56" y="217"/>
                </a:lnTo>
                <a:lnTo>
                  <a:pt x="40" y="164"/>
                </a:lnTo>
                <a:lnTo>
                  <a:pt x="95" y="153"/>
                </a:lnTo>
                <a:lnTo>
                  <a:pt x="100" y="78"/>
                </a:lnTo>
                <a:lnTo>
                  <a:pt x="68" y="36"/>
                </a:lnTo>
                <a:close/>
              </a:path>
            </a:pathLst>
          </a:custGeom>
          <a:solidFill>
            <a:srgbClr val="33CC33"/>
          </a:solidFill>
          <a:ln w="12700">
            <a:solidFill>
              <a:schemeClr val="tx1"/>
            </a:solidFill>
            <a:round/>
            <a:headEnd/>
            <a:tailEnd/>
          </a:ln>
        </p:spPr>
        <p:txBody>
          <a:bodyPr/>
          <a:lstStyle/>
          <a:p>
            <a:endParaRPr lang="en-US">
              <a:solidFill>
                <a:prstClr val="black"/>
              </a:solidFill>
            </a:endParaRPr>
          </a:p>
        </p:txBody>
      </p:sp>
      <p:sp>
        <p:nvSpPr>
          <p:cNvPr id="160" name="Freeform 134"/>
          <p:cNvSpPr>
            <a:spLocks/>
          </p:cNvSpPr>
          <p:nvPr/>
        </p:nvSpPr>
        <p:spPr bwMode="auto">
          <a:xfrm>
            <a:off x="6243580" y="3246263"/>
            <a:ext cx="579437" cy="738187"/>
          </a:xfrm>
          <a:custGeom>
            <a:avLst/>
            <a:gdLst>
              <a:gd name="T0" fmla="*/ 0 w 365"/>
              <a:gd name="T1" fmla="*/ 2147483647 h 465"/>
              <a:gd name="T2" fmla="*/ 2147483647 w 365"/>
              <a:gd name="T3" fmla="*/ 2147483647 h 465"/>
              <a:gd name="T4" fmla="*/ 2147483647 w 365"/>
              <a:gd name="T5" fmla="*/ 2147483647 h 465"/>
              <a:gd name="T6" fmla="*/ 2147483647 w 365"/>
              <a:gd name="T7" fmla="*/ 2147483647 h 465"/>
              <a:gd name="T8" fmla="*/ 2147483647 w 365"/>
              <a:gd name="T9" fmla="*/ 2147483647 h 465"/>
              <a:gd name="T10" fmla="*/ 2147483647 w 365"/>
              <a:gd name="T11" fmla="*/ 0 h 465"/>
              <a:gd name="T12" fmla="*/ 2147483647 w 365"/>
              <a:gd name="T13" fmla="*/ 2147483647 h 465"/>
              <a:gd name="T14" fmla="*/ 2147483647 w 365"/>
              <a:gd name="T15" fmla="*/ 2147483647 h 465"/>
              <a:gd name="T16" fmla="*/ 2147483647 w 365"/>
              <a:gd name="T17" fmla="*/ 2147483647 h 465"/>
              <a:gd name="T18" fmla="*/ 2147483647 w 365"/>
              <a:gd name="T19" fmla="*/ 2147483647 h 465"/>
              <a:gd name="T20" fmla="*/ 2147483647 w 365"/>
              <a:gd name="T21" fmla="*/ 2147483647 h 465"/>
              <a:gd name="T22" fmla="*/ 2147483647 w 365"/>
              <a:gd name="T23" fmla="*/ 2147483647 h 465"/>
              <a:gd name="T24" fmla="*/ 2147483647 w 365"/>
              <a:gd name="T25" fmla="*/ 2147483647 h 465"/>
              <a:gd name="T26" fmla="*/ 2147483647 w 365"/>
              <a:gd name="T27" fmla="*/ 2147483647 h 465"/>
              <a:gd name="T28" fmla="*/ 2147483647 w 365"/>
              <a:gd name="T29" fmla="*/ 2147483647 h 465"/>
              <a:gd name="T30" fmla="*/ 2147483647 w 365"/>
              <a:gd name="T31" fmla="*/ 2147483647 h 465"/>
              <a:gd name="T32" fmla="*/ 2147483647 w 365"/>
              <a:gd name="T33" fmla="*/ 2147483647 h 465"/>
              <a:gd name="T34" fmla="*/ 2147483647 w 365"/>
              <a:gd name="T35" fmla="*/ 2147483647 h 465"/>
              <a:gd name="T36" fmla="*/ 0 w 365"/>
              <a:gd name="T37" fmla="*/ 2147483647 h 4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5"/>
              <a:gd name="T58" fmla="*/ 0 h 465"/>
              <a:gd name="T59" fmla="*/ 365 w 365"/>
              <a:gd name="T60" fmla="*/ 465 h 4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5" h="465">
                <a:moveTo>
                  <a:pt x="0" y="102"/>
                </a:moveTo>
                <a:lnTo>
                  <a:pt x="164" y="85"/>
                </a:lnTo>
                <a:lnTo>
                  <a:pt x="199" y="91"/>
                </a:lnTo>
                <a:lnTo>
                  <a:pt x="276" y="53"/>
                </a:lnTo>
                <a:lnTo>
                  <a:pt x="294" y="17"/>
                </a:lnTo>
                <a:lnTo>
                  <a:pt x="339" y="0"/>
                </a:lnTo>
                <a:lnTo>
                  <a:pt x="365" y="174"/>
                </a:lnTo>
                <a:lnTo>
                  <a:pt x="347" y="194"/>
                </a:lnTo>
                <a:lnTo>
                  <a:pt x="351" y="316"/>
                </a:lnTo>
                <a:lnTo>
                  <a:pt x="315" y="327"/>
                </a:lnTo>
                <a:lnTo>
                  <a:pt x="294" y="395"/>
                </a:lnTo>
                <a:lnTo>
                  <a:pt x="265" y="386"/>
                </a:lnTo>
                <a:lnTo>
                  <a:pt x="255" y="465"/>
                </a:lnTo>
                <a:lnTo>
                  <a:pt x="216" y="431"/>
                </a:lnTo>
                <a:lnTo>
                  <a:pt x="133" y="453"/>
                </a:lnTo>
                <a:lnTo>
                  <a:pt x="99" y="424"/>
                </a:lnTo>
                <a:lnTo>
                  <a:pt x="54" y="422"/>
                </a:lnTo>
                <a:lnTo>
                  <a:pt x="30" y="290"/>
                </a:lnTo>
                <a:lnTo>
                  <a:pt x="0" y="102"/>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61" name="Rectangle 201"/>
          <p:cNvSpPr>
            <a:spLocks noChangeArrowheads="1"/>
          </p:cNvSpPr>
          <p:nvPr/>
        </p:nvSpPr>
        <p:spPr bwMode="auto">
          <a:xfrm>
            <a:off x="7712652" y="3135404"/>
            <a:ext cx="684213" cy="175946"/>
          </a:xfrm>
          <a:prstGeom prst="rect">
            <a:avLst/>
          </a:prstGeom>
          <a:noFill/>
          <a:ln w="12700">
            <a:noFill/>
            <a:miter lim="800000"/>
            <a:headEnd/>
            <a:tailEnd/>
          </a:ln>
        </p:spPr>
        <p:txBody>
          <a:bodyPr wrap="square" lIns="90488" tIns="44450" rIns="90488" bIns="44450">
            <a:spAutoFit/>
          </a:bodyPr>
          <a:lstStyle/>
          <a:p>
            <a:pPr eaLnBrk="0" hangingPunct="0">
              <a:lnSpc>
                <a:spcPct val="80000"/>
              </a:lnSpc>
            </a:pPr>
            <a:r>
              <a:rPr lang="en-US" sz="700" dirty="0" smtClean="0">
                <a:solidFill>
                  <a:prstClr val="black"/>
                </a:solidFill>
                <a:latin typeface="Arial Narrow" pitchFamily="34" charset="0"/>
              </a:rPr>
              <a:t>Ft Hamilton</a:t>
            </a:r>
            <a:endParaRPr lang="en-US" sz="700" dirty="0">
              <a:solidFill>
                <a:prstClr val="black"/>
              </a:solidFill>
              <a:latin typeface="Arial Narrow" pitchFamily="34" charset="0"/>
            </a:endParaRPr>
          </a:p>
        </p:txBody>
      </p:sp>
      <p:sp>
        <p:nvSpPr>
          <p:cNvPr id="162" name="Freeform 146"/>
          <p:cNvSpPr>
            <a:spLocks/>
          </p:cNvSpPr>
          <p:nvPr/>
        </p:nvSpPr>
        <p:spPr bwMode="auto">
          <a:xfrm>
            <a:off x="4019492" y="3916188"/>
            <a:ext cx="1038225" cy="577850"/>
          </a:xfrm>
          <a:custGeom>
            <a:avLst/>
            <a:gdLst>
              <a:gd name="T0" fmla="*/ 2147483647 w 654"/>
              <a:gd name="T1" fmla="*/ 2147483647 h 364"/>
              <a:gd name="T2" fmla="*/ 2147483647 w 654"/>
              <a:gd name="T3" fmla="*/ 2147483647 h 364"/>
              <a:gd name="T4" fmla="*/ 0 w 654"/>
              <a:gd name="T5" fmla="*/ 2147483647 h 364"/>
              <a:gd name="T6" fmla="*/ 2147483647 w 654"/>
              <a:gd name="T7" fmla="*/ 2147483647 h 364"/>
              <a:gd name="T8" fmla="*/ 2147483647 w 654"/>
              <a:gd name="T9" fmla="*/ 2147483647 h 364"/>
              <a:gd name="T10" fmla="*/ 2147483647 w 654"/>
              <a:gd name="T11" fmla="*/ 2147483647 h 364"/>
              <a:gd name="T12" fmla="*/ 2147483647 w 654"/>
              <a:gd name="T13" fmla="*/ 2147483647 h 364"/>
              <a:gd name="T14" fmla="*/ 2147483647 w 654"/>
              <a:gd name="T15" fmla="*/ 2147483647 h 364"/>
              <a:gd name="T16" fmla="*/ 2147483647 w 654"/>
              <a:gd name="T17" fmla="*/ 0 h 364"/>
              <a:gd name="T18" fmla="*/ 2147483647 w 654"/>
              <a:gd name="T19" fmla="*/ 2147483647 h 364"/>
              <a:gd name="T20" fmla="*/ 2147483647 w 654"/>
              <a:gd name="T21" fmla="*/ 2147483647 h 3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364"/>
              <a:gd name="T35" fmla="*/ 654 w 654"/>
              <a:gd name="T36" fmla="*/ 364 h 3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364">
                <a:moveTo>
                  <a:pt x="8" y="3"/>
                </a:moveTo>
                <a:lnTo>
                  <a:pt x="7" y="212"/>
                </a:lnTo>
                <a:lnTo>
                  <a:pt x="0" y="361"/>
                </a:lnTo>
                <a:lnTo>
                  <a:pt x="654" y="364"/>
                </a:lnTo>
                <a:lnTo>
                  <a:pt x="640" y="174"/>
                </a:lnTo>
                <a:lnTo>
                  <a:pt x="640" y="102"/>
                </a:lnTo>
                <a:lnTo>
                  <a:pt x="589" y="59"/>
                </a:lnTo>
                <a:lnTo>
                  <a:pt x="604" y="20"/>
                </a:lnTo>
                <a:lnTo>
                  <a:pt x="582" y="0"/>
                </a:lnTo>
                <a:lnTo>
                  <a:pt x="286" y="3"/>
                </a:lnTo>
                <a:lnTo>
                  <a:pt x="8" y="3"/>
                </a:lnTo>
                <a:close/>
              </a:path>
            </a:pathLst>
          </a:custGeom>
          <a:solidFill>
            <a:srgbClr val="00CC00"/>
          </a:solidFill>
          <a:ln w="12700">
            <a:solidFill>
              <a:srgbClr val="000000"/>
            </a:solidFill>
            <a:round/>
            <a:headEnd/>
            <a:tailEnd/>
          </a:ln>
        </p:spPr>
        <p:txBody>
          <a:bodyPr/>
          <a:lstStyle/>
          <a:p>
            <a:endParaRPr lang="en-US">
              <a:solidFill>
                <a:prstClr val="black"/>
              </a:solidFill>
            </a:endParaRPr>
          </a:p>
        </p:txBody>
      </p:sp>
      <p:sp>
        <p:nvSpPr>
          <p:cNvPr id="163" name="Freeform 154"/>
          <p:cNvSpPr>
            <a:spLocks/>
          </p:cNvSpPr>
          <p:nvPr/>
        </p:nvSpPr>
        <p:spPr bwMode="auto">
          <a:xfrm>
            <a:off x="3775017" y="3344688"/>
            <a:ext cx="1174750" cy="581025"/>
          </a:xfrm>
          <a:custGeom>
            <a:avLst/>
            <a:gdLst>
              <a:gd name="T0" fmla="*/ 2147483647 w 740"/>
              <a:gd name="T1" fmla="*/ 0 h 366"/>
              <a:gd name="T2" fmla="*/ 0 w 740"/>
              <a:gd name="T3" fmla="*/ 2147483647 h 366"/>
              <a:gd name="T4" fmla="*/ 2147483647 w 740"/>
              <a:gd name="T5" fmla="*/ 2147483647 h 366"/>
              <a:gd name="T6" fmla="*/ 2147483647 w 740"/>
              <a:gd name="T7" fmla="*/ 2147483647 h 366"/>
              <a:gd name="T8" fmla="*/ 2147483647 w 740"/>
              <a:gd name="T9" fmla="*/ 2147483647 h 366"/>
              <a:gd name="T10" fmla="*/ 2147483647 w 740"/>
              <a:gd name="T11" fmla="*/ 2147483647 h 366"/>
              <a:gd name="T12" fmla="*/ 2147483647 w 740"/>
              <a:gd name="T13" fmla="*/ 2147483647 h 366"/>
              <a:gd name="T14" fmla="*/ 2147483647 w 740"/>
              <a:gd name="T15" fmla="*/ 2147483647 h 366"/>
              <a:gd name="T16" fmla="*/ 2147483647 w 740"/>
              <a:gd name="T17" fmla="*/ 2147483647 h 366"/>
              <a:gd name="T18" fmla="*/ 2147483647 w 740"/>
              <a:gd name="T19" fmla="*/ 2147483647 h 366"/>
              <a:gd name="T20" fmla="*/ 2147483647 w 740"/>
              <a:gd name="T21" fmla="*/ 2147483647 h 366"/>
              <a:gd name="T22" fmla="*/ 2147483647 w 740"/>
              <a:gd name="T23" fmla="*/ 2147483647 h 366"/>
              <a:gd name="T24" fmla="*/ 2147483647 w 740"/>
              <a:gd name="T25" fmla="*/ 2147483647 h 366"/>
              <a:gd name="T26" fmla="*/ 2147483647 w 740"/>
              <a:gd name="T27" fmla="*/ 2147483647 h 366"/>
              <a:gd name="T28" fmla="*/ 2147483647 w 740"/>
              <a:gd name="T29" fmla="*/ 0 h 3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0"/>
              <a:gd name="T46" fmla="*/ 0 h 366"/>
              <a:gd name="T47" fmla="*/ 740 w 740"/>
              <a:gd name="T48" fmla="*/ 366 h 3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0" h="366">
                <a:moveTo>
                  <a:pt x="8" y="0"/>
                </a:moveTo>
                <a:lnTo>
                  <a:pt x="0" y="242"/>
                </a:lnTo>
                <a:lnTo>
                  <a:pt x="167" y="247"/>
                </a:lnTo>
                <a:lnTo>
                  <a:pt x="165" y="366"/>
                </a:lnTo>
                <a:lnTo>
                  <a:pt x="391" y="363"/>
                </a:lnTo>
                <a:lnTo>
                  <a:pt x="593" y="360"/>
                </a:lnTo>
                <a:lnTo>
                  <a:pt x="740" y="363"/>
                </a:lnTo>
                <a:lnTo>
                  <a:pt x="694" y="259"/>
                </a:lnTo>
                <a:lnTo>
                  <a:pt x="662" y="163"/>
                </a:lnTo>
                <a:lnTo>
                  <a:pt x="627" y="64"/>
                </a:lnTo>
                <a:lnTo>
                  <a:pt x="543" y="2"/>
                </a:lnTo>
                <a:lnTo>
                  <a:pt x="505" y="38"/>
                </a:lnTo>
                <a:lnTo>
                  <a:pt x="459" y="12"/>
                </a:lnTo>
                <a:lnTo>
                  <a:pt x="258" y="5"/>
                </a:lnTo>
                <a:lnTo>
                  <a:pt x="8" y="0"/>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64" name="Freeform 163"/>
          <p:cNvSpPr>
            <a:spLocks/>
          </p:cNvSpPr>
          <p:nvPr/>
        </p:nvSpPr>
        <p:spPr bwMode="auto">
          <a:xfrm>
            <a:off x="3805180" y="2173113"/>
            <a:ext cx="939800" cy="601662"/>
          </a:xfrm>
          <a:custGeom>
            <a:avLst/>
            <a:gdLst>
              <a:gd name="T0" fmla="*/ 2147483647 w 592"/>
              <a:gd name="T1" fmla="*/ 0 h 379"/>
              <a:gd name="T2" fmla="*/ 2147483647 w 592"/>
              <a:gd name="T3" fmla="*/ 2147483647 h 379"/>
              <a:gd name="T4" fmla="*/ 2147483647 w 592"/>
              <a:gd name="T5" fmla="*/ 2147483647 h 379"/>
              <a:gd name="T6" fmla="*/ 2147483647 w 592"/>
              <a:gd name="T7" fmla="*/ 2147483647 h 379"/>
              <a:gd name="T8" fmla="*/ 2147483647 w 592"/>
              <a:gd name="T9" fmla="*/ 2147483647 h 379"/>
              <a:gd name="T10" fmla="*/ 2147483647 w 592"/>
              <a:gd name="T11" fmla="*/ 2147483647 h 379"/>
              <a:gd name="T12" fmla="*/ 2147483647 w 592"/>
              <a:gd name="T13" fmla="*/ 2147483647 h 379"/>
              <a:gd name="T14" fmla="*/ 0 w 592"/>
              <a:gd name="T15" fmla="*/ 2147483647 h 379"/>
              <a:gd name="T16" fmla="*/ 2147483647 w 592"/>
              <a:gd name="T17" fmla="*/ 0 h 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2"/>
              <a:gd name="T28" fmla="*/ 0 h 379"/>
              <a:gd name="T29" fmla="*/ 592 w 592"/>
              <a:gd name="T30" fmla="*/ 379 h 3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2" h="379">
                <a:moveTo>
                  <a:pt x="3" y="0"/>
                </a:moveTo>
                <a:lnTo>
                  <a:pt x="497" y="12"/>
                </a:lnTo>
                <a:lnTo>
                  <a:pt x="534" y="124"/>
                </a:lnTo>
                <a:lnTo>
                  <a:pt x="568" y="208"/>
                </a:lnTo>
                <a:lnTo>
                  <a:pt x="592" y="349"/>
                </a:lnTo>
                <a:lnTo>
                  <a:pt x="578" y="379"/>
                </a:lnTo>
                <a:lnTo>
                  <a:pt x="395" y="374"/>
                </a:lnTo>
                <a:lnTo>
                  <a:pt x="0" y="367"/>
                </a:lnTo>
                <a:lnTo>
                  <a:pt x="3" y="0"/>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65" name="Freeform 164"/>
          <p:cNvSpPr>
            <a:spLocks/>
          </p:cNvSpPr>
          <p:nvPr/>
        </p:nvSpPr>
        <p:spPr bwMode="auto">
          <a:xfrm>
            <a:off x="3787717" y="2755725"/>
            <a:ext cx="985838" cy="703263"/>
          </a:xfrm>
          <a:custGeom>
            <a:avLst/>
            <a:gdLst>
              <a:gd name="T0" fmla="*/ 2147483647 w 621"/>
              <a:gd name="T1" fmla="*/ 0 h 443"/>
              <a:gd name="T2" fmla="*/ 2147483647 w 621"/>
              <a:gd name="T3" fmla="*/ 2147483647 h 443"/>
              <a:gd name="T4" fmla="*/ 0 w 621"/>
              <a:gd name="T5" fmla="*/ 2147483647 h 443"/>
              <a:gd name="T6" fmla="*/ 2147483647 w 621"/>
              <a:gd name="T7" fmla="*/ 2147483647 h 443"/>
              <a:gd name="T8" fmla="*/ 2147483647 w 621"/>
              <a:gd name="T9" fmla="*/ 2147483647 h 443"/>
              <a:gd name="T10" fmla="*/ 2147483647 w 621"/>
              <a:gd name="T11" fmla="*/ 2147483647 h 443"/>
              <a:gd name="T12" fmla="*/ 2147483647 w 621"/>
              <a:gd name="T13" fmla="*/ 2147483647 h 443"/>
              <a:gd name="T14" fmla="*/ 2147483647 w 621"/>
              <a:gd name="T15" fmla="*/ 2147483647 h 443"/>
              <a:gd name="T16" fmla="*/ 2147483647 w 621"/>
              <a:gd name="T17" fmla="*/ 2147483647 h 443"/>
              <a:gd name="T18" fmla="*/ 2147483647 w 621"/>
              <a:gd name="T19" fmla="*/ 2147483647 h 443"/>
              <a:gd name="T20" fmla="*/ 2147483647 w 621"/>
              <a:gd name="T21" fmla="*/ 2147483647 h 443"/>
              <a:gd name="T22" fmla="*/ 2147483647 w 621"/>
              <a:gd name="T23" fmla="*/ 2147483647 h 443"/>
              <a:gd name="T24" fmla="*/ 2147483647 w 621"/>
              <a:gd name="T25" fmla="*/ 2147483647 h 443"/>
              <a:gd name="T26" fmla="*/ 2147483647 w 621"/>
              <a:gd name="T27" fmla="*/ 0 h 4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1"/>
              <a:gd name="T43" fmla="*/ 0 h 443"/>
              <a:gd name="T44" fmla="*/ 621 w 621"/>
              <a:gd name="T45" fmla="*/ 443 h 4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1" h="443">
                <a:moveTo>
                  <a:pt x="11" y="0"/>
                </a:moveTo>
                <a:lnTo>
                  <a:pt x="10" y="172"/>
                </a:lnTo>
                <a:lnTo>
                  <a:pt x="0" y="373"/>
                </a:lnTo>
                <a:lnTo>
                  <a:pt x="451" y="381"/>
                </a:lnTo>
                <a:lnTo>
                  <a:pt x="498" y="408"/>
                </a:lnTo>
                <a:lnTo>
                  <a:pt x="533" y="370"/>
                </a:lnTo>
                <a:lnTo>
                  <a:pt x="621" y="443"/>
                </a:lnTo>
                <a:lnTo>
                  <a:pt x="609" y="367"/>
                </a:lnTo>
                <a:lnTo>
                  <a:pt x="617" y="310"/>
                </a:lnTo>
                <a:lnTo>
                  <a:pt x="621" y="107"/>
                </a:lnTo>
                <a:lnTo>
                  <a:pt x="582" y="62"/>
                </a:lnTo>
                <a:lnTo>
                  <a:pt x="597" y="8"/>
                </a:lnTo>
                <a:lnTo>
                  <a:pt x="301" y="6"/>
                </a:lnTo>
                <a:lnTo>
                  <a:pt x="11" y="0"/>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66" name="Freeform 81"/>
          <p:cNvSpPr>
            <a:spLocks/>
          </p:cNvSpPr>
          <p:nvPr/>
        </p:nvSpPr>
        <p:spPr bwMode="auto">
          <a:xfrm>
            <a:off x="7769167" y="6324425"/>
            <a:ext cx="52388" cy="28575"/>
          </a:xfrm>
          <a:custGeom>
            <a:avLst/>
            <a:gdLst>
              <a:gd name="T0" fmla="*/ 0 w 33"/>
              <a:gd name="T1" fmla="*/ 0 h 18"/>
              <a:gd name="T2" fmla="*/ 2147483647 w 33"/>
              <a:gd name="T3" fmla="*/ 2147483647 h 18"/>
              <a:gd name="T4" fmla="*/ 2147483647 w 33"/>
              <a:gd name="T5" fmla="*/ 2147483647 h 18"/>
              <a:gd name="T6" fmla="*/ 0 w 33"/>
              <a:gd name="T7" fmla="*/ 0 h 18"/>
              <a:gd name="T8" fmla="*/ 0 60000 65536"/>
              <a:gd name="T9" fmla="*/ 0 60000 65536"/>
              <a:gd name="T10" fmla="*/ 0 60000 65536"/>
              <a:gd name="T11" fmla="*/ 0 60000 65536"/>
              <a:gd name="T12" fmla="*/ 0 w 33"/>
              <a:gd name="T13" fmla="*/ 0 h 18"/>
              <a:gd name="T14" fmla="*/ 33 w 33"/>
              <a:gd name="T15" fmla="*/ 18 h 18"/>
            </a:gdLst>
            <a:ahLst/>
            <a:cxnLst>
              <a:cxn ang="T8">
                <a:pos x="T0" y="T1"/>
              </a:cxn>
              <a:cxn ang="T9">
                <a:pos x="T2" y="T3"/>
              </a:cxn>
              <a:cxn ang="T10">
                <a:pos x="T4" y="T5"/>
              </a:cxn>
              <a:cxn ang="T11">
                <a:pos x="T6" y="T7"/>
              </a:cxn>
            </a:cxnLst>
            <a:rect l="T12" t="T13" r="T14" b="T15"/>
            <a:pathLst>
              <a:path w="33" h="18">
                <a:moveTo>
                  <a:pt x="0" y="0"/>
                </a:moveTo>
                <a:lnTo>
                  <a:pt x="33" y="6"/>
                </a:lnTo>
                <a:lnTo>
                  <a:pt x="15" y="18"/>
                </a:lnTo>
                <a:lnTo>
                  <a:pt x="0" y="0"/>
                </a:lnTo>
                <a:close/>
              </a:path>
            </a:pathLst>
          </a:custGeom>
          <a:solidFill>
            <a:srgbClr val="99FFCC"/>
          </a:solidFill>
          <a:ln w="12700">
            <a:solidFill>
              <a:srgbClr val="000000"/>
            </a:solidFill>
            <a:round/>
            <a:headEnd/>
            <a:tailEnd/>
          </a:ln>
        </p:spPr>
        <p:txBody>
          <a:bodyPr/>
          <a:lstStyle/>
          <a:p>
            <a:endParaRPr lang="en-US">
              <a:solidFill>
                <a:prstClr val="black"/>
              </a:solidFill>
            </a:endParaRPr>
          </a:p>
        </p:txBody>
      </p:sp>
      <p:sp>
        <p:nvSpPr>
          <p:cNvPr id="167" name="Freeform 82"/>
          <p:cNvSpPr>
            <a:spLocks/>
          </p:cNvSpPr>
          <p:nvPr/>
        </p:nvSpPr>
        <p:spPr bwMode="auto">
          <a:xfrm>
            <a:off x="7848542" y="6322838"/>
            <a:ext cx="28575" cy="19050"/>
          </a:xfrm>
          <a:custGeom>
            <a:avLst/>
            <a:gdLst>
              <a:gd name="T0" fmla="*/ 0 w 18"/>
              <a:gd name="T1" fmla="*/ 2147483647 h 12"/>
              <a:gd name="T2" fmla="*/ 2147483647 w 18"/>
              <a:gd name="T3" fmla="*/ 2147483647 h 12"/>
              <a:gd name="T4" fmla="*/ 2147483647 w 18"/>
              <a:gd name="T5" fmla="*/ 0 h 12"/>
              <a:gd name="T6" fmla="*/ 0 w 18"/>
              <a:gd name="T7" fmla="*/ 2147483647 h 12"/>
              <a:gd name="T8" fmla="*/ 0 60000 65536"/>
              <a:gd name="T9" fmla="*/ 0 60000 65536"/>
              <a:gd name="T10" fmla="*/ 0 60000 65536"/>
              <a:gd name="T11" fmla="*/ 0 60000 65536"/>
              <a:gd name="T12" fmla="*/ 0 w 18"/>
              <a:gd name="T13" fmla="*/ 0 h 12"/>
              <a:gd name="T14" fmla="*/ 18 w 18"/>
              <a:gd name="T15" fmla="*/ 12 h 12"/>
            </a:gdLst>
            <a:ahLst/>
            <a:cxnLst>
              <a:cxn ang="T8">
                <a:pos x="T0" y="T1"/>
              </a:cxn>
              <a:cxn ang="T9">
                <a:pos x="T2" y="T3"/>
              </a:cxn>
              <a:cxn ang="T10">
                <a:pos x="T4" y="T5"/>
              </a:cxn>
              <a:cxn ang="T11">
                <a:pos x="T6" y="T7"/>
              </a:cxn>
            </a:cxnLst>
            <a:rect l="T12" t="T13" r="T14" b="T15"/>
            <a:pathLst>
              <a:path w="18" h="12">
                <a:moveTo>
                  <a:pt x="0" y="3"/>
                </a:moveTo>
                <a:lnTo>
                  <a:pt x="13" y="12"/>
                </a:lnTo>
                <a:lnTo>
                  <a:pt x="18" y="0"/>
                </a:lnTo>
                <a:lnTo>
                  <a:pt x="0" y="3"/>
                </a:lnTo>
                <a:close/>
              </a:path>
            </a:pathLst>
          </a:custGeom>
          <a:solidFill>
            <a:srgbClr val="99FFCC"/>
          </a:solidFill>
          <a:ln w="12700">
            <a:solidFill>
              <a:srgbClr val="000000"/>
            </a:solidFill>
            <a:round/>
            <a:headEnd/>
            <a:tailEnd/>
          </a:ln>
        </p:spPr>
        <p:txBody>
          <a:bodyPr/>
          <a:lstStyle/>
          <a:p>
            <a:endParaRPr lang="en-US">
              <a:solidFill>
                <a:prstClr val="black"/>
              </a:solidFill>
            </a:endParaRPr>
          </a:p>
        </p:txBody>
      </p:sp>
      <p:sp>
        <p:nvSpPr>
          <p:cNvPr id="168" name="Freeform 85"/>
          <p:cNvSpPr>
            <a:spLocks/>
          </p:cNvSpPr>
          <p:nvPr/>
        </p:nvSpPr>
        <p:spPr bwMode="auto">
          <a:xfrm>
            <a:off x="5541905" y="4748038"/>
            <a:ext cx="479425" cy="928687"/>
          </a:xfrm>
          <a:custGeom>
            <a:avLst/>
            <a:gdLst>
              <a:gd name="T0" fmla="*/ 2147483647 w 302"/>
              <a:gd name="T1" fmla="*/ 2147483647 h 585"/>
              <a:gd name="T2" fmla="*/ 2147483647 w 302"/>
              <a:gd name="T3" fmla="*/ 2147483647 h 585"/>
              <a:gd name="T4" fmla="*/ 0 w 302"/>
              <a:gd name="T5" fmla="*/ 2147483647 h 585"/>
              <a:gd name="T6" fmla="*/ 2147483647 w 302"/>
              <a:gd name="T7" fmla="*/ 2147483647 h 585"/>
              <a:gd name="T8" fmla="*/ 2147483647 w 302"/>
              <a:gd name="T9" fmla="*/ 2147483647 h 585"/>
              <a:gd name="T10" fmla="*/ 2147483647 w 302"/>
              <a:gd name="T11" fmla="*/ 2147483647 h 585"/>
              <a:gd name="T12" fmla="*/ 2147483647 w 302"/>
              <a:gd name="T13" fmla="*/ 2147483647 h 585"/>
              <a:gd name="T14" fmla="*/ 2147483647 w 302"/>
              <a:gd name="T15" fmla="*/ 2147483647 h 585"/>
              <a:gd name="T16" fmla="*/ 2147483647 w 302"/>
              <a:gd name="T17" fmla="*/ 2147483647 h 585"/>
              <a:gd name="T18" fmla="*/ 2147483647 w 302"/>
              <a:gd name="T19" fmla="*/ 2147483647 h 585"/>
              <a:gd name="T20" fmla="*/ 2147483647 w 302"/>
              <a:gd name="T21" fmla="*/ 2147483647 h 585"/>
              <a:gd name="T22" fmla="*/ 2147483647 w 302"/>
              <a:gd name="T23" fmla="*/ 2147483647 h 585"/>
              <a:gd name="T24" fmla="*/ 2147483647 w 302"/>
              <a:gd name="T25" fmla="*/ 2147483647 h 585"/>
              <a:gd name="T26" fmla="*/ 2147483647 w 302"/>
              <a:gd name="T27" fmla="*/ 0 h 585"/>
              <a:gd name="T28" fmla="*/ 2147483647 w 302"/>
              <a:gd name="T29" fmla="*/ 2147483647 h 5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2"/>
              <a:gd name="T46" fmla="*/ 0 h 585"/>
              <a:gd name="T47" fmla="*/ 302 w 302"/>
              <a:gd name="T48" fmla="*/ 585 h 5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2" h="585">
                <a:moveTo>
                  <a:pt x="85" y="18"/>
                </a:moveTo>
                <a:lnTo>
                  <a:pt x="40" y="120"/>
                </a:lnTo>
                <a:lnTo>
                  <a:pt x="0" y="183"/>
                </a:lnTo>
                <a:lnTo>
                  <a:pt x="12" y="260"/>
                </a:lnTo>
                <a:lnTo>
                  <a:pt x="59" y="365"/>
                </a:lnTo>
                <a:lnTo>
                  <a:pt x="23" y="473"/>
                </a:lnTo>
                <a:lnTo>
                  <a:pt x="8" y="529"/>
                </a:lnTo>
                <a:lnTo>
                  <a:pt x="185" y="506"/>
                </a:lnTo>
                <a:lnTo>
                  <a:pt x="194" y="577"/>
                </a:lnTo>
                <a:lnTo>
                  <a:pt x="228" y="585"/>
                </a:lnTo>
                <a:lnTo>
                  <a:pt x="238" y="549"/>
                </a:lnTo>
                <a:lnTo>
                  <a:pt x="302" y="539"/>
                </a:lnTo>
                <a:lnTo>
                  <a:pt x="288" y="420"/>
                </a:lnTo>
                <a:lnTo>
                  <a:pt x="285" y="0"/>
                </a:lnTo>
                <a:lnTo>
                  <a:pt x="85" y="18"/>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69" name="Freeform 86"/>
          <p:cNvSpPr>
            <a:spLocks/>
          </p:cNvSpPr>
          <p:nvPr/>
        </p:nvSpPr>
        <p:spPr bwMode="auto">
          <a:xfrm>
            <a:off x="5995930" y="4702000"/>
            <a:ext cx="544512" cy="941388"/>
          </a:xfrm>
          <a:custGeom>
            <a:avLst/>
            <a:gdLst>
              <a:gd name="T0" fmla="*/ 0 w 343"/>
              <a:gd name="T1" fmla="*/ 2147483647 h 593"/>
              <a:gd name="T2" fmla="*/ 2147483647 w 343"/>
              <a:gd name="T3" fmla="*/ 0 h 593"/>
              <a:gd name="T4" fmla="*/ 2147483647 w 343"/>
              <a:gd name="T5" fmla="*/ 2147483647 h 593"/>
              <a:gd name="T6" fmla="*/ 2147483647 w 343"/>
              <a:gd name="T7" fmla="*/ 2147483647 h 593"/>
              <a:gd name="T8" fmla="*/ 2147483647 w 343"/>
              <a:gd name="T9" fmla="*/ 2147483647 h 593"/>
              <a:gd name="T10" fmla="*/ 2147483647 w 343"/>
              <a:gd name="T11" fmla="*/ 2147483647 h 593"/>
              <a:gd name="T12" fmla="*/ 2147483647 w 343"/>
              <a:gd name="T13" fmla="*/ 2147483647 h 593"/>
              <a:gd name="T14" fmla="*/ 2147483647 w 343"/>
              <a:gd name="T15" fmla="*/ 2147483647 h 593"/>
              <a:gd name="T16" fmla="*/ 2147483647 w 343"/>
              <a:gd name="T17" fmla="*/ 2147483647 h 593"/>
              <a:gd name="T18" fmla="*/ 2147483647 w 343"/>
              <a:gd name="T19" fmla="*/ 2147483647 h 593"/>
              <a:gd name="T20" fmla="*/ 2147483647 w 343"/>
              <a:gd name="T21" fmla="*/ 2147483647 h 593"/>
              <a:gd name="T22" fmla="*/ 2147483647 w 343"/>
              <a:gd name="T23" fmla="*/ 2147483647 h 593"/>
              <a:gd name="T24" fmla="*/ 2147483647 w 343"/>
              <a:gd name="T25" fmla="*/ 2147483647 h 593"/>
              <a:gd name="T26" fmla="*/ 2147483647 w 343"/>
              <a:gd name="T27" fmla="*/ 2147483647 h 593"/>
              <a:gd name="T28" fmla="*/ 0 w 343"/>
              <a:gd name="T29" fmla="*/ 2147483647 h 5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3"/>
              <a:gd name="T46" fmla="*/ 0 h 593"/>
              <a:gd name="T47" fmla="*/ 343 w 343"/>
              <a:gd name="T48" fmla="*/ 593 h 5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3" h="593">
                <a:moveTo>
                  <a:pt x="0" y="30"/>
                </a:moveTo>
                <a:lnTo>
                  <a:pt x="222" y="0"/>
                </a:lnTo>
                <a:lnTo>
                  <a:pt x="294" y="273"/>
                </a:lnTo>
                <a:lnTo>
                  <a:pt x="343" y="318"/>
                </a:lnTo>
                <a:lnTo>
                  <a:pt x="302" y="397"/>
                </a:lnTo>
                <a:lnTo>
                  <a:pt x="342" y="475"/>
                </a:lnTo>
                <a:lnTo>
                  <a:pt x="113" y="503"/>
                </a:lnTo>
                <a:lnTo>
                  <a:pt x="122" y="570"/>
                </a:lnTo>
                <a:lnTo>
                  <a:pt x="89" y="593"/>
                </a:lnTo>
                <a:lnTo>
                  <a:pt x="63" y="509"/>
                </a:lnTo>
                <a:lnTo>
                  <a:pt x="47" y="576"/>
                </a:lnTo>
                <a:lnTo>
                  <a:pt x="18" y="570"/>
                </a:lnTo>
                <a:lnTo>
                  <a:pt x="10" y="502"/>
                </a:lnTo>
                <a:lnTo>
                  <a:pt x="1" y="441"/>
                </a:lnTo>
                <a:lnTo>
                  <a:pt x="0" y="30"/>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70" name="Freeform 87"/>
          <p:cNvSpPr>
            <a:spLocks/>
          </p:cNvSpPr>
          <p:nvPr/>
        </p:nvSpPr>
        <p:spPr bwMode="auto">
          <a:xfrm>
            <a:off x="6348355" y="4654375"/>
            <a:ext cx="755650" cy="865188"/>
          </a:xfrm>
          <a:custGeom>
            <a:avLst/>
            <a:gdLst>
              <a:gd name="T0" fmla="*/ 0 w 476"/>
              <a:gd name="T1" fmla="*/ 2147483647 h 545"/>
              <a:gd name="T2" fmla="*/ 2147483647 w 476"/>
              <a:gd name="T3" fmla="*/ 2147483647 h 545"/>
              <a:gd name="T4" fmla="*/ 2147483647 w 476"/>
              <a:gd name="T5" fmla="*/ 2147483647 h 545"/>
              <a:gd name="T6" fmla="*/ 2147483647 w 476"/>
              <a:gd name="T7" fmla="*/ 0 h 545"/>
              <a:gd name="T8" fmla="*/ 2147483647 w 476"/>
              <a:gd name="T9" fmla="*/ 2147483647 h 545"/>
              <a:gd name="T10" fmla="*/ 2147483647 w 476"/>
              <a:gd name="T11" fmla="*/ 2147483647 h 545"/>
              <a:gd name="T12" fmla="*/ 2147483647 w 476"/>
              <a:gd name="T13" fmla="*/ 2147483647 h 545"/>
              <a:gd name="T14" fmla="*/ 2147483647 w 476"/>
              <a:gd name="T15" fmla="*/ 2147483647 h 545"/>
              <a:gd name="T16" fmla="*/ 2147483647 w 476"/>
              <a:gd name="T17" fmla="*/ 2147483647 h 545"/>
              <a:gd name="T18" fmla="*/ 2147483647 w 476"/>
              <a:gd name="T19" fmla="*/ 2147483647 h 545"/>
              <a:gd name="T20" fmla="*/ 2147483647 w 476"/>
              <a:gd name="T21" fmla="*/ 2147483647 h 545"/>
              <a:gd name="T22" fmla="*/ 2147483647 w 476"/>
              <a:gd name="T23" fmla="*/ 2147483647 h 545"/>
              <a:gd name="T24" fmla="*/ 2147483647 w 476"/>
              <a:gd name="T25" fmla="*/ 2147483647 h 545"/>
              <a:gd name="T26" fmla="*/ 2147483647 w 476"/>
              <a:gd name="T27" fmla="*/ 2147483647 h 545"/>
              <a:gd name="T28" fmla="*/ 2147483647 w 476"/>
              <a:gd name="T29" fmla="*/ 2147483647 h 545"/>
              <a:gd name="T30" fmla="*/ 2147483647 w 476"/>
              <a:gd name="T31" fmla="*/ 2147483647 h 545"/>
              <a:gd name="T32" fmla="*/ 2147483647 w 476"/>
              <a:gd name="T33" fmla="*/ 2147483647 h 545"/>
              <a:gd name="T34" fmla="*/ 2147483647 w 476"/>
              <a:gd name="T35" fmla="*/ 2147483647 h 545"/>
              <a:gd name="T36" fmla="*/ 0 w 476"/>
              <a:gd name="T37" fmla="*/ 2147483647 h 5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6"/>
              <a:gd name="T58" fmla="*/ 0 h 545"/>
              <a:gd name="T59" fmla="*/ 476 w 476"/>
              <a:gd name="T60" fmla="*/ 545 h 5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6" h="545">
                <a:moveTo>
                  <a:pt x="0" y="33"/>
                </a:moveTo>
                <a:lnTo>
                  <a:pt x="6" y="33"/>
                </a:lnTo>
                <a:lnTo>
                  <a:pt x="117" y="11"/>
                </a:lnTo>
                <a:lnTo>
                  <a:pt x="215" y="0"/>
                </a:lnTo>
                <a:lnTo>
                  <a:pt x="200" y="27"/>
                </a:lnTo>
                <a:lnTo>
                  <a:pt x="230" y="27"/>
                </a:lnTo>
                <a:lnTo>
                  <a:pt x="399" y="196"/>
                </a:lnTo>
                <a:lnTo>
                  <a:pt x="468" y="304"/>
                </a:lnTo>
                <a:lnTo>
                  <a:pt x="476" y="378"/>
                </a:lnTo>
                <a:lnTo>
                  <a:pt x="453" y="396"/>
                </a:lnTo>
                <a:lnTo>
                  <a:pt x="468" y="469"/>
                </a:lnTo>
                <a:lnTo>
                  <a:pt x="418" y="472"/>
                </a:lnTo>
                <a:lnTo>
                  <a:pt x="418" y="536"/>
                </a:lnTo>
                <a:lnTo>
                  <a:pt x="381" y="504"/>
                </a:lnTo>
                <a:lnTo>
                  <a:pt x="138" y="545"/>
                </a:lnTo>
                <a:lnTo>
                  <a:pt x="80" y="427"/>
                </a:lnTo>
                <a:lnTo>
                  <a:pt x="121" y="348"/>
                </a:lnTo>
                <a:lnTo>
                  <a:pt x="68" y="305"/>
                </a:lnTo>
                <a:lnTo>
                  <a:pt x="0" y="33"/>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71" name="Freeform 88"/>
          <p:cNvSpPr>
            <a:spLocks/>
          </p:cNvSpPr>
          <p:nvPr/>
        </p:nvSpPr>
        <p:spPr bwMode="auto">
          <a:xfrm>
            <a:off x="6664267" y="4540075"/>
            <a:ext cx="692150" cy="601663"/>
          </a:xfrm>
          <a:custGeom>
            <a:avLst/>
            <a:gdLst>
              <a:gd name="T0" fmla="*/ 2147483647 w 436"/>
              <a:gd name="T1" fmla="*/ 2147483647 h 379"/>
              <a:gd name="T2" fmla="*/ 2147483647 w 436"/>
              <a:gd name="T3" fmla="*/ 2147483647 h 379"/>
              <a:gd name="T4" fmla="*/ 2147483647 w 436"/>
              <a:gd name="T5" fmla="*/ 0 h 379"/>
              <a:gd name="T6" fmla="*/ 2147483647 w 436"/>
              <a:gd name="T7" fmla="*/ 2147483647 h 379"/>
              <a:gd name="T8" fmla="*/ 2147483647 w 436"/>
              <a:gd name="T9" fmla="*/ 2147483647 h 379"/>
              <a:gd name="T10" fmla="*/ 2147483647 w 436"/>
              <a:gd name="T11" fmla="*/ 2147483647 h 379"/>
              <a:gd name="T12" fmla="*/ 2147483647 w 436"/>
              <a:gd name="T13" fmla="*/ 2147483647 h 379"/>
              <a:gd name="T14" fmla="*/ 2147483647 w 436"/>
              <a:gd name="T15" fmla="*/ 2147483647 h 379"/>
              <a:gd name="T16" fmla="*/ 2147483647 w 436"/>
              <a:gd name="T17" fmla="*/ 2147483647 h 379"/>
              <a:gd name="T18" fmla="*/ 2147483647 w 436"/>
              <a:gd name="T19" fmla="*/ 2147483647 h 379"/>
              <a:gd name="T20" fmla="*/ 2147483647 w 436"/>
              <a:gd name="T21" fmla="*/ 2147483647 h 379"/>
              <a:gd name="T22" fmla="*/ 2147483647 w 436"/>
              <a:gd name="T23" fmla="*/ 2147483647 h 379"/>
              <a:gd name="T24" fmla="*/ 2147483647 w 436"/>
              <a:gd name="T25" fmla="*/ 2147483647 h 379"/>
              <a:gd name="T26" fmla="*/ 2147483647 w 436"/>
              <a:gd name="T27" fmla="*/ 2147483647 h 379"/>
              <a:gd name="T28" fmla="*/ 0 w 436"/>
              <a:gd name="T29" fmla="*/ 2147483647 h 379"/>
              <a:gd name="T30" fmla="*/ 2147483647 w 436"/>
              <a:gd name="T31" fmla="*/ 2147483647 h 3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6"/>
              <a:gd name="T49" fmla="*/ 0 h 379"/>
              <a:gd name="T50" fmla="*/ 436 w 436"/>
              <a:gd name="T51" fmla="*/ 379 h 3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6" h="379">
                <a:moveTo>
                  <a:pt x="17" y="67"/>
                </a:moveTo>
                <a:lnTo>
                  <a:pt x="51" y="30"/>
                </a:lnTo>
                <a:lnTo>
                  <a:pt x="182" y="0"/>
                </a:lnTo>
                <a:lnTo>
                  <a:pt x="220" y="21"/>
                </a:lnTo>
                <a:lnTo>
                  <a:pt x="305" y="5"/>
                </a:lnTo>
                <a:lnTo>
                  <a:pt x="373" y="59"/>
                </a:lnTo>
                <a:lnTo>
                  <a:pt x="436" y="100"/>
                </a:lnTo>
                <a:lnTo>
                  <a:pt x="401" y="215"/>
                </a:lnTo>
                <a:lnTo>
                  <a:pt x="348" y="272"/>
                </a:lnTo>
                <a:lnTo>
                  <a:pt x="292" y="290"/>
                </a:lnTo>
                <a:lnTo>
                  <a:pt x="303" y="335"/>
                </a:lnTo>
                <a:lnTo>
                  <a:pt x="268" y="379"/>
                </a:lnTo>
                <a:lnTo>
                  <a:pt x="200" y="272"/>
                </a:lnTo>
                <a:lnTo>
                  <a:pt x="29" y="100"/>
                </a:lnTo>
                <a:lnTo>
                  <a:pt x="0" y="100"/>
                </a:lnTo>
                <a:lnTo>
                  <a:pt x="17" y="67"/>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72" name="Freeform 98"/>
          <p:cNvSpPr>
            <a:spLocks/>
          </p:cNvSpPr>
          <p:nvPr/>
        </p:nvSpPr>
        <p:spPr bwMode="auto">
          <a:xfrm>
            <a:off x="7589780" y="6291088"/>
            <a:ext cx="161925" cy="85725"/>
          </a:xfrm>
          <a:custGeom>
            <a:avLst/>
            <a:gdLst>
              <a:gd name="T0" fmla="*/ 2147483647 w 102"/>
              <a:gd name="T1" fmla="*/ 2147483647 h 54"/>
              <a:gd name="T2" fmla="*/ 0 w 102"/>
              <a:gd name="T3" fmla="*/ 2147483647 h 54"/>
              <a:gd name="T4" fmla="*/ 2147483647 w 102"/>
              <a:gd name="T5" fmla="*/ 2147483647 h 54"/>
              <a:gd name="T6" fmla="*/ 2147483647 w 102"/>
              <a:gd name="T7" fmla="*/ 2147483647 h 54"/>
              <a:gd name="T8" fmla="*/ 2147483647 w 102"/>
              <a:gd name="T9" fmla="*/ 2147483647 h 54"/>
              <a:gd name="T10" fmla="*/ 2147483647 w 102"/>
              <a:gd name="T11" fmla="*/ 2147483647 h 54"/>
              <a:gd name="T12" fmla="*/ 2147483647 w 102"/>
              <a:gd name="T13" fmla="*/ 0 h 54"/>
              <a:gd name="T14" fmla="*/ 2147483647 w 102"/>
              <a:gd name="T15" fmla="*/ 2147483647 h 54"/>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54"/>
              <a:gd name="T26" fmla="*/ 102 w 10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54">
                <a:moveTo>
                  <a:pt x="6" y="3"/>
                </a:moveTo>
                <a:lnTo>
                  <a:pt x="0" y="30"/>
                </a:lnTo>
                <a:lnTo>
                  <a:pt x="15" y="48"/>
                </a:lnTo>
                <a:lnTo>
                  <a:pt x="48" y="45"/>
                </a:lnTo>
                <a:lnTo>
                  <a:pt x="84" y="54"/>
                </a:lnTo>
                <a:lnTo>
                  <a:pt x="102" y="21"/>
                </a:lnTo>
                <a:lnTo>
                  <a:pt x="54" y="0"/>
                </a:lnTo>
                <a:lnTo>
                  <a:pt x="6" y="3"/>
                </a:lnTo>
                <a:close/>
              </a:path>
            </a:pathLst>
          </a:custGeom>
          <a:solidFill>
            <a:srgbClr val="00B050"/>
          </a:solidFill>
          <a:ln w="12700">
            <a:solidFill>
              <a:srgbClr val="000000"/>
            </a:solidFill>
            <a:round/>
            <a:headEnd/>
            <a:tailEnd/>
          </a:ln>
        </p:spPr>
        <p:txBody>
          <a:bodyPr/>
          <a:lstStyle/>
          <a:p>
            <a:endParaRPr lang="en-US">
              <a:solidFill>
                <a:prstClr val="black"/>
              </a:solidFill>
            </a:endParaRPr>
          </a:p>
        </p:txBody>
      </p:sp>
      <p:sp>
        <p:nvSpPr>
          <p:cNvPr id="173" name="Freeform 114"/>
          <p:cNvSpPr>
            <a:spLocks/>
          </p:cNvSpPr>
          <p:nvPr/>
        </p:nvSpPr>
        <p:spPr bwMode="auto">
          <a:xfrm>
            <a:off x="5672080" y="4303538"/>
            <a:ext cx="1181100" cy="476250"/>
          </a:xfrm>
          <a:custGeom>
            <a:avLst/>
            <a:gdLst>
              <a:gd name="T0" fmla="*/ 2147483647 w 744"/>
              <a:gd name="T1" fmla="*/ 2147483647 h 300"/>
              <a:gd name="T2" fmla="*/ 2147483647 w 744"/>
              <a:gd name="T3" fmla="*/ 2147483647 h 300"/>
              <a:gd name="T4" fmla="*/ 2147483647 w 744"/>
              <a:gd name="T5" fmla="*/ 2147483647 h 300"/>
              <a:gd name="T6" fmla="*/ 2147483647 w 744"/>
              <a:gd name="T7" fmla="*/ 2147483647 h 300"/>
              <a:gd name="T8" fmla="*/ 0 w 744"/>
              <a:gd name="T9" fmla="*/ 2147483647 h 300"/>
              <a:gd name="T10" fmla="*/ 2147483647 w 744"/>
              <a:gd name="T11" fmla="*/ 2147483647 h 300"/>
              <a:gd name="T12" fmla="*/ 2147483647 w 744"/>
              <a:gd name="T13" fmla="*/ 2147483647 h 300"/>
              <a:gd name="T14" fmla="*/ 2147483647 w 744"/>
              <a:gd name="T15" fmla="*/ 2147483647 h 300"/>
              <a:gd name="T16" fmla="*/ 2147483647 w 744"/>
              <a:gd name="T17" fmla="*/ 2147483647 h 300"/>
              <a:gd name="T18" fmla="*/ 2147483647 w 744"/>
              <a:gd name="T19" fmla="*/ 2147483647 h 300"/>
              <a:gd name="T20" fmla="*/ 2147483647 w 744"/>
              <a:gd name="T21" fmla="*/ 2147483647 h 300"/>
              <a:gd name="T22" fmla="*/ 2147483647 w 744"/>
              <a:gd name="T23" fmla="*/ 0 h 300"/>
              <a:gd name="T24" fmla="*/ 2147483647 w 744"/>
              <a:gd name="T25" fmla="*/ 2147483647 h 300"/>
              <a:gd name="T26" fmla="*/ 2147483647 w 744"/>
              <a:gd name="T27" fmla="*/ 2147483647 h 300"/>
              <a:gd name="T28" fmla="*/ 2147483647 w 744"/>
              <a:gd name="T29" fmla="*/ 2147483647 h 300"/>
              <a:gd name="T30" fmla="*/ 2147483647 w 744"/>
              <a:gd name="T31" fmla="*/ 2147483647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4"/>
              <a:gd name="T49" fmla="*/ 0 h 300"/>
              <a:gd name="T50" fmla="*/ 744 w 744"/>
              <a:gd name="T51" fmla="*/ 300 h 3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4" h="300">
                <a:moveTo>
                  <a:pt x="45" y="137"/>
                </a:moveTo>
                <a:lnTo>
                  <a:pt x="45" y="143"/>
                </a:lnTo>
                <a:lnTo>
                  <a:pt x="31" y="170"/>
                </a:lnTo>
                <a:lnTo>
                  <a:pt x="47" y="208"/>
                </a:lnTo>
                <a:lnTo>
                  <a:pt x="0" y="242"/>
                </a:lnTo>
                <a:lnTo>
                  <a:pt x="8" y="300"/>
                </a:lnTo>
                <a:lnTo>
                  <a:pt x="204" y="282"/>
                </a:lnTo>
                <a:lnTo>
                  <a:pt x="435" y="253"/>
                </a:lnTo>
                <a:lnTo>
                  <a:pt x="552" y="230"/>
                </a:lnTo>
                <a:lnTo>
                  <a:pt x="576" y="152"/>
                </a:lnTo>
                <a:lnTo>
                  <a:pt x="617" y="149"/>
                </a:lnTo>
                <a:lnTo>
                  <a:pt x="744" y="0"/>
                </a:lnTo>
                <a:lnTo>
                  <a:pt x="579" y="37"/>
                </a:lnTo>
                <a:lnTo>
                  <a:pt x="194" y="98"/>
                </a:lnTo>
                <a:lnTo>
                  <a:pt x="197" y="114"/>
                </a:lnTo>
                <a:lnTo>
                  <a:pt x="45" y="137"/>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74" name="Rectangle 181"/>
          <p:cNvSpPr>
            <a:spLocks noChangeArrowheads="1"/>
          </p:cNvSpPr>
          <p:nvPr/>
        </p:nvSpPr>
        <p:spPr bwMode="auto">
          <a:xfrm>
            <a:off x="7411909" y="6014863"/>
            <a:ext cx="433387" cy="198437"/>
          </a:xfrm>
          <a:prstGeom prst="rect">
            <a:avLst/>
          </a:prstGeom>
          <a:noFill/>
          <a:ln w="12700">
            <a:noFill/>
            <a:miter lim="800000"/>
            <a:headEnd/>
            <a:tailEnd/>
          </a:ln>
        </p:spPr>
        <p:txBody>
          <a:bodyPr lIns="90488" tIns="44450" rIns="90488" bIns="44450">
            <a:spAutoFit/>
          </a:bodyPr>
          <a:lstStyle/>
          <a:p>
            <a:pPr eaLnBrk="0" hangingPunct="0"/>
            <a:r>
              <a:rPr lang="en-US" sz="700" dirty="0">
                <a:solidFill>
                  <a:prstClr val="black"/>
                </a:solidFill>
                <a:latin typeface="Arial Narrow" pitchFamily="34" charset="0"/>
              </a:rPr>
              <a:t>Miami</a:t>
            </a:r>
          </a:p>
        </p:txBody>
      </p:sp>
      <p:sp>
        <p:nvSpPr>
          <p:cNvPr id="175" name="Freeform 83"/>
          <p:cNvSpPr>
            <a:spLocks/>
          </p:cNvSpPr>
          <p:nvPr/>
        </p:nvSpPr>
        <p:spPr bwMode="auto">
          <a:xfrm>
            <a:off x="7864417" y="6426025"/>
            <a:ext cx="52388" cy="28575"/>
          </a:xfrm>
          <a:custGeom>
            <a:avLst/>
            <a:gdLst>
              <a:gd name="T0" fmla="*/ 0 w 33"/>
              <a:gd name="T1" fmla="*/ 0 h 18"/>
              <a:gd name="T2" fmla="*/ 2147483647 w 33"/>
              <a:gd name="T3" fmla="*/ 2147483647 h 18"/>
              <a:gd name="T4" fmla="*/ 2147483647 w 33"/>
              <a:gd name="T5" fmla="*/ 2147483647 h 18"/>
              <a:gd name="T6" fmla="*/ 0 w 33"/>
              <a:gd name="T7" fmla="*/ 0 h 18"/>
              <a:gd name="T8" fmla="*/ 0 60000 65536"/>
              <a:gd name="T9" fmla="*/ 0 60000 65536"/>
              <a:gd name="T10" fmla="*/ 0 60000 65536"/>
              <a:gd name="T11" fmla="*/ 0 60000 65536"/>
              <a:gd name="T12" fmla="*/ 0 w 33"/>
              <a:gd name="T13" fmla="*/ 0 h 18"/>
              <a:gd name="T14" fmla="*/ 33 w 33"/>
              <a:gd name="T15" fmla="*/ 18 h 18"/>
            </a:gdLst>
            <a:ahLst/>
            <a:cxnLst>
              <a:cxn ang="T8">
                <a:pos x="T0" y="T1"/>
              </a:cxn>
              <a:cxn ang="T9">
                <a:pos x="T2" y="T3"/>
              </a:cxn>
              <a:cxn ang="T10">
                <a:pos x="T4" y="T5"/>
              </a:cxn>
              <a:cxn ang="T11">
                <a:pos x="T6" y="T7"/>
              </a:cxn>
            </a:cxnLst>
            <a:rect l="T12" t="T13" r="T14" b="T15"/>
            <a:pathLst>
              <a:path w="33" h="18">
                <a:moveTo>
                  <a:pt x="0" y="0"/>
                </a:moveTo>
                <a:lnTo>
                  <a:pt x="33" y="6"/>
                </a:lnTo>
                <a:lnTo>
                  <a:pt x="15" y="18"/>
                </a:lnTo>
                <a:lnTo>
                  <a:pt x="0" y="0"/>
                </a:lnTo>
                <a:close/>
              </a:path>
            </a:pathLst>
          </a:custGeom>
          <a:solidFill>
            <a:srgbClr val="99FFCC"/>
          </a:solidFill>
          <a:ln w="12700">
            <a:solidFill>
              <a:srgbClr val="000000"/>
            </a:solidFill>
            <a:round/>
            <a:headEnd/>
            <a:tailEnd/>
          </a:ln>
        </p:spPr>
        <p:txBody>
          <a:bodyPr/>
          <a:lstStyle/>
          <a:p>
            <a:endParaRPr lang="en-US">
              <a:solidFill>
                <a:prstClr val="black"/>
              </a:solidFill>
            </a:endParaRPr>
          </a:p>
        </p:txBody>
      </p:sp>
      <p:sp>
        <p:nvSpPr>
          <p:cNvPr id="176" name="Freeform 89"/>
          <p:cNvSpPr>
            <a:spLocks/>
          </p:cNvSpPr>
          <p:nvPr/>
        </p:nvSpPr>
        <p:spPr bwMode="auto">
          <a:xfrm>
            <a:off x="6170555" y="5390975"/>
            <a:ext cx="1295400" cy="966788"/>
          </a:xfrm>
          <a:custGeom>
            <a:avLst/>
            <a:gdLst>
              <a:gd name="T0" fmla="*/ 0 w 816"/>
              <a:gd name="T1" fmla="*/ 2147483647 h 609"/>
              <a:gd name="T2" fmla="*/ 2147483647 w 816"/>
              <a:gd name="T3" fmla="*/ 2147483647 h 609"/>
              <a:gd name="T4" fmla="*/ 2147483647 w 816"/>
              <a:gd name="T5" fmla="*/ 2147483647 h 609"/>
              <a:gd name="T6" fmla="*/ 2147483647 w 816"/>
              <a:gd name="T7" fmla="*/ 2147483647 h 609"/>
              <a:gd name="T8" fmla="*/ 2147483647 w 816"/>
              <a:gd name="T9" fmla="*/ 2147483647 h 609"/>
              <a:gd name="T10" fmla="*/ 2147483647 w 816"/>
              <a:gd name="T11" fmla="*/ 2147483647 h 609"/>
              <a:gd name="T12" fmla="*/ 2147483647 w 816"/>
              <a:gd name="T13" fmla="*/ 0 h 609"/>
              <a:gd name="T14" fmla="*/ 2147483647 w 816"/>
              <a:gd name="T15" fmla="*/ 2147483647 h 609"/>
              <a:gd name="T16" fmla="*/ 2147483647 w 816"/>
              <a:gd name="T17" fmla="*/ 2147483647 h 609"/>
              <a:gd name="T18" fmla="*/ 2147483647 w 816"/>
              <a:gd name="T19" fmla="*/ 2147483647 h 609"/>
              <a:gd name="T20" fmla="*/ 2147483647 w 816"/>
              <a:gd name="T21" fmla="*/ 2147483647 h 609"/>
              <a:gd name="T22" fmla="*/ 2147483647 w 816"/>
              <a:gd name="T23" fmla="*/ 2147483647 h 609"/>
              <a:gd name="T24" fmla="*/ 2147483647 w 816"/>
              <a:gd name="T25" fmla="*/ 2147483647 h 609"/>
              <a:gd name="T26" fmla="*/ 2147483647 w 816"/>
              <a:gd name="T27" fmla="*/ 2147483647 h 609"/>
              <a:gd name="T28" fmla="*/ 2147483647 w 816"/>
              <a:gd name="T29" fmla="*/ 2147483647 h 609"/>
              <a:gd name="T30" fmla="*/ 2147483647 w 816"/>
              <a:gd name="T31" fmla="*/ 2147483647 h 609"/>
              <a:gd name="T32" fmla="*/ 2147483647 w 816"/>
              <a:gd name="T33" fmla="*/ 2147483647 h 609"/>
              <a:gd name="T34" fmla="*/ 2147483647 w 816"/>
              <a:gd name="T35" fmla="*/ 2147483647 h 609"/>
              <a:gd name="T36" fmla="*/ 2147483647 w 816"/>
              <a:gd name="T37" fmla="*/ 2147483647 h 609"/>
              <a:gd name="T38" fmla="*/ 2147483647 w 816"/>
              <a:gd name="T39" fmla="*/ 2147483647 h 609"/>
              <a:gd name="T40" fmla="*/ 2147483647 w 816"/>
              <a:gd name="T41" fmla="*/ 2147483647 h 609"/>
              <a:gd name="T42" fmla="*/ 2147483647 w 816"/>
              <a:gd name="T43" fmla="*/ 2147483647 h 609"/>
              <a:gd name="T44" fmla="*/ 2147483647 w 816"/>
              <a:gd name="T45" fmla="*/ 2147483647 h 609"/>
              <a:gd name="T46" fmla="*/ 2147483647 w 816"/>
              <a:gd name="T47" fmla="*/ 2147483647 h 609"/>
              <a:gd name="T48" fmla="*/ 2147483647 w 816"/>
              <a:gd name="T49" fmla="*/ 2147483647 h 609"/>
              <a:gd name="T50" fmla="*/ 2147483647 w 816"/>
              <a:gd name="T51" fmla="*/ 2147483647 h 609"/>
              <a:gd name="T52" fmla="*/ 2147483647 w 816"/>
              <a:gd name="T53" fmla="*/ 2147483647 h 609"/>
              <a:gd name="T54" fmla="*/ 2147483647 w 816"/>
              <a:gd name="T55" fmla="*/ 2147483647 h 609"/>
              <a:gd name="T56" fmla="*/ 2147483647 w 816"/>
              <a:gd name="T57" fmla="*/ 2147483647 h 609"/>
              <a:gd name="T58" fmla="*/ 2147483647 w 816"/>
              <a:gd name="T59" fmla="*/ 2147483647 h 609"/>
              <a:gd name="T60" fmla="*/ 2147483647 w 816"/>
              <a:gd name="T61" fmla="*/ 2147483647 h 609"/>
              <a:gd name="T62" fmla="*/ 2147483647 w 816"/>
              <a:gd name="T63" fmla="*/ 2147483647 h 609"/>
              <a:gd name="T64" fmla="*/ 2147483647 w 816"/>
              <a:gd name="T65" fmla="*/ 2147483647 h 609"/>
              <a:gd name="T66" fmla="*/ 2147483647 w 816"/>
              <a:gd name="T67" fmla="*/ 2147483647 h 609"/>
              <a:gd name="T68" fmla="*/ 2147483647 w 816"/>
              <a:gd name="T69" fmla="*/ 2147483647 h 609"/>
              <a:gd name="T70" fmla="*/ 2147483647 w 816"/>
              <a:gd name="T71" fmla="*/ 2147483647 h 609"/>
              <a:gd name="T72" fmla="*/ 2147483647 w 816"/>
              <a:gd name="T73" fmla="*/ 2147483647 h 609"/>
              <a:gd name="T74" fmla="*/ 2147483647 w 816"/>
              <a:gd name="T75" fmla="*/ 2147483647 h 609"/>
              <a:gd name="T76" fmla="*/ 2147483647 w 816"/>
              <a:gd name="T77" fmla="*/ 2147483647 h 609"/>
              <a:gd name="T78" fmla="*/ 0 w 816"/>
              <a:gd name="T79" fmla="*/ 2147483647 h 6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16"/>
              <a:gd name="T121" fmla="*/ 0 h 609"/>
              <a:gd name="T122" fmla="*/ 816 w 816"/>
              <a:gd name="T123" fmla="*/ 609 h 6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16" h="609">
                <a:moveTo>
                  <a:pt x="0" y="60"/>
                </a:moveTo>
                <a:lnTo>
                  <a:pt x="224" y="35"/>
                </a:lnTo>
                <a:lnTo>
                  <a:pt x="249" y="75"/>
                </a:lnTo>
                <a:lnTo>
                  <a:pt x="488" y="35"/>
                </a:lnTo>
                <a:lnTo>
                  <a:pt x="529" y="69"/>
                </a:lnTo>
                <a:lnTo>
                  <a:pt x="529" y="5"/>
                </a:lnTo>
                <a:lnTo>
                  <a:pt x="527" y="0"/>
                </a:lnTo>
                <a:lnTo>
                  <a:pt x="575" y="3"/>
                </a:lnTo>
                <a:lnTo>
                  <a:pt x="626" y="98"/>
                </a:lnTo>
                <a:lnTo>
                  <a:pt x="706" y="226"/>
                </a:lnTo>
                <a:lnTo>
                  <a:pt x="747" y="336"/>
                </a:lnTo>
                <a:lnTo>
                  <a:pt x="806" y="412"/>
                </a:lnTo>
                <a:lnTo>
                  <a:pt x="816" y="525"/>
                </a:lnTo>
                <a:lnTo>
                  <a:pt x="797" y="591"/>
                </a:lnTo>
                <a:lnTo>
                  <a:pt x="711" y="609"/>
                </a:lnTo>
                <a:lnTo>
                  <a:pt x="696" y="580"/>
                </a:lnTo>
                <a:lnTo>
                  <a:pt x="637" y="541"/>
                </a:lnTo>
                <a:lnTo>
                  <a:pt x="617" y="498"/>
                </a:lnTo>
                <a:lnTo>
                  <a:pt x="602" y="483"/>
                </a:lnTo>
                <a:lnTo>
                  <a:pt x="593" y="445"/>
                </a:lnTo>
                <a:lnTo>
                  <a:pt x="579" y="456"/>
                </a:lnTo>
                <a:lnTo>
                  <a:pt x="529" y="404"/>
                </a:lnTo>
                <a:lnTo>
                  <a:pt x="540" y="357"/>
                </a:lnTo>
                <a:lnTo>
                  <a:pt x="529" y="330"/>
                </a:lnTo>
                <a:lnTo>
                  <a:pt x="516" y="339"/>
                </a:lnTo>
                <a:lnTo>
                  <a:pt x="517" y="367"/>
                </a:lnTo>
                <a:lnTo>
                  <a:pt x="502" y="330"/>
                </a:lnTo>
                <a:lnTo>
                  <a:pt x="503" y="245"/>
                </a:lnTo>
                <a:lnTo>
                  <a:pt x="473" y="194"/>
                </a:lnTo>
                <a:lnTo>
                  <a:pt x="397" y="153"/>
                </a:lnTo>
                <a:lnTo>
                  <a:pt x="358" y="106"/>
                </a:lnTo>
                <a:lnTo>
                  <a:pt x="316" y="100"/>
                </a:lnTo>
                <a:lnTo>
                  <a:pt x="298" y="130"/>
                </a:lnTo>
                <a:lnTo>
                  <a:pt x="234" y="150"/>
                </a:lnTo>
                <a:lnTo>
                  <a:pt x="197" y="130"/>
                </a:lnTo>
                <a:lnTo>
                  <a:pt x="178" y="98"/>
                </a:lnTo>
                <a:lnTo>
                  <a:pt x="59" y="126"/>
                </a:lnTo>
                <a:lnTo>
                  <a:pt x="33" y="103"/>
                </a:lnTo>
                <a:lnTo>
                  <a:pt x="7" y="129"/>
                </a:lnTo>
                <a:lnTo>
                  <a:pt x="0" y="60"/>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pic>
        <p:nvPicPr>
          <p:cNvPr id="177" name="Picture 119" descr="BD14867_"/>
          <p:cNvPicPr>
            <a:picLocks noChangeAspect="1" noChangeArrowheads="1"/>
          </p:cNvPicPr>
          <p:nvPr/>
        </p:nvPicPr>
        <p:blipFill>
          <a:blip r:embed="rId3" cstate="print"/>
          <a:srcRect/>
          <a:stretch>
            <a:fillRect/>
          </a:stretch>
        </p:blipFill>
        <p:spPr bwMode="auto">
          <a:xfrm>
            <a:off x="5448242" y="4632150"/>
            <a:ext cx="57150" cy="57150"/>
          </a:xfrm>
          <a:prstGeom prst="rect">
            <a:avLst/>
          </a:prstGeom>
          <a:noFill/>
          <a:ln w="9525">
            <a:noFill/>
            <a:miter lim="800000"/>
            <a:headEnd/>
            <a:tailEnd/>
          </a:ln>
        </p:spPr>
      </p:pic>
      <p:sp>
        <p:nvSpPr>
          <p:cNvPr id="178" name="Freeform 215"/>
          <p:cNvSpPr>
            <a:spLocks/>
          </p:cNvSpPr>
          <p:nvPr/>
        </p:nvSpPr>
        <p:spPr bwMode="auto">
          <a:xfrm>
            <a:off x="5159317" y="5183013"/>
            <a:ext cx="822325" cy="727075"/>
          </a:xfrm>
          <a:custGeom>
            <a:avLst/>
            <a:gdLst>
              <a:gd name="T0" fmla="*/ 0 w 518"/>
              <a:gd name="T1" fmla="*/ 2147483647 h 458"/>
              <a:gd name="T2" fmla="*/ 2147483647 w 518"/>
              <a:gd name="T3" fmla="*/ 0 h 458"/>
              <a:gd name="T4" fmla="*/ 2147483647 w 518"/>
              <a:gd name="T5" fmla="*/ 2147483647 h 458"/>
              <a:gd name="T6" fmla="*/ 2147483647 w 518"/>
              <a:gd name="T7" fmla="*/ 2147483647 h 458"/>
              <a:gd name="T8" fmla="*/ 2147483647 w 518"/>
              <a:gd name="T9" fmla="*/ 2147483647 h 458"/>
              <a:gd name="T10" fmla="*/ 2147483647 w 518"/>
              <a:gd name="T11" fmla="*/ 2147483647 h 458"/>
              <a:gd name="T12" fmla="*/ 2147483647 w 518"/>
              <a:gd name="T13" fmla="*/ 2147483647 h 458"/>
              <a:gd name="T14" fmla="*/ 2147483647 w 518"/>
              <a:gd name="T15" fmla="*/ 2147483647 h 458"/>
              <a:gd name="T16" fmla="*/ 2147483647 w 518"/>
              <a:gd name="T17" fmla="*/ 2147483647 h 458"/>
              <a:gd name="T18" fmla="*/ 2147483647 w 518"/>
              <a:gd name="T19" fmla="*/ 2147483647 h 458"/>
              <a:gd name="T20" fmla="*/ 2147483647 w 518"/>
              <a:gd name="T21" fmla="*/ 2147483647 h 458"/>
              <a:gd name="T22" fmla="*/ 2147483647 w 518"/>
              <a:gd name="T23" fmla="*/ 2147483647 h 458"/>
              <a:gd name="T24" fmla="*/ 2147483647 w 518"/>
              <a:gd name="T25" fmla="*/ 2147483647 h 458"/>
              <a:gd name="T26" fmla="*/ 2147483647 w 518"/>
              <a:gd name="T27" fmla="*/ 2147483647 h 458"/>
              <a:gd name="T28" fmla="*/ 2147483647 w 518"/>
              <a:gd name="T29" fmla="*/ 2147483647 h 458"/>
              <a:gd name="T30" fmla="*/ 2147483647 w 518"/>
              <a:gd name="T31" fmla="*/ 2147483647 h 458"/>
              <a:gd name="T32" fmla="*/ 2147483647 w 518"/>
              <a:gd name="T33" fmla="*/ 2147483647 h 458"/>
              <a:gd name="T34" fmla="*/ 2147483647 w 518"/>
              <a:gd name="T35" fmla="*/ 2147483647 h 458"/>
              <a:gd name="T36" fmla="*/ 2147483647 w 518"/>
              <a:gd name="T37" fmla="*/ 2147483647 h 458"/>
              <a:gd name="T38" fmla="*/ 2147483647 w 518"/>
              <a:gd name="T39" fmla="*/ 2147483647 h 458"/>
              <a:gd name="T40" fmla="*/ 2147483647 w 518"/>
              <a:gd name="T41" fmla="*/ 2147483647 h 458"/>
              <a:gd name="T42" fmla="*/ 2147483647 w 518"/>
              <a:gd name="T43" fmla="*/ 2147483647 h 458"/>
              <a:gd name="T44" fmla="*/ 2147483647 w 518"/>
              <a:gd name="T45" fmla="*/ 2147483647 h 458"/>
              <a:gd name="T46" fmla="*/ 2147483647 w 518"/>
              <a:gd name="T47" fmla="*/ 2147483647 h 458"/>
              <a:gd name="T48" fmla="*/ 2147483647 w 518"/>
              <a:gd name="T49" fmla="*/ 2147483647 h 458"/>
              <a:gd name="T50" fmla="*/ 2147483647 w 518"/>
              <a:gd name="T51" fmla="*/ 2147483647 h 458"/>
              <a:gd name="T52" fmla="*/ 2147483647 w 518"/>
              <a:gd name="T53" fmla="*/ 2147483647 h 458"/>
              <a:gd name="T54" fmla="*/ 2147483647 w 518"/>
              <a:gd name="T55" fmla="*/ 2147483647 h 458"/>
              <a:gd name="T56" fmla="*/ 2147483647 w 518"/>
              <a:gd name="T57" fmla="*/ 2147483647 h 458"/>
              <a:gd name="T58" fmla="*/ 2147483647 w 518"/>
              <a:gd name="T59" fmla="*/ 2147483647 h 458"/>
              <a:gd name="T60" fmla="*/ 2147483647 w 518"/>
              <a:gd name="T61" fmla="*/ 2147483647 h 458"/>
              <a:gd name="T62" fmla="*/ 2147483647 w 518"/>
              <a:gd name="T63" fmla="*/ 2147483647 h 458"/>
              <a:gd name="T64" fmla="*/ 2147483647 w 518"/>
              <a:gd name="T65" fmla="*/ 2147483647 h 458"/>
              <a:gd name="T66" fmla="*/ 2147483647 w 518"/>
              <a:gd name="T67" fmla="*/ 2147483647 h 458"/>
              <a:gd name="T68" fmla="*/ 0 w 518"/>
              <a:gd name="T69" fmla="*/ 2147483647 h 4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8"/>
              <a:gd name="T106" fmla="*/ 0 h 458"/>
              <a:gd name="T107" fmla="*/ 518 w 518"/>
              <a:gd name="T108" fmla="*/ 458 h 4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8" h="458">
                <a:moveTo>
                  <a:pt x="0" y="11"/>
                </a:moveTo>
                <a:lnTo>
                  <a:pt x="259" y="0"/>
                </a:lnTo>
                <a:lnTo>
                  <a:pt x="305" y="94"/>
                </a:lnTo>
                <a:lnTo>
                  <a:pt x="265" y="206"/>
                </a:lnTo>
                <a:lnTo>
                  <a:pt x="253" y="257"/>
                </a:lnTo>
                <a:lnTo>
                  <a:pt x="427" y="236"/>
                </a:lnTo>
                <a:lnTo>
                  <a:pt x="439" y="309"/>
                </a:lnTo>
                <a:lnTo>
                  <a:pt x="386" y="301"/>
                </a:lnTo>
                <a:lnTo>
                  <a:pt x="363" y="333"/>
                </a:lnTo>
                <a:lnTo>
                  <a:pt x="389" y="354"/>
                </a:lnTo>
                <a:lnTo>
                  <a:pt x="437" y="330"/>
                </a:lnTo>
                <a:lnTo>
                  <a:pt x="439" y="365"/>
                </a:lnTo>
                <a:lnTo>
                  <a:pt x="465" y="334"/>
                </a:lnTo>
                <a:lnTo>
                  <a:pt x="484" y="334"/>
                </a:lnTo>
                <a:lnTo>
                  <a:pt x="462" y="396"/>
                </a:lnTo>
                <a:lnTo>
                  <a:pt x="505" y="406"/>
                </a:lnTo>
                <a:lnTo>
                  <a:pt x="518" y="440"/>
                </a:lnTo>
                <a:lnTo>
                  <a:pt x="498" y="450"/>
                </a:lnTo>
                <a:lnTo>
                  <a:pt x="472" y="429"/>
                </a:lnTo>
                <a:lnTo>
                  <a:pt x="422" y="414"/>
                </a:lnTo>
                <a:lnTo>
                  <a:pt x="433" y="453"/>
                </a:lnTo>
                <a:lnTo>
                  <a:pt x="408" y="458"/>
                </a:lnTo>
                <a:lnTo>
                  <a:pt x="388" y="422"/>
                </a:lnTo>
                <a:lnTo>
                  <a:pt x="375" y="444"/>
                </a:lnTo>
                <a:lnTo>
                  <a:pt x="298" y="444"/>
                </a:lnTo>
                <a:lnTo>
                  <a:pt x="298" y="422"/>
                </a:lnTo>
                <a:lnTo>
                  <a:pt x="270" y="396"/>
                </a:lnTo>
                <a:lnTo>
                  <a:pt x="213" y="393"/>
                </a:lnTo>
                <a:lnTo>
                  <a:pt x="261" y="422"/>
                </a:lnTo>
                <a:lnTo>
                  <a:pt x="195" y="438"/>
                </a:lnTo>
                <a:lnTo>
                  <a:pt x="90" y="417"/>
                </a:lnTo>
                <a:lnTo>
                  <a:pt x="50" y="422"/>
                </a:lnTo>
                <a:lnTo>
                  <a:pt x="65" y="269"/>
                </a:lnTo>
                <a:lnTo>
                  <a:pt x="1" y="145"/>
                </a:lnTo>
                <a:lnTo>
                  <a:pt x="0" y="11"/>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79" name="Freeform 214"/>
          <p:cNvSpPr>
            <a:spLocks/>
          </p:cNvSpPr>
          <p:nvPr/>
        </p:nvSpPr>
        <p:spPr bwMode="auto">
          <a:xfrm>
            <a:off x="5070417" y="4500388"/>
            <a:ext cx="681038" cy="698500"/>
          </a:xfrm>
          <a:custGeom>
            <a:avLst/>
            <a:gdLst>
              <a:gd name="T0" fmla="*/ 0 w 429"/>
              <a:gd name="T1" fmla="*/ 2147483647 h 440"/>
              <a:gd name="T2" fmla="*/ 2147483647 w 429"/>
              <a:gd name="T3" fmla="*/ 2147483647 h 440"/>
              <a:gd name="T4" fmla="*/ 2147483647 w 429"/>
              <a:gd name="T5" fmla="*/ 0 h 440"/>
              <a:gd name="T6" fmla="*/ 2147483647 w 429"/>
              <a:gd name="T7" fmla="*/ 2147483647 h 440"/>
              <a:gd name="T8" fmla="*/ 2147483647 w 429"/>
              <a:gd name="T9" fmla="*/ 2147483647 h 440"/>
              <a:gd name="T10" fmla="*/ 2147483647 w 429"/>
              <a:gd name="T11" fmla="*/ 2147483647 h 440"/>
              <a:gd name="T12" fmla="*/ 2147483647 w 429"/>
              <a:gd name="T13" fmla="*/ 2147483647 h 440"/>
              <a:gd name="T14" fmla="*/ 2147483647 w 429"/>
              <a:gd name="T15" fmla="*/ 2147483647 h 440"/>
              <a:gd name="T16" fmla="*/ 2147483647 w 429"/>
              <a:gd name="T17" fmla="*/ 2147483647 h 440"/>
              <a:gd name="T18" fmla="*/ 2147483647 w 429"/>
              <a:gd name="T19" fmla="*/ 2147483647 h 440"/>
              <a:gd name="T20" fmla="*/ 2147483647 w 429"/>
              <a:gd name="T21" fmla="*/ 2147483647 h 440"/>
              <a:gd name="T22" fmla="*/ 2147483647 w 429"/>
              <a:gd name="T23" fmla="*/ 2147483647 h 440"/>
              <a:gd name="T24" fmla="*/ 2147483647 w 429"/>
              <a:gd name="T25" fmla="*/ 2147483647 h 440"/>
              <a:gd name="T26" fmla="*/ 2147483647 w 429"/>
              <a:gd name="T27" fmla="*/ 2147483647 h 440"/>
              <a:gd name="T28" fmla="*/ 2147483647 w 429"/>
              <a:gd name="T29" fmla="*/ 2147483647 h 440"/>
              <a:gd name="T30" fmla="*/ 0 w 429"/>
              <a:gd name="T31" fmla="*/ 2147483647 h 4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9"/>
              <a:gd name="T49" fmla="*/ 0 h 440"/>
              <a:gd name="T50" fmla="*/ 429 w 429"/>
              <a:gd name="T51" fmla="*/ 440 h 4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9" h="440">
                <a:moveTo>
                  <a:pt x="0" y="40"/>
                </a:moveTo>
                <a:lnTo>
                  <a:pt x="168" y="17"/>
                </a:lnTo>
                <a:lnTo>
                  <a:pt x="377" y="0"/>
                </a:lnTo>
                <a:lnTo>
                  <a:pt x="366" y="58"/>
                </a:lnTo>
                <a:lnTo>
                  <a:pt x="414" y="46"/>
                </a:lnTo>
                <a:lnTo>
                  <a:pt x="429" y="84"/>
                </a:lnTo>
                <a:lnTo>
                  <a:pt x="381" y="119"/>
                </a:lnTo>
                <a:lnTo>
                  <a:pt x="392" y="180"/>
                </a:lnTo>
                <a:lnTo>
                  <a:pt x="342" y="282"/>
                </a:lnTo>
                <a:lnTo>
                  <a:pt x="306" y="346"/>
                </a:lnTo>
                <a:lnTo>
                  <a:pt x="327" y="426"/>
                </a:lnTo>
                <a:lnTo>
                  <a:pt x="63" y="440"/>
                </a:lnTo>
                <a:lnTo>
                  <a:pt x="62" y="390"/>
                </a:lnTo>
                <a:lnTo>
                  <a:pt x="8" y="379"/>
                </a:lnTo>
                <a:lnTo>
                  <a:pt x="8" y="119"/>
                </a:lnTo>
                <a:lnTo>
                  <a:pt x="0" y="40"/>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80" name="AutoShape 317"/>
          <p:cNvSpPr>
            <a:spLocks noChangeArrowheads="1"/>
          </p:cNvSpPr>
          <p:nvPr/>
        </p:nvSpPr>
        <p:spPr bwMode="auto">
          <a:xfrm>
            <a:off x="7542155" y="2930350"/>
            <a:ext cx="95250" cy="104775"/>
          </a:xfrm>
          <a:prstGeom prst="star5">
            <a:avLst/>
          </a:prstGeom>
          <a:solidFill>
            <a:srgbClr val="FF9900"/>
          </a:solidFill>
          <a:ln w="9525">
            <a:solidFill>
              <a:schemeClr val="tx1"/>
            </a:solidFill>
            <a:miter lim="800000"/>
            <a:headEnd/>
            <a:tailEnd/>
          </a:ln>
          <a:effectLst/>
        </p:spPr>
        <p:txBody>
          <a:bodyPr wrap="none" anchor="ctr"/>
          <a:lstStyle/>
          <a:p>
            <a:pPr algn="ctr" eaLnBrk="0" hangingPunct="0">
              <a:lnSpc>
                <a:spcPct val="65000"/>
              </a:lnSpc>
              <a:defRPr/>
            </a:pPr>
            <a:endParaRPr lang="en-US" sz="2400">
              <a:solidFill>
                <a:srgbClr val="FF9900"/>
              </a:solidFill>
              <a:latin typeface="Times New Roman" pitchFamily="18" charset="0"/>
            </a:endParaRPr>
          </a:p>
        </p:txBody>
      </p:sp>
      <p:sp>
        <p:nvSpPr>
          <p:cNvPr id="181" name="AutoShape 327"/>
          <p:cNvSpPr>
            <a:spLocks noChangeArrowheads="1"/>
          </p:cNvSpPr>
          <p:nvPr/>
        </p:nvSpPr>
        <p:spPr bwMode="auto">
          <a:xfrm>
            <a:off x="6916680" y="5254450"/>
            <a:ext cx="160337" cy="157163"/>
          </a:xfrm>
          <a:prstGeom prst="star5">
            <a:avLst/>
          </a:prstGeom>
          <a:solidFill>
            <a:srgbClr val="002060"/>
          </a:solidFill>
          <a:ln w="9525">
            <a:solidFill>
              <a:schemeClr val="tx1"/>
            </a:solidFill>
            <a:miter lim="800000"/>
            <a:headEnd/>
            <a:tailEnd/>
          </a:ln>
          <a:effectLst/>
        </p:spPr>
        <p:txBody>
          <a:bodyPr wrap="none" anchor="ctr"/>
          <a:lstStyle/>
          <a:p>
            <a:pPr algn="ctr" eaLnBrk="0" hangingPunct="0">
              <a:lnSpc>
                <a:spcPct val="65000"/>
              </a:lnSpc>
              <a:defRPr/>
            </a:pPr>
            <a:endParaRPr lang="en-US" sz="2400">
              <a:solidFill>
                <a:srgbClr val="FF9900"/>
              </a:solidFill>
              <a:latin typeface="Times New Roman" pitchFamily="18" charset="0"/>
            </a:endParaRPr>
          </a:p>
        </p:txBody>
      </p:sp>
      <p:sp>
        <p:nvSpPr>
          <p:cNvPr id="182" name="Freeform 113"/>
          <p:cNvSpPr>
            <a:spLocks/>
          </p:cNvSpPr>
          <p:nvPr/>
        </p:nvSpPr>
        <p:spPr bwMode="auto">
          <a:xfrm>
            <a:off x="5721292" y="3911425"/>
            <a:ext cx="1023938" cy="625475"/>
          </a:xfrm>
          <a:custGeom>
            <a:avLst/>
            <a:gdLst>
              <a:gd name="T0" fmla="*/ 0 w 645"/>
              <a:gd name="T1" fmla="*/ 2147483647 h 394"/>
              <a:gd name="T2" fmla="*/ 2147483647 w 645"/>
              <a:gd name="T3" fmla="*/ 2147483647 h 394"/>
              <a:gd name="T4" fmla="*/ 2147483647 w 645"/>
              <a:gd name="T5" fmla="*/ 2147483647 h 394"/>
              <a:gd name="T6" fmla="*/ 2147483647 w 645"/>
              <a:gd name="T7" fmla="*/ 2147483647 h 394"/>
              <a:gd name="T8" fmla="*/ 2147483647 w 645"/>
              <a:gd name="T9" fmla="*/ 2147483647 h 394"/>
              <a:gd name="T10" fmla="*/ 2147483647 w 645"/>
              <a:gd name="T11" fmla="*/ 2147483647 h 394"/>
              <a:gd name="T12" fmla="*/ 2147483647 w 645"/>
              <a:gd name="T13" fmla="*/ 2147483647 h 394"/>
              <a:gd name="T14" fmla="*/ 2147483647 w 645"/>
              <a:gd name="T15" fmla="*/ 2147483647 h 394"/>
              <a:gd name="T16" fmla="*/ 2147483647 w 645"/>
              <a:gd name="T17" fmla="*/ 2147483647 h 394"/>
              <a:gd name="T18" fmla="*/ 2147483647 w 645"/>
              <a:gd name="T19" fmla="*/ 2147483647 h 394"/>
              <a:gd name="T20" fmla="*/ 2147483647 w 645"/>
              <a:gd name="T21" fmla="*/ 2147483647 h 394"/>
              <a:gd name="T22" fmla="*/ 2147483647 w 645"/>
              <a:gd name="T23" fmla="*/ 2147483647 h 394"/>
              <a:gd name="T24" fmla="*/ 2147483647 w 645"/>
              <a:gd name="T25" fmla="*/ 2147483647 h 394"/>
              <a:gd name="T26" fmla="*/ 2147483647 w 645"/>
              <a:gd name="T27" fmla="*/ 2147483647 h 394"/>
              <a:gd name="T28" fmla="*/ 2147483647 w 645"/>
              <a:gd name="T29" fmla="*/ 0 h 394"/>
              <a:gd name="T30" fmla="*/ 2147483647 w 645"/>
              <a:gd name="T31" fmla="*/ 2147483647 h 394"/>
              <a:gd name="T32" fmla="*/ 2147483647 w 645"/>
              <a:gd name="T33" fmla="*/ 2147483647 h 394"/>
              <a:gd name="T34" fmla="*/ 2147483647 w 645"/>
              <a:gd name="T35" fmla="*/ 2147483647 h 394"/>
              <a:gd name="T36" fmla="*/ 2147483647 w 645"/>
              <a:gd name="T37" fmla="*/ 2147483647 h 394"/>
              <a:gd name="T38" fmla="*/ 2147483647 w 645"/>
              <a:gd name="T39" fmla="*/ 2147483647 h 394"/>
              <a:gd name="T40" fmla="*/ 2147483647 w 645"/>
              <a:gd name="T41" fmla="*/ 2147483647 h 394"/>
              <a:gd name="T42" fmla="*/ 2147483647 w 645"/>
              <a:gd name="T43" fmla="*/ 2147483647 h 394"/>
              <a:gd name="T44" fmla="*/ 2147483647 w 645"/>
              <a:gd name="T45" fmla="*/ 2147483647 h 394"/>
              <a:gd name="T46" fmla="*/ 2147483647 w 645"/>
              <a:gd name="T47" fmla="*/ 2147483647 h 394"/>
              <a:gd name="T48" fmla="*/ 2147483647 w 645"/>
              <a:gd name="T49" fmla="*/ 2147483647 h 394"/>
              <a:gd name="T50" fmla="*/ 2147483647 w 645"/>
              <a:gd name="T51" fmla="*/ 2147483647 h 394"/>
              <a:gd name="T52" fmla="*/ 2147483647 w 645"/>
              <a:gd name="T53" fmla="*/ 2147483647 h 394"/>
              <a:gd name="T54" fmla="*/ 2147483647 w 645"/>
              <a:gd name="T55" fmla="*/ 2147483647 h 394"/>
              <a:gd name="T56" fmla="*/ 0 w 645"/>
              <a:gd name="T57" fmla="*/ 2147483647 h 3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5"/>
              <a:gd name="T88" fmla="*/ 0 h 394"/>
              <a:gd name="T89" fmla="*/ 645 w 645"/>
              <a:gd name="T90" fmla="*/ 394 h 3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5" h="394">
                <a:moveTo>
                  <a:pt x="0" y="394"/>
                </a:moveTo>
                <a:lnTo>
                  <a:pt x="157" y="369"/>
                </a:lnTo>
                <a:lnTo>
                  <a:pt x="157" y="352"/>
                </a:lnTo>
                <a:lnTo>
                  <a:pt x="536" y="295"/>
                </a:lnTo>
                <a:lnTo>
                  <a:pt x="543" y="266"/>
                </a:lnTo>
                <a:lnTo>
                  <a:pt x="598" y="243"/>
                </a:lnTo>
                <a:lnTo>
                  <a:pt x="604" y="211"/>
                </a:lnTo>
                <a:lnTo>
                  <a:pt x="627" y="201"/>
                </a:lnTo>
                <a:lnTo>
                  <a:pt x="645" y="153"/>
                </a:lnTo>
                <a:lnTo>
                  <a:pt x="593" y="106"/>
                </a:lnTo>
                <a:lnTo>
                  <a:pt x="583" y="44"/>
                </a:lnTo>
                <a:lnTo>
                  <a:pt x="543" y="12"/>
                </a:lnTo>
                <a:lnTo>
                  <a:pt x="458" y="30"/>
                </a:lnTo>
                <a:lnTo>
                  <a:pt x="418" y="3"/>
                </a:lnTo>
                <a:lnTo>
                  <a:pt x="380" y="0"/>
                </a:lnTo>
                <a:lnTo>
                  <a:pt x="389" y="44"/>
                </a:lnTo>
                <a:lnTo>
                  <a:pt x="336" y="67"/>
                </a:lnTo>
                <a:lnTo>
                  <a:pt x="301" y="163"/>
                </a:lnTo>
                <a:lnTo>
                  <a:pt x="252" y="148"/>
                </a:lnTo>
                <a:lnTo>
                  <a:pt x="196" y="186"/>
                </a:lnTo>
                <a:lnTo>
                  <a:pt x="123" y="199"/>
                </a:lnTo>
                <a:lnTo>
                  <a:pt x="123" y="255"/>
                </a:lnTo>
                <a:lnTo>
                  <a:pt x="87" y="254"/>
                </a:lnTo>
                <a:lnTo>
                  <a:pt x="90" y="302"/>
                </a:lnTo>
                <a:lnTo>
                  <a:pt x="51" y="283"/>
                </a:lnTo>
                <a:lnTo>
                  <a:pt x="29" y="292"/>
                </a:lnTo>
                <a:lnTo>
                  <a:pt x="48" y="325"/>
                </a:lnTo>
                <a:lnTo>
                  <a:pt x="8" y="367"/>
                </a:lnTo>
                <a:lnTo>
                  <a:pt x="0" y="394"/>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83" name="Rectangle 184"/>
          <p:cNvSpPr>
            <a:spLocks noChangeArrowheads="1"/>
          </p:cNvSpPr>
          <p:nvPr/>
        </p:nvSpPr>
        <p:spPr bwMode="auto">
          <a:xfrm>
            <a:off x="7062412" y="2897013"/>
            <a:ext cx="538163" cy="195262"/>
          </a:xfrm>
          <a:prstGeom prst="rect">
            <a:avLst/>
          </a:prstGeom>
          <a:noFill/>
          <a:ln w="12700">
            <a:noFill/>
            <a:miter lim="800000"/>
            <a:headEnd/>
            <a:tailEnd/>
          </a:ln>
        </p:spPr>
        <p:txBody>
          <a:bodyPr lIns="90488" tIns="44450" rIns="90488" bIns="44450"/>
          <a:lstStyle/>
          <a:p>
            <a:pPr eaLnBrk="0" hangingPunct="0"/>
            <a:r>
              <a:rPr lang="en-US" sz="700" dirty="0" smtClean="0">
                <a:solidFill>
                  <a:prstClr val="black"/>
                </a:solidFill>
                <a:latin typeface="Arial Narrow" pitchFamily="34" charset="0"/>
              </a:rPr>
              <a:t>West Point</a:t>
            </a:r>
            <a:endParaRPr lang="en-US" sz="700" dirty="0">
              <a:solidFill>
                <a:prstClr val="black"/>
              </a:solidFill>
              <a:latin typeface="Arial Narrow" pitchFamily="34" charset="0"/>
            </a:endParaRPr>
          </a:p>
        </p:txBody>
      </p:sp>
      <p:sp>
        <p:nvSpPr>
          <p:cNvPr id="184" name="Rectangle 166"/>
          <p:cNvSpPr>
            <a:spLocks noChangeArrowheads="1"/>
          </p:cNvSpPr>
          <p:nvPr/>
        </p:nvSpPr>
        <p:spPr bwMode="auto">
          <a:xfrm>
            <a:off x="2925133" y="4160980"/>
            <a:ext cx="682625" cy="260350"/>
          </a:xfrm>
          <a:prstGeom prst="rect">
            <a:avLst/>
          </a:prstGeom>
          <a:noFill/>
          <a:ln w="12700">
            <a:noFill/>
            <a:miter lim="800000"/>
            <a:headEnd/>
            <a:tailEnd/>
          </a:ln>
        </p:spPr>
        <p:txBody>
          <a:bodyPr lIns="90488" tIns="44450" rIns="90488" bIns="44450">
            <a:spAutoFit/>
          </a:bodyPr>
          <a:lstStyle/>
          <a:p>
            <a:pPr algn="ctr" eaLnBrk="0" hangingPunct="0">
              <a:lnSpc>
                <a:spcPct val="80000"/>
              </a:lnSpc>
            </a:pPr>
            <a:r>
              <a:rPr lang="en-US" sz="700" dirty="0">
                <a:solidFill>
                  <a:prstClr val="black"/>
                </a:solidFill>
                <a:latin typeface="Arial Narrow" pitchFamily="34" charset="0"/>
              </a:rPr>
              <a:t>Pueblo</a:t>
            </a:r>
          </a:p>
          <a:p>
            <a:pPr algn="ctr" eaLnBrk="0" hangingPunct="0">
              <a:lnSpc>
                <a:spcPct val="80000"/>
              </a:lnSpc>
            </a:pPr>
            <a:r>
              <a:rPr lang="en-US" sz="700" dirty="0" err="1">
                <a:solidFill>
                  <a:prstClr val="black"/>
                </a:solidFill>
                <a:latin typeface="Arial Narrow" pitchFamily="34" charset="0"/>
              </a:rPr>
              <a:t>Chem</a:t>
            </a:r>
            <a:r>
              <a:rPr lang="en-US" sz="700" dirty="0">
                <a:solidFill>
                  <a:prstClr val="black"/>
                </a:solidFill>
                <a:latin typeface="Arial Narrow" pitchFamily="34" charset="0"/>
              </a:rPr>
              <a:t> Depot</a:t>
            </a:r>
          </a:p>
        </p:txBody>
      </p:sp>
      <p:sp>
        <p:nvSpPr>
          <p:cNvPr id="185" name="Rectangle 566"/>
          <p:cNvSpPr>
            <a:spLocks noChangeArrowheads="1"/>
          </p:cNvSpPr>
          <p:nvPr/>
        </p:nvSpPr>
        <p:spPr bwMode="auto">
          <a:xfrm>
            <a:off x="677677" y="4387307"/>
            <a:ext cx="796925" cy="197490"/>
          </a:xfrm>
          <a:prstGeom prst="rect">
            <a:avLst/>
          </a:prstGeom>
          <a:noFill/>
          <a:ln w="12700">
            <a:noFill/>
            <a:miter lim="800000"/>
            <a:headEnd/>
            <a:tailEnd/>
          </a:ln>
        </p:spPr>
        <p:txBody>
          <a:bodyPr lIns="90488" tIns="44450" rIns="90488" bIns="44450">
            <a:spAutoFit/>
          </a:bodyPr>
          <a:lstStyle/>
          <a:p>
            <a:pPr eaLnBrk="0" hangingPunct="0"/>
            <a:r>
              <a:rPr lang="en-US" sz="700" dirty="0" smtClean="0">
                <a:solidFill>
                  <a:prstClr val="black"/>
                </a:solidFill>
                <a:latin typeface="Arial Narrow" pitchFamily="34" charset="0"/>
              </a:rPr>
              <a:t>Ft </a:t>
            </a:r>
            <a:r>
              <a:rPr lang="en-US" sz="700" dirty="0">
                <a:solidFill>
                  <a:prstClr val="black"/>
                </a:solidFill>
                <a:latin typeface="Arial Narrow" pitchFamily="34" charset="0"/>
              </a:rPr>
              <a:t>Hunter Liggett</a:t>
            </a:r>
          </a:p>
        </p:txBody>
      </p:sp>
      <p:sp>
        <p:nvSpPr>
          <p:cNvPr id="186" name="Rectangle 569"/>
          <p:cNvSpPr>
            <a:spLocks noChangeArrowheads="1"/>
          </p:cNvSpPr>
          <p:nvPr/>
        </p:nvSpPr>
        <p:spPr bwMode="auto">
          <a:xfrm>
            <a:off x="3432689" y="4224226"/>
            <a:ext cx="698500" cy="260350"/>
          </a:xfrm>
          <a:prstGeom prst="rect">
            <a:avLst/>
          </a:prstGeom>
          <a:noFill/>
          <a:ln w="12700">
            <a:noFill/>
            <a:miter lim="800000"/>
            <a:headEnd/>
            <a:tailEnd/>
          </a:ln>
        </p:spPr>
        <p:txBody>
          <a:bodyPr lIns="90488" tIns="44450" rIns="90488" bIns="44450">
            <a:spAutoFit/>
          </a:bodyPr>
          <a:lstStyle/>
          <a:p>
            <a:pPr algn="ctr" eaLnBrk="0" hangingPunct="0">
              <a:lnSpc>
                <a:spcPct val="80000"/>
              </a:lnSpc>
            </a:pPr>
            <a:r>
              <a:rPr lang="en-US" sz="700" dirty="0">
                <a:solidFill>
                  <a:prstClr val="black"/>
                </a:solidFill>
                <a:latin typeface="Arial Narrow" pitchFamily="34" charset="0"/>
              </a:rPr>
              <a:t>Pinion</a:t>
            </a:r>
          </a:p>
          <a:p>
            <a:pPr algn="ctr" eaLnBrk="0" hangingPunct="0">
              <a:lnSpc>
                <a:spcPct val="80000"/>
              </a:lnSpc>
            </a:pPr>
            <a:r>
              <a:rPr lang="en-US" sz="700" dirty="0">
                <a:solidFill>
                  <a:prstClr val="black"/>
                </a:solidFill>
                <a:latin typeface="Arial Narrow" pitchFamily="34" charset="0"/>
              </a:rPr>
              <a:t>Canyon</a:t>
            </a:r>
          </a:p>
        </p:txBody>
      </p:sp>
      <p:sp>
        <p:nvSpPr>
          <p:cNvPr id="187" name="AutoShape 576"/>
          <p:cNvSpPr>
            <a:spLocks noChangeArrowheads="1"/>
          </p:cNvSpPr>
          <p:nvPr/>
        </p:nvSpPr>
        <p:spPr bwMode="auto">
          <a:xfrm>
            <a:off x="2193867" y="5071888"/>
            <a:ext cx="95250" cy="104775"/>
          </a:xfrm>
          <a:prstGeom prst="star5">
            <a:avLst/>
          </a:prstGeom>
          <a:solidFill>
            <a:srgbClr val="FF9900"/>
          </a:solidFill>
          <a:ln w="9525">
            <a:solidFill>
              <a:schemeClr val="tx1"/>
            </a:solidFill>
            <a:miter lim="800000"/>
            <a:headEnd/>
            <a:tailEnd/>
          </a:ln>
          <a:effectLst/>
        </p:spPr>
        <p:txBody>
          <a:bodyPr wrap="none" anchor="ctr"/>
          <a:lstStyle/>
          <a:p>
            <a:pPr algn="ctr" eaLnBrk="0" hangingPunct="0">
              <a:lnSpc>
                <a:spcPct val="65000"/>
              </a:lnSpc>
              <a:defRPr/>
            </a:pPr>
            <a:endParaRPr lang="en-US" sz="2400">
              <a:solidFill>
                <a:srgbClr val="FF9900"/>
              </a:solidFill>
              <a:latin typeface="Times New Roman" pitchFamily="18" charset="0"/>
            </a:endParaRPr>
          </a:p>
        </p:txBody>
      </p:sp>
      <p:sp>
        <p:nvSpPr>
          <p:cNvPr id="188" name="Rectangle 193"/>
          <p:cNvSpPr>
            <a:spLocks noChangeArrowheads="1"/>
          </p:cNvSpPr>
          <p:nvPr/>
        </p:nvSpPr>
        <p:spPr bwMode="auto">
          <a:xfrm>
            <a:off x="7921505" y="2687129"/>
            <a:ext cx="393700" cy="143629"/>
          </a:xfrm>
          <a:prstGeom prst="rect">
            <a:avLst/>
          </a:prstGeom>
          <a:noFill/>
          <a:ln w="12700">
            <a:noFill/>
            <a:miter lim="800000"/>
            <a:headEnd/>
            <a:tailEnd/>
          </a:ln>
        </p:spPr>
        <p:txBody>
          <a:bodyPr wrap="square" lIns="90488" tIns="44450" rIns="90488" bIns="44450">
            <a:spAutoFit/>
          </a:bodyPr>
          <a:lstStyle/>
          <a:p>
            <a:pPr eaLnBrk="0" hangingPunct="0">
              <a:lnSpc>
                <a:spcPct val="50000"/>
              </a:lnSpc>
            </a:pPr>
            <a:r>
              <a:rPr lang="en-US" sz="700" dirty="0" smtClean="0">
                <a:solidFill>
                  <a:prstClr val="black"/>
                </a:solidFill>
                <a:latin typeface="Arial Narrow" pitchFamily="34" charset="0"/>
              </a:rPr>
              <a:t>Natick</a:t>
            </a:r>
            <a:endParaRPr lang="en-US" sz="700" dirty="0">
              <a:solidFill>
                <a:prstClr val="black"/>
              </a:solidFill>
              <a:latin typeface="Arial Narrow" pitchFamily="34" charset="0"/>
            </a:endParaRPr>
          </a:p>
        </p:txBody>
      </p:sp>
      <p:sp>
        <p:nvSpPr>
          <p:cNvPr id="189" name="Rectangle 79"/>
          <p:cNvSpPr>
            <a:spLocks noChangeArrowheads="1"/>
          </p:cNvSpPr>
          <p:nvPr/>
        </p:nvSpPr>
        <p:spPr bwMode="auto">
          <a:xfrm>
            <a:off x="6467417" y="5124275"/>
            <a:ext cx="625475" cy="195263"/>
          </a:xfrm>
          <a:prstGeom prst="rect">
            <a:avLst/>
          </a:prstGeom>
          <a:noFill/>
          <a:ln w="12700">
            <a:noFill/>
            <a:miter lim="800000"/>
            <a:headEnd/>
            <a:tailEnd/>
          </a:ln>
        </p:spPr>
        <p:txBody>
          <a:bodyPr lIns="90488" tIns="44450" rIns="90488" bIns="44450">
            <a:spAutoFit/>
          </a:bodyPr>
          <a:lstStyle/>
          <a:p>
            <a:pPr eaLnBrk="0" hangingPunct="0"/>
            <a:r>
              <a:rPr lang="en-US" sz="700" dirty="0">
                <a:solidFill>
                  <a:prstClr val="black"/>
                </a:solidFill>
                <a:latin typeface="Arial Narrow" pitchFamily="34" charset="0"/>
              </a:rPr>
              <a:t>Fort Stewart</a:t>
            </a:r>
          </a:p>
        </p:txBody>
      </p:sp>
      <p:pic>
        <p:nvPicPr>
          <p:cNvPr id="190" name="Picture 603" descr="BD14867_"/>
          <p:cNvPicPr>
            <a:picLocks noChangeAspect="1" noChangeArrowheads="1"/>
          </p:cNvPicPr>
          <p:nvPr/>
        </p:nvPicPr>
        <p:blipFill>
          <a:blip r:embed="rId3" cstate="print"/>
          <a:srcRect/>
          <a:stretch>
            <a:fillRect/>
          </a:stretch>
        </p:blipFill>
        <p:spPr bwMode="auto">
          <a:xfrm>
            <a:off x="7027805" y="5233813"/>
            <a:ext cx="57150" cy="57150"/>
          </a:xfrm>
          <a:prstGeom prst="rect">
            <a:avLst/>
          </a:prstGeom>
          <a:noFill/>
          <a:ln w="9525">
            <a:noFill/>
            <a:miter lim="800000"/>
            <a:headEnd/>
            <a:tailEnd/>
          </a:ln>
        </p:spPr>
      </p:pic>
      <p:sp>
        <p:nvSpPr>
          <p:cNvPr id="191" name="Rectangle 604"/>
          <p:cNvSpPr>
            <a:spLocks noChangeArrowheads="1"/>
          </p:cNvSpPr>
          <p:nvPr/>
        </p:nvSpPr>
        <p:spPr bwMode="auto">
          <a:xfrm>
            <a:off x="7107180" y="5124275"/>
            <a:ext cx="936625" cy="195263"/>
          </a:xfrm>
          <a:prstGeom prst="rect">
            <a:avLst/>
          </a:prstGeom>
          <a:noFill/>
          <a:ln w="12700">
            <a:noFill/>
            <a:miter lim="800000"/>
            <a:headEnd/>
            <a:tailEnd/>
          </a:ln>
        </p:spPr>
        <p:txBody>
          <a:bodyPr lIns="90488" tIns="44450" rIns="90488" bIns="44450">
            <a:spAutoFit/>
          </a:bodyPr>
          <a:lstStyle/>
          <a:p>
            <a:pPr eaLnBrk="0" hangingPunct="0"/>
            <a:r>
              <a:rPr lang="en-US" sz="700" dirty="0">
                <a:solidFill>
                  <a:prstClr val="black"/>
                </a:solidFill>
                <a:latin typeface="Arial Narrow" pitchFamily="34" charset="0"/>
              </a:rPr>
              <a:t>Hunter Army Airfield</a:t>
            </a:r>
          </a:p>
        </p:txBody>
      </p:sp>
      <p:sp>
        <p:nvSpPr>
          <p:cNvPr id="192" name="Rectangle 210"/>
          <p:cNvSpPr>
            <a:spLocks noChangeArrowheads="1"/>
          </p:cNvSpPr>
          <p:nvPr/>
        </p:nvSpPr>
        <p:spPr bwMode="auto">
          <a:xfrm>
            <a:off x="573151" y="3825457"/>
            <a:ext cx="668338" cy="305212"/>
          </a:xfrm>
          <a:prstGeom prst="rect">
            <a:avLst/>
          </a:prstGeom>
          <a:noFill/>
          <a:ln w="12700">
            <a:noFill/>
            <a:miter lim="800000"/>
            <a:headEnd/>
            <a:tailEnd/>
          </a:ln>
        </p:spPr>
        <p:txBody>
          <a:bodyPr lIns="90488" tIns="44450" rIns="90488" bIns="44450">
            <a:spAutoFit/>
          </a:bodyPr>
          <a:lstStyle/>
          <a:p>
            <a:pPr eaLnBrk="0" hangingPunct="0"/>
            <a:r>
              <a:rPr lang="en-US" sz="700" dirty="0">
                <a:solidFill>
                  <a:prstClr val="black"/>
                </a:solidFill>
                <a:latin typeface="Arial Narrow" pitchFamily="34" charset="0"/>
              </a:rPr>
              <a:t>MOT Concord </a:t>
            </a:r>
            <a:br>
              <a:rPr lang="en-US" sz="700" dirty="0">
                <a:solidFill>
                  <a:prstClr val="black"/>
                </a:solidFill>
                <a:latin typeface="Arial Narrow" pitchFamily="34" charset="0"/>
              </a:rPr>
            </a:br>
            <a:r>
              <a:rPr lang="en-US" sz="700" dirty="0">
                <a:solidFill>
                  <a:prstClr val="black"/>
                </a:solidFill>
                <a:latin typeface="Arial Narrow" pitchFamily="34" charset="0"/>
              </a:rPr>
              <a:t>Camp Parks </a:t>
            </a:r>
          </a:p>
        </p:txBody>
      </p:sp>
      <p:sp>
        <p:nvSpPr>
          <p:cNvPr id="193" name="Freeform 38"/>
          <p:cNvSpPr>
            <a:spLocks/>
          </p:cNvSpPr>
          <p:nvPr/>
        </p:nvSpPr>
        <p:spPr bwMode="auto">
          <a:xfrm>
            <a:off x="6646805" y="3501850"/>
            <a:ext cx="588962" cy="679450"/>
          </a:xfrm>
          <a:custGeom>
            <a:avLst/>
            <a:gdLst>
              <a:gd name="T0" fmla="*/ 2147483647 w 371"/>
              <a:gd name="T1" fmla="*/ 2147483647 h 428"/>
              <a:gd name="T2" fmla="*/ 2147483647 w 371"/>
              <a:gd name="T3" fmla="*/ 2147483647 h 428"/>
              <a:gd name="T4" fmla="*/ 0 w 371"/>
              <a:gd name="T5" fmla="*/ 2147483647 h 428"/>
              <a:gd name="T6" fmla="*/ 2147483647 w 371"/>
              <a:gd name="T7" fmla="*/ 2147483647 h 428"/>
              <a:gd name="T8" fmla="*/ 2147483647 w 371"/>
              <a:gd name="T9" fmla="*/ 2147483647 h 428"/>
              <a:gd name="T10" fmla="*/ 2147483647 w 371"/>
              <a:gd name="T11" fmla="*/ 2147483647 h 428"/>
              <a:gd name="T12" fmla="*/ 2147483647 w 371"/>
              <a:gd name="T13" fmla="*/ 2147483647 h 428"/>
              <a:gd name="T14" fmla="*/ 2147483647 w 371"/>
              <a:gd name="T15" fmla="*/ 2147483647 h 428"/>
              <a:gd name="T16" fmla="*/ 2147483647 w 371"/>
              <a:gd name="T17" fmla="*/ 2147483647 h 428"/>
              <a:gd name="T18" fmla="*/ 2147483647 w 371"/>
              <a:gd name="T19" fmla="*/ 2147483647 h 428"/>
              <a:gd name="T20" fmla="*/ 2147483647 w 371"/>
              <a:gd name="T21" fmla="*/ 2147483647 h 428"/>
              <a:gd name="T22" fmla="*/ 2147483647 w 371"/>
              <a:gd name="T23" fmla="*/ 2147483647 h 428"/>
              <a:gd name="T24" fmla="*/ 2147483647 w 371"/>
              <a:gd name="T25" fmla="*/ 2147483647 h 428"/>
              <a:gd name="T26" fmla="*/ 2147483647 w 371"/>
              <a:gd name="T27" fmla="*/ 2147483647 h 428"/>
              <a:gd name="T28" fmla="*/ 2147483647 w 371"/>
              <a:gd name="T29" fmla="*/ 2147483647 h 428"/>
              <a:gd name="T30" fmla="*/ 2147483647 w 371"/>
              <a:gd name="T31" fmla="*/ 2147483647 h 428"/>
              <a:gd name="T32" fmla="*/ 2147483647 w 371"/>
              <a:gd name="T33" fmla="*/ 0 h 428"/>
              <a:gd name="T34" fmla="*/ 2147483647 w 371"/>
              <a:gd name="T35" fmla="*/ 2147483647 h 428"/>
              <a:gd name="T36" fmla="*/ 2147483647 w 371"/>
              <a:gd name="T37" fmla="*/ 2147483647 h 428"/>
              <a:gd name="T38" fmla="*/ 2147483647 w 371"/>
              <a:gd name="T39" fmla="*/ 2147483647 h 428"/>
              <a:gd name="T40" fmla="*/ 2147483647 w 371"/>
              <a:gd name="T41" fmla="*/ 2147483647 h 4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1"/>
              <a:gd name="T64" fmla="*/ 0 h 428"/>
              <a:gd name="T65" fmla="*/ 371 w 371"/>
              <a:gd name="T66" fmla="*/ 428 h 4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1" h="428">
                <a:moveTo>
                  <a:pt x="39" y="224"/>
                </a:moveTo>
                <a:lnTo>
                  <a:pt x="10" y="215"/>
                </a:lnTo>
                <a:lnTo>
                  <a:pt x="0" y="283"/>
                </a:lnTo>
                <a:lnTo>
                  <a:pt x="10" y="354"/>
                </a:lnTo>
                <a:lnTo>
                  <a:pt x="63" y="403"/>
                </a:lnTo>
                <a:lnTo>
                  <a:pt x="76" y="428"/>
                </a:lnTo>
                <a:lnTo>
                  <a:pt x="146" y="403"/>
                </a:lnTo>
                <a:lnTo>
                  <a:pt x="225" y="347"/>
                </a:lnTo>
                <a:lnTo>
                  <a:pt x="249" y="221"/>
                </a:lnTo>
                <a:lnTo>
                  <a:pt x="302" y="186"/>
                </a:lnTo>
                <a:lnTo>
                  <a:pt x="330" y="110"/>
                </a:lnTo>
                <a:lnTo>
                  <a:pt x="371" y="89"/>
                </a:lnTo>
                <a:lnTo>
                  <a:pt x="317" y="78"/>
                </a:lnTo>
                <a:lnTo>
                  <a:pt x="224" y="135"/>
                </a:lnTo>
                <a:lnTo>
                  <a:pt x="209" y="81"/>
                </a:lnTo>
                <a:lnTo>
                  <a:pt x="129" y="86"/>
                </a:lnTo>
                <a:lnTo>
                  <a:pt x="110" y="0"/>
                </a:lnTo>
                <a:lnTo>
                  <a:pt x="89" y="24"/>
                </a:lnTo>
                <a:lnTo>
                  <a:pt x="96" y="145"/>
                </a:lnTo>
                <a:lnTo>
                  <a:pt x="59" y="156"/>
                </a:lnTo>
                <a:lnTo>
                  <a:pt x="39" y="224"/>
                </a:lnTo>
                <a:close/>
              </a:path>
            </a:pathLst>
          </a:custGeom>
          <a:solidFill>
            <a:srgbClr val="28D111"/>
          </a:solidFill>
          <a:ln w="12700">
            <a:solidFill>
              <a:srgbClr val="000000"/>
            </a:solidFill>
            <a:round/>
            <a:headEnd/>
            <a:tailEnd/>
          </a:ln>
        </p:spPr>
        <p:txBody>
          <a:bodyPr/>
          <a:lstStyle/>
          <a:p>
            <a:endParaRPr lang="en-US">
              <a:solidFill>
                <a:prstClr val="black"/>
              </a:solidFill>
            </a:endParaRPr>
          </a:p>
        </p:txBody>
      </p:sp>
      <p:sp>
        <p:nvSpPr>
          <p:cNvPr id="194" name="Rectangle 566"/>
          <p:cNvSpPr>
            <a:spLocks noChangeArrowheads="1"/>
          </p:cNvSpPr>
          <p:nvPr/>
        </p:nvSpPr>
        <p:spPr bwMode="auto">
          <a:xfrm>
            <a:off x="515148" y="4176781"/>
            <a:ext cx="1166812" cy="198437"/>
          </a:xfrm>
          <a:prstGeom prst="rect">
            <a:avLst/>
          </a:prstGeom>
          <a:noFill/>
          <a:ln w="12700">
            <a:noFill/>
            <a:miter lim="800000"/>
            <a:headEnd/>
            <a:tailEnd/>
          </a:ln>
        </p:spPr>
        <p:txBody>
          <a:bodyPr lIns="90488" tIns="44450" rIns="90488" bIns="44450">
            <a:spAutoFit/>
          </a:bodyPr>
          <a:lstStyle/>
          <a:p>
            <a:pPr eaLnBrk="0" hangingPunct="0"/>
            <a:r>
              <a:rPr lang="en-US" sz="700">
                <a:solidFill>
                  <a:prstClr val="black"/>
                </a:solidFill>
                <a:latin typeface="Arial Narrow" pitchFamily="34" charset="0"/>
              </a:rPr>
              <a:t>Presidio of Monterey </a:t>
            </a:r>
          </a:p>
        </p:txBody>
      </p:sp>
      <p:sp>
        <p:nvSpPr>
          <p:cNvPr id="195" name="Rectangle 566"/>
          <p:cNvSpPr>
            <a:spLocks noChangeArrowheads="1"/>
          </p:cNvSpPr>
          <p:nvPr/>
        </p:nvSpPr>
        <p:spPr bwMode="auto">
          <a:xfrm>
            <a:off x="1362652" y="4057475"/>
            <a:ext cx="987425" cy="305212"/>
          </a:xfrm>
          <a:prstGeom prst="rect">
            <a:avLst/>
          </a:prstGeom>
          <a:noFill/>
          <a:ln w="12700">
            <a:noFill/>
            <a:miter lim="800000"/>
            <a:headEnd/>
            <a:tailEnd/>
          </a:ln>
        </p:spPr>
        <p:txBody>
          <a:bodyPr wrap="square" lIns="90488" tIns="44450" rIns="90488" bIns="44450">
            <a:spAutoFit/>
          </a:bodyPr>
          <a:lstStyle/>
          <a:p>
            <a:pPr eaLnBrk="0" hangingPunct="0"/>
            <a:r>
              <a:rPr lang="en-US" sz="700" dirty="0" smtClean="0">
                <a:solidFill>
                  <a:prstClr val="black"/>
                </a:solidFill>
                <a:latin typeface="Arial Narrow" pitchFamily="34" charset="0"/>
              </a:rPr>
              <a:t>Sharpe </a:t>
            </a:r>
          </a:p>
          <a:p>
            <a:pPr eaLnBrk="0" hangingPunct="0"/>
            <a:r>
              <a:rPr lang="en-US" sz="700" dirty="0" smtClean="0">
                <a:solidFill>
                  <a:prstClr val="black"/>
                </a:solidFill>
                <a:latin typeface="Arial Narrow" pitchFamily="34" charset="0"/>
              </a:rPr>
              <a:t>  Army Depot</a:t>
            </a:r>
            <a:endParaRPr lang="en-US" sz="700" dirty="0">
              <a:solidFill>
                <a:prstClr val="black"/>
              </a:solidFill>
              <a:latin typeface="Arial Narrow" pitchFamily="34" charset="0"/>
            </a:endParaRPr>
          </a:p>
        </p:txBody>
      </p:sp>
      <p:sp>
        <p:nvSpPr>
          <p:cNvPr id="196" name="AutoShape 327"/>
          <p:cNvSpPr>
            <a:spLocks noChangeArrowheads="1"/>
          </p:cNvSpPr>
          <p:nvPr/>
        </p:nvSpPr>
        <p:spPr bwMode="auto">
          <a:xfrm>
            <a:off x="3368618" y="3922537"/>
            <a:ext cx="160337" cy="157163"/>
          </a:xfrm>
          <a:prstGeom prst="star5">
            <a:avLst/>
          </a:prstGeom>
          <a:solidFill>
            <a:srgbClr val="FF9900"/>
          </a:solidFill>
          <a:ln w="9525">
            <a:solidFill>
              <a:schemeClr val="tx1"/>
            </a:solidFill>
            <a:miter lim="800000"/>
            <a:headEnd/>
            <a:tailEnd/>
          </a:ln>
          <a:effectLst/>
        </p:spPr>
        <p:txBody>
          <a:bodyPr wrap="none" anchor="ctr"/>
          <a:lstStyle/>
          <a:p>
            <a:pPr algn="ctr" eaLnBrk="0" hangingPunct="0">
              <a:lnSpc>
                <a:spcPct val="65000"/>
              </a:lnSpc>
              <a:defRPr/>
            </a:pPr>
            <a:endParaRPr lang="en-US" sz="2400">
              <a:solidFill>
                <a:srgbClr val="FF9900"/>
              </a:solidFill>
              <a:latin typeface="Times New Roman" pitchFamily="18" charset="0"/>
            </a:endParaRPr>
          </a:p>
        </p:txBody>
      </p:sp>
      <p:sp>
        <p:nvSpPr>
          <p:cNvPr id="197" name="Rectangle 201"/>
          <p:cNvSpPr>
            <a:spLocks noChangeArrowheads="1"/>
          </p:cNvSpPr>
          <p:nvPr/>
        </p:nvSpPr>
        <p:spPr bwMode="auto">
          <a:xfrm>
            <a:off x="8008879" y="2967129"/>
            <a:ext cx="684213" cy="175946"/>
          </a:xfrm>
          <a:prstGeom prst="rect">
            <a:avLst/>
          </a:prstGeom>
          <a:noFill/>
          <a:ln w="12700">
            <a:noFill/>
            <a:miter lim="800000"/>
            <a:headEnd/>
            <a:tailEnd/>
          </a:ln>
        </p:spPr>
        <p:txBody>
          <a:bodyPr wrap="square" lIns="90488" tIns="44450" rIns="90488" bIns="44450">
            <a:spAutoFit/>
          </a:bodyPr>
          <a:lstStyle/>
          <a:p>
            <a:pPr eaLnBrk="0" hangingPunct="0">
              <a:lnSpc>
                <a:spcPct val="80000"/>
              </a:lnSpc>
            </a:pPr>
            <a:r>
              <a:rPr lang="en-US" sz="700" dirty="0" smtClean="0">
                <a:solidFill>
                  <a:prstClr val="black"/>
                </a:solidFill>
                <a:latin typeface="Arial Narrow" pitchFamily="34" charset="0"/>
              </a:rPr>
              <a:t>Ft </a:t>
            </a:r>
            <a:r>
              <a:rPr lang="en-US" sz="700" dirty="0" err="1" smtClean="0">
                <a:solidFill>
                  <a:prstClr val="black"/>
                </a:solidFill>
                <a:latin typeface="Arial Narrow" pitchFamily="34" charset="0"/>
              </a:rPr>
              <a:t>Devens</a:t>
            </a:r>
            <a:endParaRPr lang="en-US" sz="700" dirty="0">
              <a:solidFill>
                <a:prstClr val="black"/>
              </a:solidFill>
              <a:latin typeface="Arial Narrow" pitchFamily="34" charset="0"/>
            </a:endParaRPr>
          </a:p>
        </p:txBody>
      </p:sp>
      <p:sp>
        <p:nvSpPr>
          <p:cNvPr id="198" name="AutoShape 327"/>
          <p:cNvSpPr>
            <a:spLocks noChangeArrowheads="1"/>
          </p:cNvSpPr>
          <p:nvPr/>
        </p:nvSpPr>
        <p:spPr bwMode="auto">
          <a:xfrm>
            <a:off x="7526281" y="2897012"/>
            <a:ext cx="160337" cy="157163"/>
          </a:xfrm>
          <a:prstGeom prst="star5">
            <a:avLst/>
          </a:prstGeom>
          <a:solidFill>
            <a:srgbClr val="0070C0"/>
          </a:solidFill>
          <a:ln w="9525">
            <a:solidFill>
              <a:schemeClr val="tx1"/>
            </a:solidFill>
            <a:miter lim="800000"/>
            <a:headEnd/>
            <a:tailEnd/>
          </a:ln>
          <a:effectLst/>
        </p:spPr>
        <p:txBody>
          <a:bodyPr wrap="none" anchor="ctr"/>
          <a:lstStyle/>
          <a:p>
            <a:pPr algn="ctr" eaLnBrk="0" hangingPunct="0">
              <a:lnSpc>
                <a:spcPct val="65000"/>
              </a:lnSpc>
              <a:defRPr/>
            </a:pPr>
            <a:endParaRPr lang="en-US" sz="2400">
              <a:solidFill>
                <a:srgbClr val="FF9900"/>
              </a:solidFill>
              <a:latin typeface="Times New Roman" pitchFamily="18" charset="0"/>
            </a:endParaRPr>
          </a:p>
        </p:txBody>
      </p:sp>
      <p:sp>
        <p:nvSpPr>
          <p:cNvPr id="199" name="AutoShape 327"/>
          <p:cNvSpPr>
            <a:spLocks noChangeArrowheads="1"/>
          </p:cNvSpPr>
          <p:nvPr/>
        </p:nvSpPr>
        <p:spPr bwMode="auto">
          <a:xfrm>
            <a:off x="3289242" y="5364781"/>
            <a:ext cx="160337" cy="157163"/>
          </a:xfrm>
          <a:prstGeom prst="star5">
            <a:avLst/>
          </a:prstGeom>
          <a:solidFill>
            <a:srgbClr val="FF0000"/>
          </a:solidFill>
          <a:ln w="9525">
            <a:solidFill>
              <a:schemeClr val="tx1"/>
            </a:solidFill>
            <a:miter lim="800000"/>
            <a:headEnd/>
            <a:tailEnd/>
          </a:ln>
          <a:effectLst/>
        </p:spPr>
        <p:txBody>
          <a:bodyPr wrap="none" anchor="ctr"/>
          <a:lstStyle/>
          <a:p>
            <a:pPr algn="ctr" eaLnBrk="0" hangingPunct="0">
              <a:lnSpc>
                <a:spcPct val="65000"/>
              </a:lnSpc>
              <a:defRPr/>
            </a:pPr>
            <a:endParaRPr lang="en-US" sz="2400">
              <a:solidFill>
                <a:srgbClr val="FF9900"/>
              </a:solidFill>
              <a:latin typeface="Times New Roman" pitchFamily="18" charset="0"/>
            </a:endParaRPr>
          </a:p>
        </p:txBody>
      </p:sp>
      <p:sp>
        <p:nvSpPr>
          <p:cNvPr id="200" name="AutoShape 327"/>
          <p:cNvSpPr>
            <a:spLocks noChangeArrowheads="1"/>
          </p:cNvSpPr>
          <p:nvPr/>
        </p:nvSpPr>
        <p:spPr bwMode="auto">
          <a:xfrm>
            <a:off x="1800961" y="4618656"/>
            <a:ext cx="160337" cy="157163"/>
          </a:xfrm>
          <a:prstGeom prst="star5">
            <a:avLst/>
          </a:prstGeom>
          <a:solidFill>
            <a:srgbClr val="7030A0"/>
          </a:solidFill>
          <a:ln w="9525">
            <a:solidFill>
              <a:schemeClr val="tx1"/>
            </a:solidFill>
            <a:miter lim="800000"/>
            <a:headEnd/>
            <a:tailEnd/>
          </a:ln>
          <a:effectLst/>
        </p:spPr>
        <p:txBody>
          <a:bodyPr wrap="none" anchor="ctr"/>
          <a:lstStyle/>
          <a:p>
            <a:pPr algn="ctr" eaLnBrk="0" hangingPunct="0">
              <a:lnSpc>
                <a:spcPct val="65000"/>
              </a:lnSpc>
              <a:defRPr/>
            </a:pPr>
            <a:endParaRPr lang="en-US" sz="2400">
              <a:solidFill>
                <a:srgbClr val="FF9900"/>
              </a:solidFill>
              <a:latin typeface="Times New Roman" pitchFamily="18" charset="0"/>
            </a:endParaRPr>
          </a:p>
        </p:txBody>
      </p:sp>
      <p:sp>
        <p:nvSpPr>
          <p:cNvPr id="201" name="AutoShape 327"/>
          <p:cNvSpPr>
            <a:spLocks noChangeArrowheads="1"/>
          </p:cNvSpPr>
          <p:nvPr/>
        </p:nvSpPr>
        <p:spPr bwMode="auto">
          <a:xfrm>
            <a:off x="1329718" y="4181602"/>
            <a:ext cx="160337" cy="157163"/>
          </a:xfrm>
          <a:prstGeom prst="star5">
            <a:avLst/>
          </a:prstGeom>
          <a:solidFill>
            <a:srgbClr val="F8F8F8"/>
          </a:solidFill>
          <a:ln w="9525">
            <a:solidFill>
              <a:schemeClr val="tx1"/>
            </a:solidFill>
            <a:miter lim="800000"/>
            <a:headEnd/>
            <a:tailEnd/>
          </a:ln>
          <a:effectLst/>
        </p:spPr>
        <p:txBody>
          <a:bodyPr wrap="none" anchor="ctr"/>
          <a:lstStyle/>
          <a:p>
            <a:pPr algn="ctr" eaLnBrk="0" hangingPunct="0">
              <a:lnSpc>
                <a:spcPct val="65000"/>
              </a:lnSpc>
              <a:defRPr/>
            </a:pPr>
            <a:endParaRPr lang="en-US" sz="2400">
              <a:solidFill>
                <a:srgbClr val="FF9900"/>
              </a:solidFill>
              <a:latin typeface="Times New Roman" pitchFamily="18" charset="0"/>
            </a:endParaRPr>
          </a:p>
        </p:txBody>
      </p:sp>
      <p:sp>
        <p:nvSpPr>
          <p:cNvPr id="202" name="TextBox 201"/>
          <p:cNvSpPr txBox="1"/>
          <p:nvPr/>
        </p:nvSpPr>
        <p:spPr>
          <a:xfrm>
            <a:off x="186151" y="1124430"/>
            <a:ext cx="9144000" cy="523220"/>
          </a:xfrm>
          <a:prstGeom prst="rect">
            <a:avLst/>
          </a:prstGeom>
          <a:noFill/>
        </p:spPr>
        <p:txBody>
          <a:bodyPr wrap="square" rtlCol="0">
            <a:spAutoFit/>
          </a:bodyPr>
          <a:lstStyle/>
          <a:p>
            <a:pPr algn="ctr"/>
            <a:r>
              <a:rPr lang="en-US" altLang="en-US" sz="2800" dirty="0" smtClean="0">
                <a:latin typeface=" Arial"/>
              </a:rPr>
              <a:t>Installations Reinforcing Support</a:t>
            </a:r>
            <a:endParaRPr lang="en-US" sz="500" dirty="0" smtClean="0">
              <a:latin typeface=" Arial"/>
              <a:cs typeface="Arial"/>
            </a:endParaRPr>
          </a:p>
        </p:txBody>
      </p:sp>
      <p:sp>
        <p:nvSpPr>
          <p:cNvPr id="203" name="Oval 202"/>
          <p:cNvSpPr/>
          <p:nvPr/>
        </p:nvSpPr>
        <p:spPr>
          <a:xfrm>
            <a:off x="2193073" y="5059188"/>
            <a:ext cx="114300" cy="127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3069374" y="5233813"/>
            <a:ext cx="114300" cy="127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7679536" y="2847066"/>
            <a:ext cx="114300" cy="127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7625339" y="3095450"/>
            <a:ext cx="114300" cy="127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7906639" y="2878086"/>
            <a:ext cx="114300" cy="127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3554641" y="4266659"/>
            <a:ext cx="114300" cy="127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3370491" y="4154055"/>
            <a:ext cx="114300" cy="127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7019867" y="5145036"/>
            <a:ext cx="114300" cy="127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7694555" y="6284738"/>
            <a:ext cx="114300" cy="127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7315936" y="6058763"/>
            <a:ext cx="114300" cy="127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1436947" y="4378150"/>
            <a:ext cx="114300" cy="127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1316651" y="3822282"/>
            <a:ext cx="114300" cy="127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1382288" y="3937618"/>
            <a:ext cx="114300" cy="127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AutoShape 327"/>
          <p:cNvSpPr>
            <a:spLocks noChangeArrowheads="1"/>
          </p:cNvSpPr>
          <p:nvPr/>
        </p:nvSpPr>
        <p:spPr bwMode="auto">
          <a:xfrm>
            <a:off x="7318319" y="3776107"/>
            <a:ext cx="160337" cy="157163"/>
          </a:xfrm>
          <a:prstGeom prst="star5">
            <a:avLst/>
          </a:prstGeom>
          <a:solidFill>
            <a:schemeClr val="accent2"/>
          </a:solidFill>
          <a:ln w="9525">
            <a:solidFill>
              <a:schemeClr val="tx1"/>
            </a:solidFill>
            <a:miter lim="800000"/>
            <a:headEnd/>
            <a:tailEnd/>
          </a:ln>
          <a:effectLst/>
        </p:spPr>
        <p:txBody>
          <a:bodyPr wrap="none" anchor="ctr"/>
          <a:lstStyle/>
          <a:p>
            <a:pPr algn="ctr" eaLnBrk="0" hangingPunct="0">
              <a:lnSpc>
                <a:spcPct val="65000"/>
              </a:lnSpc>
              <a:defRPr/>
            </a:pPr>
            <a:endParaRPr lang="en-US" sz="2400">
              <a:solidFill>
                <a:srgbClr val="FF9900"/>
              </a:solidFill>
              <a:latin typeface="Times New Roman" pitchFamily="18" charset="0"/>
            </a:endParaRPr>
          </a:p>
        </p:txBody>
      </p:sp>
      <p:sp>
        <p:nvSpPr>
          <p:cNvPr id="217" name="Oval 216"/>
          <p:cNvSpPr/>
          <p:nvPr/>
        </p:nvSpPr>
        <p:spPr>
          <a:xfrm>
            <a:off x="7179899" y="3899335"/>
            <a:ext cx="114300" cy="127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7130081" y="4051735"/>
            <a:ext cx="114300" cy="127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7297680" y="3682628"/>
            <a:ext cx="114300" cy="127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7475910" y="4054667"/>
            <a:ext cx="114300" cy="127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7336640" y="3957449"/>
            <a:ext cx="114300" cy="127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7655050" y="3765254"/>
            <a:ext cx="540533" cy="190821"/>
          </a:xfrm>
          <a:prstGeom prst="rect">
            <a:avLst/>
          </a:prstGeom>
        </p:spPr>
        <p:txBody>
          <a:bodyPr wrap="none">
            <a:spAutoFit/>
          </a:bodyPr>
          <a:lstStyle/>
          <a:p>
            <a:pPr eaLnBrk="0" hangingPunct="0">
              <a:lnSpc>
                <a:spcPct val="80000"/>
              </a:lnSpc>
            </a:pPr>
            <a:r>
              <a:rPr lang="en-US" sz="800" dirty="0">
                <a:solidFill>
                  <a:prstClr val="black"/>
                </a:solidFill>
                <a:latin typeface="Arial Narrow" pitchFamily="34" charset="0"/>
              </a:rPr>
              <a:t>Ft </a:t>
            </a:r>
            <a:r>
              <a:rPr lang="en-US" sz="800" dirty="0" smtClean="0">
                <a:solidFill>
                  <a:prstClr val="black"/>
                </a:solidFill>
                <a:latin typeface="Arial Narrow" pitchFamily="34" charset="0"/>
              </a:rPr>
              <a:t>Belvoir</a:t>
            </a:r>
            <a:endParaRPr lang="en-US" sz="800" dirty="0">
              <a:solidFill>
                <a:prstClr val="black"/>
              </a:solidFill>
              <a:latin typeface="Arial Narrow" pitchFamily="34" charset="0"/>
            </a:endParaRPr>
          </a:p>
        </p:txBody>
      </p:sp>
      <p:sp>
        <p:nvSpPr>
          <p:cNvPr id="223" name="Rectangle 222"/>
          <p:cNvSpPr/>
          <p:nvPr/>
        </p:nvSpPr>
        <p:spPr>
          <a:xfrm>
            <a:off x="6673249" y="3662672"/>
            <a:ext cx="550151" cy="190821"/>
          </a:xfrm>
          <a:prstGeom prst="rect">
            <a:avLst/>
          </a:prstGeom>
        </p:spPr>
        <p:txBody>
          <a:bodyPr wrap="none">
            <a:spAutoFit/>
          </a:bodyPr>
          <a:lstStyle/>
          <a:p>
            <a:pPr eaLnBrk="0" hangingPunct="0">
              <a:lnSpc>
                <a:spcPct val="80000"/>
              </a:lnSpc>
            </a:pPr>
            <a:r>
              <a:rPr lang="en-US" sz="800" dirty="0">
                <a:solidFill>
                  <a:prstClr val="black"/>
                </a:solidFill>
                <a:latin typeface="Arial Narrow" pitchFamily="34" charset="0"/>
              </a:rPr>
              <a:t>Ft </a:t>
            </a:r>
            <a:r>
              <a:rPr lang="en-US" sz="800" dirty="0" smtClean="0">
                <a:solidFill>
                  <a:prstClr val="black"/>
                </a:solidFill>
                <a:latin typeface="Arial Narrow" pitchFamily="34" charset="0"/>
              </a:rPr>
              <a:t>McNair</a:t>
            </a:r>
            <a:endParaRPr lang="en-US" sz="800" dirty="0">
              <a:solidFill>
                <a:prstClr val="black"/>
              </a:solidFill>
              <a:latin typeface="Arial Narrow" pitchFamily="34" charset="0"/>
            </a:endParaRPr>
          </a:p>
        </p:txBody>
      </p:sp>
      <p:sp>
        <p:nvSpPr>
          <p:cNvPr id="224" name="Rectangle 223"/>
          <p:cNvSpPr/>
          <p:nvPr/>
        </p:nvSpPr>
        <p:spPr>
          <a:xfrm>
            <a:off x="6708897" y="3882529"/>
            <a:ext cx="538930" cy="190821"/>
          </a:xfrm>
          <a:prstGeom prst="rect">
            <a:avLst/>
          </a:prstGeom>
        </p:spPr>
        <p:txBody>
          <a:bodyPr wrap="none">
            <a:spAutoFit/>
          </a:bodyPr>
          <a:lstStyle/>
          <a:p>
            <a:pPr eaLnBrk="0" hangingPunct="0">
              <a:lnSpc>
                <a:spcPct val="80000"/>
              </a:lnSpc>
            </a:pPr>
            <a:r>
              <a:rPr lang="en-US" sz="800" dirty="0">
                <a:solidFill>
                  <a:prstClr val="black"/>
                </a:solidFill>
                <a:latin typeface="Arial Narrow" pitchFamily="34" charset="0"/>
              </a:rPr>
              <a:t>Ft </a:t>
            </a:r>
            <a:r>
              <a:rPr lang="en-US" sz="800" dirty="0" smtClean="0">
                <a:solidFill>
                  <a:prstClr val="black"/>
                </a:solidFill>
                <a:latin typeface="Arial Narrow" pitchFamily="34" charset="0"/>
              </a:rPr>
              <a:t>AP Hill</a:t>
            </a:r>
            <a:endParaRPr lang="en-US" sz="800" dirty="0">
              <a:solidFill>
                <a:prstClr val="black"/>
              </a:solidFill>
              <a:latin typeface="Arial Narrow" pitchFamily="34" charset="0"/>
            </a:endParaRPr>
          </a:p>
        </p:txBody>
      </p:sp>
      <p:sp>
        <p:nvSpPr>
          <p:cNvPr id="225" name="Rectangle 224"/>
          <p:cNvSpPr/>
          <p:nvPr/>
        </p:nvSpPr>
        <p:spPr>
          <a:xfrm>
            <a:off x="7556009" y="4021682"/>
            <a:ext cx="567784" cy="190821"/>
          </a:xfrm>
          <a:prstGeom prst="rect">
            <a:avLst/>
          </a:prstGeom>
        </p:spPr>
        <p:txBody>
          <a:bodyPr wrap="none">
            <a:spAutoFit/>
          </a:bodyPr>
          <a:lstStyle/>
          <a:p>
            <a:pPr eaLnBrk="0" hangingPunct="0">
              <a:lnSpc>
                <a:spcPct val="80000"/>
              </a:lnSpc>
            </a:pPr>
            <a:r>
              <a:rPr lang="en-US" sz="800" dirty="0">
                <a:solidFill>
                  <a:prstClr val="black"/>
                </a:solidFill>
                <a:latin typeface="Arial Narrow" pitchFamily="34" charset="0"/>
              </a:rPr>
              <a:t>Ft </a:t>
            </a:r>
            <a:r>
              <a:rPr lang="en-US" sz="800" dirty="0" smtClean="0">
                <a:solidFill>
                  <a:prstClr val="black"/>
                </a:solidFill>
                <a:latin typeface="Arial Narrow" pitchFamily="34" charset="0"/>
              </a:rPr>
              <a:t>Monroe</a:t>
            </a:r>
            <a:endParaRPr lang="en-US" sz="800" dirty="0">
              <a:solidFill>
                <a:prstClr val="black"/>
              </a:solidFill>
              <a:latin typeface="Arial Narrow" pitchFamily="34" charset="0"/>
            </a:endParaRPr>
          </a:p>
        </p:txBody>
      </p:sp>
      <p:sp>
        <p:nvSpPr>
          <p:cNvPr id="226" name="Rectangle 225"/>
          <p:cNvSpPr/>
          <p:nvPr/>
        </p:nvSpPr>
        <p:spPr>
          <a:xfrm>
            <a:off x="6769958" y="4119872"/>
            <a:ext cx="423514" cy="190821"/>
          </a:xfrm>
          <a:prstGeom prst="rect">
            <a:avLst/>
          </a:prstGeom>
        </p:spPr>
        <p:txBody>
          <a:bodyPr wrap="none">
            <a:spAutoFit/>
          </a:bodyPr>
          <a:lstStyle/>
          <a:p>
            <a:pPr eaLnBrk="0" hangingPunct="0">
              <a:lnSpc>
                <a:spcPct val="80000"/>
              </a:lnSpc>
            </a:pPr>
            <a:r>
              <a:rPr lang="en-US" sz="800" dirty="0">
                <a:solidFill>
                  <a:prstClr val="black"/>
                </a:solidFill>
                <a:latin typeface="Arial Narrow" pitchFamily="34" charset="0"/>
              </a:rPr>
              <a:t>Ft </a:t>
            </a:r>
            <a:r>
              <a:rPr lang="en-US" sz="800" dirty="0" smtClean="0">
                <a:solidFill>
                  <a:prstClr val="black"/>
                </a:solidFill>
                <a:latin typeface="Arial Narrow" pitchFamily="34" charset="0"/>
              </a:rPr>
              <a:t>Lee</a:t>
            </a:r>
            <a:endParaRPr lang="en-US" sz="800" dirty="0">
              <a:solidFill>
                <a:prstClr val="black"/>
              </a:solidFill>
              <a:latin typeface="Arial Narrow" pitchFamily="34" charset="0"/>
            </a:endParaRPr>
          </a:p>
        </p:txBody>
      </p:sp>
      <p:sp>
        <p:nvSpPr>
          <p:cNvPr id="227" name="Rectangle 226"/>
          <p:cNvSpPr/>
          <p:nvPr/>
        </p:nvSpPr>
        <p:spPr>
          <a:xfrm>
            <a:off x="7549542" y="3897136"/>
            <a:ext cx="513282" cy="190821"/>
          </a:xfrm>
          <a:prstGeom prst="rect">
            <a:avLst/>
          </a:prstGeom>
        </p:spPr>
        <p:txBody>
          <a:bodyPr wrap="none">
            <a:spAutoFit/>
          </a:bodyPr>
          <a:lstStyle/>
          <a:p>
            <a:pPr eaLnBrk="0" hangingPunct="0">
              <a:lnSpc>
                <a:spcPct val="80000"/>
              </a:lnSpc>
            </a:pPr>
            <a:r>
              <a:rPr lang="en-US" sz="800" dirty="0">
                <a:solidFill>
                  <a:prstClr val="black"/>
                </a:solidFill>
                <a:latin typeface="Arial Narrow" pitchFamily="34" charset="0"/>
              </a:rPr>
              <a:t>Ft </a:t>
            </a:r>
            <a:r>
              <a:rPr lang="en-US" sz="800" dirty="0" smtClean="0">
                <a:solidFill>
                  <a:prstClr val="black"/>
                </a:solidFill>
                <a:latin typeface="Arial Narrow" pitchFamily="34" charset="0"/>
              </a:rPr>
              <a:t>Eustis</a:t>
            </a:r>
            <a:endParaRPr lang="en-US" sz="800" dirty="0">
              <a:solidFill>
                <a:prstClr val="black"/>
              </a:solidFill>
              <a:latin typeface="Arial Narrow" pitchFamily="34" charset="0"/>
            </a:endParaRPr>
          </a:p>
        </p:txBody>
      </p:sp>
    </p:spTree>
    <p:extLst>
      <p:ext uri="{BB962C8B-B14F-4D97-AF65-F5344CB8AC3E}">
        <p14:creationId xmlns:p14="http://schemas.microsoft.com/office/powerpoint/2010/main" val="3240388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892361"/>
            <a:ext cx="9144000" cy="523220"/>
          </a:xfrm>
          <a:prstGeom prst="rect">
            <a:avLst/>
          </a:prstGeom>
          <a:noFill/>
        </p:spPr>
        <p:txBody>
          <a:bodyPr wrap="square" rtlCol="0">
            <a:spAutoFit/>
          </a:bodyPr>
          <a:lstStyle/>
          <a:p>
            <a:pPr lvl="1" algn="ctr"/>
            <a:r>
              <a:rPr lang="en-US" sz="2800" dirty="0">
                <a:solidFill>
                  <a:srgbClr val="000000"/>
                </a:solidFill>
                <a:latin typeface="Arial"/>
                <a:cs typeface="Arial"/>
              </a:rPr>
              <a:t>Partnering with Local Communities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9122" y="4288653"/>
            <a:ext cx="2797025" cy="2237620"/>
          </a:xfrm>
          <a:prstGeom prst="rect">
            <a:avLst/>
          </a:prstGeom>
          <a:ln>
            <a:solidFill>
              <a:schemeClr val="tx1"/>
            </a:solidFill>
          </a:ln>
        </p:spPr>
      </p:pic>
      <p:pic>
        <p:nvPicPr>
          <p:cNvPr id="11" name="Picture 4"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3461" y="1904300"/>
            <a:ext cx="3306570" cy="3837983"/>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270" y="1569616"/>
            <a:ext cx="3310531" cy="2264818"/>
          </a:xfrm>
          <a:prstGeom prst="rect">
            <a:avLst/>
          </a:prstGeom>
        </p:spPr>
      </p:pic>
    </p:spTree>
    <p:extLst>
      <p:ext uri="{BB962C8B-B14F-4D97-AF65-F5344CB8AC3E}">
        <p14:creationId xmlns:p14="http://schemas.microsoft.com/office/powerpoint/2010/main" val="1924225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1737" y="6086965"/>
            <a:ext cx="7578646" cy="414670"/>
          </a:xfrm>
          <a:prstGeom prst="rect">
            <a:avLst/>
          </a:prstGeom>
          <a:solidFill>
            <a:srgbClr val="CC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nip Diagonal Corner Rectangle 1"/>
          <p:cNvSpPr/>
          <p:nvPr/>
        </p:nvSpPr>
        <p:spPr>
          <a:xfrm>
            <a:off x="671737" y="968221"/>
            <a:ext cx="3405931" cy="4605556"/>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p:cNvSpPr/>
          <p:nvPr/>
        </p:nvSpPr>
        <p:spPr>
          <a:xfrm>
            <a:off x="5304705" y="4619670"/>
            <a:ext cx="2945678" cy="95410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dirty="0" smtClean="0">
                <a:ln w="0"/>
                <a:effectLst>
                  <a:outerShdw blurRad="38100" dist="19050" dir="2700000" algn="tl" rotWithShape="0">
                    <a:schemeClr val="dk1">
                      <a:alpha val="40000"/>
                    </a:schemeClr>
                  </a:outerShdw>
                </a:effectLst>
              </a:rPr>
              <a:t>Dr. Sarah Slaughter</a:t>
            </a:r>
          </a:p>
          <a:p>
            <a:pPr algn="ctr"/>
            <a:r>
              <a:rPr lang="en-US" sz="1400" dirty="0" smtClean="0">
                <a:ln w="0"/>
                <a:effectLst>
                  <a:outerShdw blurRad="38100" dist="19050" dir="2700000" algn="tl" rotWithShape="0">
                    <a:schemeClr val="dk1">
                      <a:alpha val="40000"/>
                    </a:schemeClr>
                  </a:outerShdw>
                </a:effectLst>
              </a:rPr>
              <a:t>CEO and President</a:t>
            </a:r>
          </a:p>
          <a:p>
            <a:pPr algn="ctr"/>
            <a:r>
              <a:rPr lang="en-US" sz="1400" dirty="0" smtClean="0">
                <a:ln w="0"/>
                <a:effectLst>
                  <a:outerShdw blurRad="38100" dist="19050" dir="2700000" algn="tl" rotWithShape="0">
                    <a:schemeClr val="dk1">
                      <a:alpha val="40000"/>
                    </a:schemeClr>
                  </a:outerShdw>
                </a:effectLst>
              </a:rPr>
              <a:t>Build Environment Coalition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06" y="1164845"/>
            <a:ext cx="2998592" cy="42123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146456" y="1164845"/>
            <a:ext cx="3103927" cy="3010980"/>
          </a:xfrm>
          <a:prstGeom prst="rect">
            <a:avLst/>
          </a:prstGeom>
        </p:spPr>
      </p:pic>
      <p:sp>
        <p:nvSpPr>
          <p:cNvPr id="3" name="Rectangle 2"/>
          <p:cNvSpPr/>
          <p:nvPr/>
        </p:nvSpPr>
        <p:spPr>
          <a:xfrm>
            <a:off x="875406" y="6017622"/>
            <a:ext cx="7374977" cy="553357"/>
          </a:xfrm>
          <a:prstGeom prst="rect">
            <a:avLst/>
          </a:prstGeom>
        </p:spPr>
        <p:txBody>
          <a:bodyPr wrap="square">
            <a:spAutoFit/>
          </a:bodyPr>
          <a:lstStyle/>
          <a:p>
            <a:pPr algn="ctr">
              <a:lnSpc>
                <a:spcPct val="107000"/>
              </a:lnSpc>
              <a:spcAft>
                <a:spcPts val="800"/>
              </a:spcAft>
            </a:pPr>
            <a:r>
              <a:rPr lang="en-US" sz="2800" b="1" i="1" dirty="0">
                <a:latin typeface="Calibri" panose="020F0502020204030204" pitchFamily="34" charset="0"/>
                <a:ea typeface="Calibri" panose="020F0502020204030204" pitchFamily="34" charset="0"/>
                <a:cs typeface="Times New Roman" panose="02020603050405020304" pitchFamily="18" charset="0"/>
              </a:rPr>
              <a:t>Community Partnerships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8198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9561702">
            <a:off x="83746" y="20601"/>
            <a:ext cx="6069009" cy="6493432"/>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0310" y="1622168"/>
            <a:ext cx="6211401" cy="398779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422821" y="5609967"/>
            <a:ext cx="1927654" cy="369332"/>
          </a:xfrm>
          <a:prstGeom prst="rect">
            <a:avLst/>
          </a:prstGeom>
          <a:noFill/>
        </p:spPr>
        <p:txBody>
          <a:bodyPr wrap="square" rtlCol="0">
            <a:spAutoFit/>
          </a:bodyPr>
          <a:lstStyle/>
          <a:p>
            <a:r>
              <a:rPr lang="en-US" dirty="0" smtClean="0">
                <a:solidFill>
                  <a:prstClr val="black"/>
                </a:solidFill>
              </a:rPr>
              <a:t>Fort Bragg</a:t>
            </a:r>
            <a:endParaRPr lang="en-US" dirty="0">
              <a:solidFill>
                <a:prstClr val="black"/>
              </a:solidFill>
            </a:endParaRPr>
          </a:p>
        </p:txBody>
      </p:sp>
      <p:sp>
        <p:nvSpPr>
          <p:cNvPr id="10" name="Rectangle 9"/>
          <p:cNvSpPr/>
          <p:nvPr/>
        </p:nvSpPr>
        <p:spPr>
          <a:xfrm>
            <a:off x="6228042" y="2620986"/>
            <a:ext cx="2915958" cy="646331"/>
          </a:xfrm>
          <a:prstGeom prst="rect">
            <a:avLst/>
          </a:prstGeom>
          <a:noFill/>
        </p:spPr>
        <p:txBody>
          <a:bodyPr wrap="square" lIns="91440" tIns="45720" rIns="91440" bIns="45720">
            <a:spAutoFit/>
          </a:bodyPr>
          <a:lstStyle/>
          <a:p>
            <a:pPr algn="ctr"/>
            <a:r>
              <a:rPr lang="en-US" sz="3600" dirty="0" smtClean="0">
                <a:ln w="0"/>
                <a:solidFill>
                  <a:prstClr val="black"/>
                </a:solidFill>
                <a:effectLst>
                  <a:outerShdw blurRad="38100" dist="19050" dir="2700000" algn="tl" rotWithShape="0">
                    <a:prstClr val="black">
                      <a:alpha val="40000"/>
                    </a:prstClr>
                  </a:outerShdw>
                </a:effectLst>
              </a:rPr>
              <a:t>Challenges</a:t>
            </a:r>
            <a:endParaRPr lang="en-US" sz="3600" dirty="0">
              <a:ln w="0"/>
              <a:solidFill>
                <a:prstClr val="black"/>
              </a:solidFill>
              <a:effectLst>
                <a:outerShdw blurRad="38100" dist="19050" dir="2700000" algn="tl" rotWithShape="0">
                  <a:prstClr val="black">
                    <a:alpha val="40000"/>
                  </a:prstClr>
                </a:outerShdw>
              </a:effectLst>
            </a:endParaRPr>
          </a:p>
        </p:txBody>
      </p:sp>
      <p:sp>
        <p:nvSpPr>
          <p:cNvPr id="7" name="TextBox 6"/>
          <p:cNvSpPr txBox="1"/>
          <p:nvPr/>
        </p:nvSpPr>
        <p:spPr>
          <a:xfrm>
            <a:off x="6722076" y="3421360"/>
            <a:ext cx="2421924" cy="1892826"/>
          </a:xfrm>
          <a:prstGeom prst="rect">
            <a:avLst/>
          </a:prstGeom>
          <a:noFill/>
        </p:spPr>
        <p:txBody>
          <a:bodyPr wrap="square" rtlCol="0">
            <a:spAutoFit/>
          </a:bodyPr>
          <a:lstStyle/>
          <a:p>
            <a:pPr marL="342900" indent="-342900">
              <a:lnSpc>
                <a:spcPct val="102000"/>
              </a:lnSpc>
              <a:spcAft>
                <a:spcPts val="600"/>
              </a:spcAft>
              <a:buFont typeface="Arial" panose="020B0604020202020204" pitchFamily="34" charset="0"/>
              <a:buChar char="•"/>
            </a:pPr>
            <a:r>
              <a:rPr lang="en-US" sz="2000" dirty="0" smtClean="0">
                <a:solidFill>
                  <a:prstClr val="black"/>
                </a:solidFill>
                <a:latin typeface=" Arial"/>
              </a:rPr>
              <a:t>New Missions</a:t>
            </a:r>
          </a:p>
          <a:p>
            <a:pPr marL="342900" indent="-342900">
              <a:lnSpc>
                <a:spcPct val="102000"/>
              </a:lnSpc>
              <a:spcAft>
                <a:spcPts val="600"/>
              </a:spcAft>
              <a:buFont typeface="Arial" panose="020B0604020202020204" pitchFamily="34" charset="0"/>
              <a:buChar char="•"/>
            </a:pPr>
            <a:r>
              <a:rPr lang="en-US" sz="2000" dirty="0" smtClean="0">
                <a:solidFill>
                  <a:prstClr val="black"/>
                </a:solidFill>
                <a:latin typeface=" Arial"/>
              </a:rPr>
              <a:t>Budgets</a:t>
            </a:r>
          </a:p>
          <a:p>
            <a:pPr marL="342900" indent="-342900">
              <a:lnSpc>
                <a:spcPct val="102000"/>
              </a:lnSpc>
              <a:spcAft>
                <a:spcPts val="600"/>
              </a:spcAft>
              <a:buFont typeface="Arial" panose="020B0604020202020204" pitchFamily="34" charset="0"/>
              <a:buChar char="•"/>
            </a:pPr>
            <a:r>
              <a:rPr lang="en-US" sz="2000" dirty="0" smtClean="0">
                <a:solidFill>
                  <a:prstClr val="black"/>
                </a:solidFill>
                <a:latin typeface=" Arial"/>
              </a:rPr>
              <a:t>Resources</a:t>
            </a:r>
          </a:p>
          <a:p>
            <a:pPr marL="342900" indent="-342900">
              <a:lnSpc>
                <a:spcPct val="102000"/>
              </a:lnSpc>
              <a:spcAft>
                <a:spcPts val="600"/>
              </a:spcAft>
              <a:buFont typeface="Arial" panose="020B0604020202020204" pitchFamily="34" charset="0"/>
              <a:buChar char="•"/>
            </a:pPr>
            <a:r>
              <a:rPr lang="en-US" sz="2000" dirty="0" smtClean="0">
                <a:solidFill>
                  <a:prstClr val="black"/>
                </a:solidFill>
                <a:latin typeface=" Arial"/>
              </a:rPr>
              <a:t>Weather Changes</a:t>
            </a:r>
            <a:endParaRPr lang="en-US" sz="2000" dirty="0">
              <a:solidFill>
                <a:prstClr val="black"/>
              </a:solidFill>
              <a:latin typeface=" Arial"/>
            </a:endParaRPr>
          </a:p>
        </p:txBody>
      </p:sp>
    </p:spTree>
    <p:extLst>
      <p:ext uri="{BB962C8B-B14F-4D97-AF65-F5344CB8AC3E}">
        <p14:creationId xmlns:p14="http://schemas.microsoft.com/office/powerpoint/2010/main" val="1041803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269992"/>
            <a:ext cx="8229600"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t>Installations and Neighboring Communities: Shared Interests</a:t>
            </a:r>
            <a:endParaRPr lang="en-US" sz="4000" dirty="0"/>
          </a:p>
        </p:txBody>
      </p:sp>
      <p:sp>
        <p:nvSpPr>
          <p:cNvPr id="5" name="Content Placeholder 2"/>
          <p:cNvSpPr txBox="1">
            <a:spLocks/>
          </p:cNvSpPr>
          <p:nvPr/>
        </p:nvSpPr>
        <p:spPr>
          <a:xfrm>
            <a:off x="457200" y="3081934"/>
            <a:ext cx="5996866" cy="32269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Health, Safety, and Well-Being of All Members</a:t>
            </a:r>
          </a:p>
          <a:p>
            <a:r>
              <a:rPr lang="en-US" dirty="0" smtClean="0"/>
              <a:t>Viability and Health of Natural Systems</a:t>
            </a:r>
          </a:p>
          <a:p>
            <a:r>
              <a:rPr lang="en-US" dirty="0" smtClean="0"/>
              <a:t>Resilient Critical Community and Infrastructure Services</a:t>
            </a:r>
          </a:p>
        </p:txBody>
      </p:sp>
      <p:pic>
        <p:nvPicPr>
          <p:cNvPr id="1026" name="Picture 2" descr="http://www.ladybutterflies.org/hands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12" y="3429000"/>
            <a:ext cx="2636888" cy="26263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637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0" y="949341"/>
            <a:ext cx="4173404" cy="5430870"/>
          </a:xfrm>
          <a:prstGeom prst="rect">
            <a:avLst/>
          </a:prstGeom>
          <a:scene3d>
            <a:camera prst="orthographicFront"/>
            <a:lightRig rig="threePt" dir="t"/>
          </a:scene3d>
          <a:sp3d>
            <a:bevelT w="114300" prst="hardEdge"/>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sp>
        <p:nvSpPr>
          <p:cNvPr id="4" name="Title 3"/>
          <p:cNvSpPr txBox="1">
            <a:spLocks/>
          </p:cNvSpPr>
          <p:nvPr/>
        </p:nvSpPr>
        <p:spPr>
          <a:xfrm>
            <a:off x="583974" y="94934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t>Resilience</a:t>
            </a:r>
            <a:endParaRPr lang="en-US" dirty="0"/>
          </a:p>
        </p:txBody>
      </p:sp>
      <p:sp>
        <p:nvSpPr>
          <p:cNvPr id="5" name="Content Placeholder 4"/>
          <p:cNvSpPr txBox="1">
            <a:spLocks/>
          </p:cNvSpPr>
          <p:nvPr/>
        </p:nvSpPr>
        <p:spPr>
          <a:xfrm>
            <a:off x="583974" y="1685926"/>
            <a:ext cx="4184989" cy="55425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Definition: Increase Capability to Accommodate Changes over Time and Continue to Function</a:t>
            </a:r>
          </a:p>
          <a:p>
            <a:r>
              <a:rPr lang="en-US" dirty="0" smtClean="0"/>
              <a:t>Changes:</a:t>
            </a:r>
          </a:p>
          <a:p>
            <a:pPr lvl="1"/>
            <a:r>
              <a:rPr lang="en-US" dirty="0" smtClean="0"/>
              <a:t>Acute disruptors</a:t>
            </a:r>
          </a:p>
          <a:p>
            <a:pPr lvl="1"/>
            <a:r>
              <a:rPr lang="en-US" dirty="0" smtClean="0"/>
              <a:t>Chronic stressors</a:t>
            </a:r>
          </a:p>
          <a:p>
            <a:pPr lvl="1"/>
            <a:r>
              <a:rPr lang="en-US" dirty="0" smtClean="0"/>
              <a:t>Social, Economic Shifts</a:t>
            </a:r>
          </a:p>
          <a:p>
            <a:r>
              <a:rPr lang="en-US" dirty="0" smtClean="0"/>
              <a:t>Complementary with Sustainability</a:t>
            </a:r>
          </a:p>
        </p:txBody>
      </p:sp>
      <p:pic>
        <p:nvPicPr>
          <p:cNvPr id="7" name="Picture 6" descr="Weather-Service-Heat-Ma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31093" y="2137555"/>
            <a:ext cx="3888774" cy="2919173"/>
          </a:xfrm>
          <a:prstGeom prst="rect">
            <a:avLst/>
          </a:prstGeom>
        </p:spPr>
      </p:pic>
      <p:sp>
        <p:nvSpPr>
          <p:cNvPr id="2" name="Rectangle 1"/>
          <p:cNvSpPr/>
          <p:nvPr/>
        </p:nvSpPr>
        <p:spPr>
          <a:xfrm>
            <a:off x="5570290" y="1520841"/>
            <a:ext cx="5486400" cy="923330"/>
          </a:xfrm>
          <a:prstGeom prst="rect">
            <a:avLst/>
          </a:prstGeom>
          <a:noFill/>
        </p:spPr>
        <p:txBody>
          <a:bodyPr wrap="squar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5104131" y="1112346"/>
            <a:ext cx="3306162"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Heat Wave</a:t>
            </a:r>
            <a:endParaRPr lang="en-US" sz="5400" b="1" dirty="0">
              <a:ln w="22225">
                <a:solidFill>
                  <a:schemeClr val="accent2"/>
                </a:solidFill>
                <a:prstDash val="solid"/>
              </a:ln>
              <a:solidFill>
                <a:schemeClr val="accent2">
                  <a:lumMod val="40000"/>
                  <a:lumOff val="60000"/>
                </a:schemeClr>
              </a:solidFill>
            </a:endParaRPr>
          </a:p>
        </p:txBody>
      </p:sp>
      <p:sp>
        <p:nvSpPr>
          <p:cNvPr id="11" name="Rectangle 10"/>
          <p:cNvSpPr/>
          <p:nvPr/>
        </p:nvSpPr>
        <p:spPr>
          <a:xfrm>
            <a:off x="5140488" y="5456859"/>
            <a:ext cx="3269805" cy="523220"/>
          </a:xfrm>
          <a:prstGeom prst="rect">
            <a:avLst/>
          </a:prstGeom>
          <a:noFill/>
        </p:spPr>
        <p:txBody>
          <a:bodyPr wrap="none" lIns="91440" tIns="45720" rIns="91440" bIns="45720">
            <a:spAutoFit/>
          </a:bodyPr>
          <a:lstStyle/>
          <a:p>
            <a:pPr algn="ctr"/>
            <a:r>
              <a:rPr lang="en-US" sz="2800" b="1" cap="none" spc="0" dirty="0" smtClean="0">
                <a:ln w="22225">
                  <a:solidFill>
                    <a:schemeClr val="accent2"/>
                  </a:solidFill>
                  <a:prstDash val="solid"/>
                </a:ln>
                <a:solidFill>
                  <a:schemeClr val="accent2">
                    <a:lumMod val="40000"/>
                    <a:lumOff val="60000"/>
                  </a:schemeClr>
                </a:solidFill>
                <a:effectLst/>
              </a:rPr>
              <a:t>July 2016 Heat Wave</a:t>
            </a:r>
            <a:endParaRPr lang="en-US" sz="2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590911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7213" y="1006475"/>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Opportunities for Army Installation and Community Partnerships</a:t>
            </a:r>
            <a:endParaRPr lang="en-US" dirty="0"/>
          </a:p>
        </p:txBody>
      </p:sp>
      <p:sp>
        <p:nvSpPr>
          <p:cNvPr id="5" name="Content Placeholder 2"/>
          <p:cNvSpPr txBox="1">
            <a:spLocks/>
          </p:cNvSpPr>
          <p:nvPr/>
        </p:nvSpPr>
        <p:spPr>
          <a:xfrm>
            <a:off x="507213" y="2332037"/>
            <a:ext cx="8229600" cy="3731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New or Upgraded Critical Infrastructure Facilities</a:t>
            </a:r>
          </a:p>
          <a:p>
            <a:r>
              <a:rPr lang="en-US" dirty="0" smtClean="0"/>
              <a:t>New Systems for Critical Infrastructure Services (e.g., Alt. Energy)</a:t>
            </a:r>
          </a:p>
          <a:p>
            <a:r>
              <a:rPr lang="en-US" dirty="0" smtClean="0"/>
              <a:t>Local Sourcing of Food, Supplies, and Services</a:t>
            </a:r>
          </a:p>
          <a:p>
            <a:r>
              <a:rPr lang="en-US" dirty="0" smtClean="0"/>
              <a:t>Training and Education for Skill and Career Development</a:t>
            </a:r>
          </a:p>
          <a:p>
            <a:r>
              <a:rPr lang="en-US" dirty="0" smtClean="0"/>
              <a:t>Environmental Restoration and Resource Management</a:t>
            </a:r>
            <a:endParaRPr lang="en-US" dirty="0"/>
          </a:p>
        </p:txBody>
      </p:sp>
      <p:pic>
        <p:nvPicPr>
          <p:cNvPr id="2050" name="Picture 2" descr="http://familypromisegwinnett.org/wp-content/uploads/2015/02/hands-around-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213" y="4396574"/>
            <a:ext cx="1752600" cy="1666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976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cedcenter.org/publishImages/Community-Partnerships~~element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622" y="2149475"/>
            <a:ext cx="2278651" cy="179941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1006475"/>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Benefits of Installation and Community Partnerships</a:t>
            </a:r>
            <a:endParaRPr lang="en-US" dirty="0"/>
          </a:p>
        </p:txBody>
      </p:sp>
      <p:sp>
        <p:nvSpPr>
          <p:cNvPr id="5" name="Content Placeholder 2"/>
          <p:cNvSpPr txBox="1">
            <a:spLocks/>
          </p:cNvSpPr>
          <p:nvPr/>
        </p:nvSpPr>
        <p:spPr>
          <a:xfrm>
            <a:off x="457200" y="2332037"/>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Mutual Strength in Social, Economic, </a:t>
            </a:r>
          </a:p>
          <a:p>
            <a:pPr marL="0" indent="0">
              <a:buNone/>
            </a:pPr>
            <a:r>
              <a:rPr lang="en-US" dirty="0"/>
              <a:t> </a:t>
            </a:r>
            <a:r>
              <a:rPr lang="en-US" dirty="0" smtClean="0"/>
              <a:t>  Natural, and Built Systems</a:t>
            </a:r>
          </a:p>
          <a:p>
            <a:r>
              <a:rPr lang="en-US" dirty="0" smtClean="0"/>
              <a:t>Improved Reliability and Robustness </a:t>
            </a:r>
          </a:p>
          <a:p>
            <a:pPr marL="0" indent="0">
              <a:buNone/>
            </a:pPr>
            <a:r>
              <a:rPr lang="en-US" dirty="0"/>
              <a:t> </a:t>
            </a:r>
            <a:r>
              <a:rPr lang="en-US" dirty="0" smtClean="0"/>
              <a:t>  Under Normal and Extreme Conditions</a:t>
            </a:r>
          </a:p>
          <a:p>
            <a:r>
              <a:rPr lang="en-US" dirty="0" smtClean="0"/>
              <a:t>Improved Operational Efficiency</a:t>
            </a:r>
          </a:p>
          <a:p>
            <a:r>
              <a:rPr lang="en-US" dirty="0" smtClean="0"/>
              <a:t>Improved Environmental Performance</a:t>
            </a:r>
          </a:p>
          <a:p>
            <a:r>
              <a:rPr lang="en-US" dirty="0" smtClean="0"/>
              <a:t>Improved Economic Efficiency for Investment and Operations Costs</a:t>
            </a:r>
          </a:p>
          <a:p>
            <a:endParaRPr lang="en-US" dirty="0"/>
          </a:p>
        </p:txBody>
      </p:sp>
    </p:spTree>
    <p:extLst>
      <p:ext uri="{BB962C8B-B14F-4D97-AF65-F5344CB8AC3E}">
        <p14:creationId xmlns:p14="http://schemas.microsoft.com/office/powerpoint/2010/main" val="1682924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59369" y="1463852"/>
            <a:ext cx="1312039" cy="1640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10196" y="3758006"/>
            <a:ext cx="1240922" cy="1627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2057521" y="3758006"/>
            <a:ext cx="1243832" cy="1627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07756" y="3758006"/>
            <a:ext cx="1303403" cy="1627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4817562" y="3758006"/>
            <a:ext cx="1289038" cy="1627632"/>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pic>
        <p:nvPicPr>
          <p:cNvPr id="13" name="Pictur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201330" y="3758006"/>
            <a:ext cx="1303402" cy="1627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599462" y="3758006"/>
            <a:ext cx="1158653" cy="1627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967713" y="1875464"/>
            <a:ext cx="6183487" cy="1446550"/>
          </a:xfrm>
          <a:prstGeom prst="rect">
            <a:avLst/>
          </a:prstGeom>
          <a:noFill/>
          <a:ln>
            <a:solidFill>
              <a:schemeClr val="bg1"/>
            </a:solidFill>
          </a:ln>
        </p:spPr>
        <p:txBody>
          <a:bodyPr wrap="square" lIns="91440" tIns="45720" rIns="91440" bIns="45720">
            <a:spAutoFit/>
          </a:bodyPr>
          <a:lstStyle/>
          <a:p>
            <a:pPr algn="ctr"/>
            <a:r>
              <a:rPr lang="en-US" sz="8800" b="1" dirty="0" smtClean="0">
                <a:ln w="0"/>
                <a:solidFill>
                  <a:prstClr val="black"/>
                </a:solidFill>
                <a:effectLst>
                  <a:outerShdw blurRad="38100" dist="19050" dir="2700000" algn="tl" rotWithShape="0">
                    <a:prstClr val="black">
                      <a:alpha val="40000"/>
                    </a:prstClr>
                  </a:outerShdw>
                </a:effectLst>
              </a:rPr>
              <a:t>Questions</a:t>
            </a:r>
            <a:endParaRPr lang="en-US" sz="8800" b="1" dirty="0">
              <a:ln w="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4083138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350" y="847725"/>
            <a:ext cx="4524375" cy="568443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5175831" y="1571459"/>
            <a:ext cx="3250569" cy="1015663"/>
          </a:xfrm>
          <a:prstGeom prst="rect">
            <a:avLst/>
          </a:prstGeom>
          <a:noFill/>
        </p:spPr>
        <p:txBody>
          <a:bodyPr wrap="none" lIns="91440" tIns="45720" rIns="91440" bIns="45720">
            <a:spAutoFit/>
          </a:bodyPr>
          <a:lstStyle/>
          <a:p>
            <a:pPr algn="ctr"/>
            <a:r>
              <a:rPr lang="en-US" sz="2800" dirty="0" smtClean="0">
                <a:ln w="0"/>
                <a:solidFill>
                  <a:prstClr val="black"/>
                </a:solidFill>
                <a:effectLst>
                  <a:outerShdw blurRad="38100" dist="19050" dir="2700000" algn="tl" rotWithShape="0">
                    <a:prstClr val="black">
                      <a:alpha val="40000"/>
                    </a:prstClr>
                  </a:outerShdw>
                </a:effectLst>
              </a:rPr>
              <a:t>Installations of Today</a:t>
            </a:r>
          </a:p>
          <a:p>
            <a:pPr algn="ctr"/>
            <a:r>
              <a:rPr lang="en-US" sz="3200" dirty="0" smtClean="0">
                <a:ln w="0"/>
                <a:solidFill>
                  <a:prstClr val="black"/>
                </a:solidFill>
                <a:effectLst>
                  <a:outerShdw blurRad="38100" dist="19050" dir="2700000" algn="tl" rotWithShape="0">
                    <a:prstClr val="black">
                      <a:alpha val="40000"/>
                    </a:prstClr>
                  </a:outerShdw>
                </a:effectLst>
              </a:rPr>
              <a:t>Ready &amp; Resilient</a:t>
            </a:r>
            <a:endParaRPr lang="en-US" sz="3200" dirty="0">
              <a:ln w="0"/>
              <a:solidFill>
                <a:prstClr val="black"/>
              </a:solidFill>
              <a:effectLst>
                <a:outerShdw blurRad="38100" dist="19050" dir="2700000" algn="tl" rotWithShape="0">
                  <a:prstClr val="black">
                    <a:alpha val="40000"/>
                  </a:prstClr>
                </a:outerShdw>
              </a:effectLst>
            </a:endParaRPr>
          </a:p>
        </p:txBody>
      </p:sp>
      <p:sp>
        <p:nvSpPr>
          <p:cNvPr id="7" name="Rectangle 6"/>
          <p:cNvSpPr/>
          <p:nvPr/>
        </p:nvSpPr>
        <p:spPr>
          <a:xfrm>
            <a:off x="5958580" y="2900282"/>
            <a:ext cx="2122737" cy="1969770"/>
          </a:xfrm>
          <a:prstGeom prst="rect">
            <a:avLst/>
          </a:prstGeom>
        </p:spPr>
        <p:txBody>
          <a:bodyPr wrap="square">
            <a:spAutoFit/>
          </a:bodyPr>
          <a:lstStyle/>
          <a:p>
            <a:pPr marL="285750" indent="-285750">
              <a:lnSpc>
                <a:spcPct val="102000"/>
              </a:lnSpc>
              <a:spcAft>
                <a:spcPts val="600"/>
              </a:spcAft>
              <a:buFont typeface="Arial" panose="020B0604020202020204" pitchFamily="34" charset="0"/>
              <a:buChar char="•"/>
            </a:pPr>
            <a:r>
              <a:rPr lang="en-U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Environmental</a:t>
            </a:r>
          </a:p>
          <a:p>
            <a:pPr marL="285750" indent="-285750">
              <a:lnSpc>
                <a:spcPct val="102000"/>
              </a:lnSpc>
              <a:spcAft>
                <a:spcPts val="600"/>
              </a:spcAft>
              <a:buFont typeface="Arial" panose="020B0604020202020204" pitchFamily="34" charset="0"/>
              <a:buChar char="•"/>
            </a:pPr>
            <a:r>
              <a:rPr lang="en-U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Energy</a:t>
            </a:r>
          </a:p>
          <a:p>
            <a:pPr marL="285750" indent="-285750">
              <a:lnSpc>
                <a:spcPct val="102000"/>
              </a:lnSpc>
              <a:spcAft>
                <a:spcPts val="600"/>
              </a:spcAft>
              <a:buFont typeface="Arial" panose="020B0604020202020204" pitchFamily="34" charset="0"/>
              <a:buChar char="•"/>
            </a:pPr>
            <a:r>
              <a:rPr lang="en-U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Water</a:t>
            </a:r>
          </a:p>
          <a:p>
            <a:pPr marL="285750" indent="-285750">
              <a:lnSpc>
                <a:spcPct val="102000"/>
              </a:lnSpc>
              <a:spcAft>
                <a:spcPts val="600"/>
              </a:spcAft>
              <a:buFont typeface="Arial" panose="020B0604020202020204" pitchFamily="34" charset="0"/>
              <a:buChar char="•"/>
            </a:pPr>
            <a:r>
              <a:rPr lang="en-U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Waste</a:t>
            </a:r>
          </a:p>
          <a:p>
            <a:pPr marL="285750" indent="-285750">
              <a:lnSpc>
                <a:spcPct val="102000"/>
              </a:lnSpc>
              <a:spcAft>
                <a:spcPts val="600"/>
              </a:spcAft>
              <a:buFont typeface="Arial" panose="020B0604020202020204" pitchFamily="34" charset="0"/>
              <a:buChar char="•"/>
            </a:pPr>
            <a:r>
              <a:rPr lang="en-U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Cyber</a:t>
            </a:r>
            <a:endParaRPr lang="en-US" sz="2000" dirty="0">
              <a:solidFill>
                <a:prstClr val="black"/>
              </a:solidFill>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93394" y="1023102"/>
            <a:ext cx="4004286" cy="533325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4108284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05325" y="931140"/>
            <a:ext cx="4486275" cy="5299307"/>
          </a:xfrm>
          <a:prstGeom prst="rect">
            <a:avLst/>
          </a:prstGeom>
        </p:spPr>
      </p:pic>
      <p:sp>
        <p:nvSpPr>
          <p:cNvPr id="6" name="Rectangle 5"/>
          <p:cNvSpPr/>
          <p:nvPr/>
        </p:nvSpPr>
        <p:spPr>
          <a:xfrm>
            <a:off x="57399" y="1614717"/>
            <a:ext cx="4171975" cy="1015663"/>
          </a:xfrm>
          <a:prstGeom prst="rect">
            <a:avLst/>
          </a:prstGeom>
          <a:noFill/>
        </p:spPr>
        <p:txBody>
          <a:bodyPr wrap="none" lIns="91440" tIns="45720" rIns="91440" bIns="45720">
            <a:spAutoFit/>
          </a:bodyPr>
          <a:lstStyle/>
          <a:p>
            <a:pPr algn="ctr"/>
            <a:r>
              <a:rPr lang="en-US" sz="2800" dirty="0">
                <a:ln w="0"/>
                <a:solidFill>
                  <a:prstClr val="black"/>
                </a:solidFill>
                <a:effectLst>
                  <a:outerShdw blurRad="38100" dist="19050" dir="2700000" algn="tl" rotWithShape="0">
                    <a:prstClr val="black">
                      <a:alpha val="40000"/>
                    </a:prstClr>
                  </a:outerShdw>
                </a:effectLst>
              </a:rPr>
              <a:t>Installations of the </a:t>
            </a:r>
            <a:r>
              <a:rPr lang="en-US" sz="2800" dirty="0" smtClean="0">
                <a:ln w="0"/>
                <a:solidFill>
                  <a:prstClr val="black"/>
                </a:solidFill>
                <a:effectLst>
                  <a:outerShdw blurRad="38100" dist="19050" dir="2700000" algn="tl" rotWithShape="0">
                    <a:prstClr val="black">
                      <a:alpha val="40000"/>
                    </a:prstClr>
                  </a:outerShdw>
                </a:effectLst>
              </a:rPr>
              <a:t>Future </a:t>
            </a:r>
            <a:endParaRPr lang="en-US" sz="2800" dirty="0">
              <a:ln w="0"/>
              <a:solidFill>
                <a:prstClr val="black"/>
              </a:solidFill>
              <a:effectLst>
                <a:outerShdw blurRad="38100" dist="19050" dir="2700000" algn="tl" rotWithShape="0">
                  <a:prstClr val="black">
                    <a:alpha val="40000"/>
                  </a:prstClr>
                </a:outerShdw>
              </a:effectLst>
            </a:endParaRPr>
          </a:p>
          <a:p>
            <a:pPr algn="ctr"/>
            <a:r>
              <a:rPr lang="en-US" sz="3200" dirty="0" smtClean="0">
                <a:ln w="0"/>
                <a:solidFill>
                  <a:prstClr val="black"/>
                </a:solidFill>
                <a:effectLst>
                  <a:outerShdw blurRad="38100" dist="19050" dir="2700000" algn="tl" rotWithShape="0">
                    <a:prstClr val="black">
                      <a:alpha val="40000"/>
                    </a:prstClr>
                  </a:outerShdw>
                </a:effectLst>
              </a:rPr>
              <a:t>Preparing for Tomorrow</a:t>
            </a:r>
            <a:endParaRPr lang="en-US" sz="3200" dirty="0">
              <a:ln w="0"/>
              <a:solidFill>
                <a:prstClr val="black"/>
              </a:solidFill>
              <a:effectLst>
                <a:outerShdw blurRad="38100" dist="19050" dir="2700000" algn="tl" rotWithShape="0">
                  <a:prstClr val="black">
                    <a:alpha val="40000"/>
                  </a:prstClr>
                </a:outerShdw>
              </a:effectLst>
            </a:endParaRPr>
          </a:p>
        </p:txBody>
      </p:sp>
      <p:sp>
        <p:nvSpPr>
          <p:cNvPr id="7" name="Rectangle 6"/>
          <p:cNvSpPr/>
          <p:nvPr/>
        </p:nvSpPr>
        <p:spPr>
          <a:xfrm>
            <a:off x="247898" y="2877072"/>
            <a:ext cx="3981476" cy="1578894"/>
          </a:xfrm>
          <a:prstGeom prst="rect">
            <a:avLst/>
          </a:prstGeom>
        </p:spPr>
        <p:txBody>
          <a:bodyPr wrap="square">
            <a:spAutoFit/>
          </a:bodyPr>
          <a:lstStyle/>
          <a:p>
            <a:pPr marL="342900" indent="-342900">
              <a:lnSpc>
                <a:spcPct val="102000"/>
              </a:lnSpc>
              <a:spcAft>
                <a:spcPts val="600"/>
              </a:spcAft>
              <a:buFont typeface="Arial" panose="020B0604020202020204" pitchFamily="34" charset="0"/>
              <a:buChar char="•"/>
            </a:pPr>
            <a:r>
              <a:rPr lang="en-US" sz="2000" dirty="0" smtClean="0">
                <a:solidFill>
                  <a:prstClr val="black"/>
                </a:solidFill>
                <a:latin typeface="Arial" panose="020B0604020202020204" pitchFamily="34" charset="0"/>
                <a:ea typeface="Calibri" panose="020F0502020204030204" pitchFamily="34" charset="0"/>
              </a:rPr>
              <a:t>Reassess functions </a:t>
            </a:r>
          </a:p>
          <a:p>
            <a:pPr marL="342900" indent="-342900">
              <a:lnSpc>
                <a:spcPct val="102000"/>
              </a:lnSpc>
              <a:spcAft>
                <a:spcPts val="600"/>
              </a:spcAft>
              <a:buFont typeface="Arial" panose="020B0604020202020204" pitchFamily="34" charset="0"/>
              <a:buChar char="•"/>
            </a:pPr>
            <a:r>
              <a:rPr lang="en-US" sz="2000" dirty="0" smtClean="0">
                <a:solidFill>
                  <a:prstClr val="black"/>
                </a:solidFill>
                <a:latin typeface="Arial" panose="020B0604020202020204" pitchFamily="34" charset="0"/>
                <a:ea typeface="Calibri" panose="020F0502020204030204" pitchFamily="34" charset="0"/>
              </a:rPr>
              <a:t>Increase ownership </a:t>
            </a:r>
            <a:r>
              <a:rPr lang="en-US" sz="2000" dirty="0">
                <a:solidFill>
                  <a:prstClr val="black"/>
                </a:solidFill>
                <a:latin typeface="Arial" panose="020B0604020202020204" pitchFamily="34" charset="0"/>
                <a:ea typeface="Calibri" panose="020F0502020204030204" pitchFamily="34" charset="0"/>
              </a:rPr>
              <a:t>diversity </a:t>
            </a:r>
            <a:endParaRPr lang="en-US" sz="2000" dirty="0" smtClean="0">
              <a:solidFill>
                <a:prstClr val="black"/>
              </a:solidFill>
              <a:latin typeface="Arial" panose="020B0604020202020204" pitchFamily="34" charset="0"/>
              <a:ea typeface="Calibri" panose="020F0502020204030204" pitchFamily="34" charset="0"/>
            </a:endParaRPr>
          </a:p>
          <a:p>
            <a:pPr marL="342900" indent="-342900">
              <a:lnSpc>
                <a:spcPct val="102000"/>
              </a:lnSpc>
              <a:spcAft>
                <a:spcPts val="600"/>
              </a:spcAft>
              <a:buFont typeface="Arial" panose="020B0604020202020204" pitchFamily="34" charset="0"/>
              <a:buChar char="•"/>
            </a:pPr>
            <a:r>
              <a:rPr lang="en-US" sz="2000" dirty="0" smtClean="0">
                <a:solidFill>
                  <a:prstClr val="black"/>
                </a:solidFill>
                <a:latin typeface="Arial" panose="020B0604020202020204" pitchFamily="34" charset="0"/>
                <a:ea typeface="Calibri" panose="020F0502020204030204" pitchFamily="34" charset="0"/>
              </a:rPr>
              <a:t>Expand </a:t>
            </a:r>
            <a:r>
              <a:rPr lang="en-US" sz="2000" dirty="0">
                <a:solidFill>
                  <a:prstClr val="black"/>
                </a:solidFill>
                <a:latin typeface="Arial" panose="020B0604020202020204" pitchFamily="34" charset="0"/>
                <a:ea typeface="Calibri" panose="020F0502020204030204" pitchFamily="34" charset="0"/>
              </a:rPr>
              <a:t>efficient technologies </a:t>
            </a:r>
            <a:endParaRPr lang="en-US" sz="2000" dirty="0" smtClean="0">
              <a:solidFill>
                <a:prstClr val="black"/>
              </a:solidFill>
              <a:latin typeface="Arial" panose="020B0604020202020204" pitchFamily="34" charset="0"/>
              <a:ea typeface="Calibri" panose="020F0502020204030204" pitchFamily="34" charset="0"/>
            </a:endParaRPr>
          </a:p>
          <a:p>
            <a:pPr marL="342900" indent="-342900">
              <a:lnSpc>
                <a:spcPct val="102000"/>
              </a:lnSpc>
              <a:spcAft>
                <a:spcPts val="600"/>
              </a:spcAft>
              <a:buFont typeface="Arial" panose="020B0604020202020204" pitchFamily="34" charset="0"/>
              <a:buChar char="•"/>
            </a:pPr>
            <a:r>
              <a:rPr lang="en-US" sz="2000" dirty="0" smtClean="0">
                <a:solidFill>
                  <a:prstClr val="black"/>
                </a:solidFill>
                <a:latin typeface="Arial" panose="020B0604020202020204" pitchFamily="34" charset="0"/>
                <a:ea typeface="Calibri" panose="020F0502020204030204" pitchFamily="34" charset="0"/>
              </a:rPr>
              <a:t>Community Partnerships</a:t>
            </a:r>
            <a:endParaRPr lang="en-US" sz="2000" dirty="0">
              <a:solidFill>
                <a:prstClr val="black"/>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239187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81222" y="1036898"/>
            <a:ext cx="1840574" cy="23540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2790314" y="1036899"/>
            <a:ext cx="5918434" cy="1077218"/>
          </a:xfrm>
          <a:prstGeom prst="rect">
            <a:avLst/>
          </a:prstGeom>
        </p:spPr>
        <p:txBody>
          <a:bodyPr wrap="square">
            <a:spAutoFit/>
          </a:bodyPr>
          <a:lstStyle/>
          <a:p>
            <a:r>
              <a:rPr lang="en-US" sz="3200" b="1" i="1" dirty="0" smtClean="0">
                <a:solidFill>
                  <a:prstClr val="black"/>
                </a:solidFill>
                <a:latin typeface="Arial" panose="020B0604020202020204" pitchFamily="34" charset="0"/>
                <a:ea typeface="Calibri" panose="020F0502020204030204" pitchFamily="34" charset="0"/>
              </a:rPr>
              <a:t>Army Installations: Soldier </a:t>
            </a:r>
            <a:r>
              <a:rPr lang="en-US" sz="3200" b="1" i="1" dirty="0">
                <a:solidFill>
                  <a:prstClr val="black"/>
                </a:solidFill>
                <a:latin typeface="Arial" panose="020B0604020202020204" pitchFamily="34" charset="0"/>
                <a:ea typeface="Calibri" panose="020F0502020204030204" pitchFamily="34" charset="0"/>
              </a:rPr>
              <a:t>and Mission Readiness</a:t>
            </a:r>
            <a:endParaRPr lang="en-US" sz="3200" dirty="0">
              <a:solidFill>
                <a:prstClr val="black"/>
              </a:solidFill>
            </a:endParaRPr>
          </a:p>
        </p:txBody>
      </p:sp>
      <p:sp>
        <p:nvSpPr>
          <p:cNvPr id="4" name="Rectangle 3"/>
          <p:cNvSpPr/>
          <p:nvPr/>
        </p:nvSpPr>
        <p:spPr>
          <a:xfrm>
            <a:off x="2790314" y="2240076"/>
            <a:ext cx="4514253" cy="95410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dirty="0" smtClean="0">
                <a:ln w="0"/>
                <a:solidFill>
                  <a:prstClr val="black"/>
                </a:solidFill>
                <a:effectLst>
                  <a:outerShdw blurRad="38100" dist="19050" dir="2700000" algn="tl" rotWithShape="0">
                    <a:prstClr val="black">
                      <a:alpha val="40000"/>
                    </a:prstClr>
                  </a:outerShdw>
                </a:effectLst>
              </a:rPr>
              <a:t>LTG Gwen Bingham</a:t>
            </a:r>
          </a:p>
          <a:p>
            <a:r>
              <a:rPr lang="en-US" sz="1400" dirty="0" smtClean="0">
                <a:ln w="0"/>
                <a:solidFill>
                  <a:prstClr val="black"/>
                </a:solidFill>
                <a:effectLst>
                  <a:outerShdw blurRad="38100" dist="19050" dir="2700000" algn="tl" rotWithShape="0">
                    <a:prstClr val="black">
                      <a:alpha val="40000"/>
                    </a:prstClr>
                  </a:outerShdw>
                </a:effectLst>
              </a:rPr>
              <a:t>Assistant Chief of Staff </a:t>
            </a:r>
          </a:p>
          <a:p>
            <a:r>
              <a:rPr lang="en-US" sz="1400" dirty="0" smtClean="0">
                <a:ln w="0"/>
                <a:solidFill>
                  <a:prstClr val="black"/>
                </a:solidFill>
                <a:effectLst>
                  <a:outerShdw blurRad="38100" dist="19050" dir="2700000" algn="tl" rotWithShape="0">
                    <a:prstClr val="black">
                      <a:alpha val="40000"/>
                    </a:prstClr>
                  </a:outerShdw>
                </a:effectLst>
              </a:rPr>
              <a:t>Installation Management (ACSIM)</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336349" y="3542423"/>
            <a:ext cx="2042790" cy="2673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1919668" y="5132532"/>
            <a:ext cx="3500254" cy="95410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2800" dirty="0" smtClean="0">
                <a:ln w="0"/>
                <a:solidFill>
                  <a:prstClr val="black"/>
                </a:solidFill>
                <a:effectLst>
                  <a:outerShdw blurRad="38100" dist="19050" dir="2700000" algn="tl" rotWithShape="0">
                    <a:prstClr val="black">
                      <a:alpha val="40000"/>
                    </a:prstClr>
                  </a:outerShdw>
                </a:effectLst>
              </a:rPr>
              <a:t>Ms. Theresa O’Donnell</a:t>
            </a:r>
          </a:p>
          <a:p>
            <a:r>
              <a:rPr lang="en-US" sz="1400" dirty="0" smtClean="0">
                <a:ln w="0"/>
                <a:solidFill>
                  <a:prstClr val="black"/>
                </a:solidFill>
                <a:effectLst>
                  <a:outerShdw blurRad="38100" dist="19050" dir="2700000" algn="tl" rotWithShape="0">
                    <a:prstClr val="black">
                      <a:alpha val="40000"/>
                    </a:prstClr>
                  </a:outerShdw>
                </a:effectLst>
              </a:rPr>
              <a:t>Chief Resilience Officer</a:t>
            </a:r>
          </a:p>
          <a:p>
            <a:r>
              <a:rPr lang="en-US" sz="1400" dirty="0" smtClean="0">
                <a:ln w="0"/>
                <a:solidFill>
                  <a:prstClr val="black"/>
                </a:solidFill>
                <a:effectLst>
                  <a:outerShdw blurRad="38100" dist="19050" dir="2700000" algn="tl" rotWithShape="0">
                    <a:prstClr val="black">
                      <a:alpha val="40000"/>
                    </a:prstClr>
                  </a:outerShdw>
                </a:effectLst>
              </a:rPr>
              <a:t>City of Dallas</a:t>
            </a:r>
          </a:p>
        </p:txBody>
      </p:sp>
      <p:sp>
        <p:nvSpPr>
          <p:cNvPr id="9" name="Rectangle 8"/>
          <p:cNvSpPr/>
          <p:nvPr/>
        </p:nvSpPr>
        <p:spPr>
          <a:xfrm>
            <a:off x="1878687" y="3926413"/>
            <a:ext cx="4664290" cy="1077218"/>
          </a:xfrm>
          <a:prstGeom prst="rect">
            <a:avLst/>
          </a:prstGeom>
        </p:spPr>
        <p:txBody>
          <a:bodyPr wrap="square">
            <a:spAutoFit/>
          </a:bodyPr>
          <a:lstStyle/>
          <a:p>
            <a:r>
              <a:rPr lang="en-US" sz="3200" b="1" i="1" dirty="0" smtClean="0">
                <a:solidFill>
                  <a:prstClr val="black"/>
                </a:solidFill>
                <a:latin typeface="Arial" panose="020B0604020202020204" pitchFamily="34" charset="0"/>
                <a:ea typeface="Calibri" panose="020F0502020204030204" pitchFamily="34" charset="0"/>
              </a:rPr>
              <a:t>Roles of a Resilience Officer</a:t>
            </a:r>
            <a:endParaRPr lang="en-US" sz="3200" b="1" i="1" dirty="0">
              <a:solidFill>
                <a:prstClr val="black"/>
              </a:solidFill>
            </a:endParaRPr>
          </a:p>
        </p:txBody>
      </p:sp>
    </p:spTree>
    <p:extLst>
      <p:ext uri="{BB962C8B-B14F-4D97-AF65-F5344CB8AC3E}">
        <p14:creationId xmlns:p14="http://schemas.microsoft.com/office/powerpoint/2010/main" val="3678131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31965" y="940254"/>
            <a:ext cx="2269972" cy="2696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3060317" y="2643160"/>
            <a:ext cx="3626762" cy="95410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2800" dirty="0" smtClean="0">
                <a:ln w="0"/>
                <a:effectLst>
                  <a:outerShdw blurRad="38100" dist="19050" dir="2700000" algn="tl" rotWithShape="0">
                    <a:schemeClr val="dk1">
                      <a:alpha val="40000"/>
                    </a:schemeClr>
                  </a:outerShdw>
                </a:effectLst>
              </a:rPr>
              <a:t>LTG Todd Semonite, P.E.</a:t>
            </a:r>
          </a:p>
          <a:p>
            <a:r>
              <a:rPr lang="en-US" sz="1400" dirty="0" smtClean="0">
                <a:ln w="0"/>
                <a:effectLst>
                  <a:outerShdw blurRad="38100" dist="19050" dir="2700000" algn="tl" rotWithShape="0">
                    <a:schemeClr val="dk1">
                      <a:alpha val="40000"/>
                    </a:schemeClr>
                  </a:outerShdw>
                </a:effectLst>
              </a:rPr>
              <a:t>Chief of Engineers and Commanding General </a:t>
            </a:r>
          </a:p>
          <a:p>
            <a:r>
              <a:rPr lang="en-US" sz="1400" dirty="0" smtClean="0">
                <a:ln w="0"/>
                <a:effectLst>
                  <a:outerShdw blurRad="38100" dist="19050" dir="2700000" algn="tl" rotWithShape="0">
                    <a:schemeClr val="dk1">
                      <a:alpha val="40000"/>
                    </a:schemeClr>
                  </a:outerShdw>
                </a:effectLst>
              </a:rPr>
              <a:t>U.S. Army Corps of Engineers (USACE)</a:t>
            </a:r>
          </a:p>
        </p:txBody>
      </p:sp>
      <p:sp>
        <p:nvSpPr>
          <p:cNvPr id="7" name="Rectangle 6"/>
          <p:cNvSpPr/>
          <p:nvPr/>
        </p:nvSpPr>
        <p:spPr>
          <a:xfrm>
            <a:off x="2969701" y="989520"/>
            <a:ext cx="6174299" cy="1569660"/>
          </a:xfrm>
          <a:prstGeom prst="rect">
            <a:avLst/>
          </a:prstGeom>
        </p:spPr>
        <p:txBody>
          <a:bodyPr wrap="square">
            <a:spAutoFit/>
          </a:bodyPr>
          <a:lstStyle/>
          <a:p>
            <a:r>
              <a:rPr lang="en-US" sz="3200" b="1" i="1" dirty="0" smtClean="0">
                <a:latin typeface="Arial" panose="020B0604020202020204" pitchFamily="34" charset="0"/>
                <a:ea typeface="Calibri" panose="020F0502020204030204" pitchFamily="34" charset="0"/>
              </a:rPr>
              <a:t>Construction technologies for efficient, resilient and sustainable installations</a:t>
            </a:r>
            <a:endParaRPr lang="en-US" sz="3200" b="1" i="1" dirty="0"/>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695706" y="3511698"/>
            <a:ext cx="2161215" cy="2728906"/>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
        <p:nvSpPr>
          <p:cNvPr id="10" name="Rectangle 9"/>
          <p:cNvSpPr/>
          <p:nvPr/>
        </p:nvSpPr>
        <p:spPr>
          <a:xfrm>
            <a:off x="1470506" y="5286497"/>
            <a:ext cx="4143891" cy="95410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2800" dirty="0" smtClean="0">
                <a:ln w="0"/>
                <a:effectLst>
                  <a:outerShdw blurRad="38100" dist="19050" dir="2700000" algn="tl" rotWithShape="0">
                    <a:schemeClr val="dk1">
                      <a:alpha val="40000"/>
                    </a:schemeClr>
                  </a:outerShdw>
                </a:effectLst>
              </a:rPr>
              <a:t>Dr. Patrick McDaniel</a:t>
            </a:r>
          </a:p>
          <a:p>
            <a:r>
              <a:rPr lang="en-US" sz="1400" dirty="0" smtClean="0">
                <a:ln w="0"/>
                <a:effectLst>
                  <a:outerShdw blurRad="38100" dist="19050" dir="2700000" algn="tl" rotWithShape="0">
                    <a:schemeClr val="dk1">
                      <a:alpha val="40000"/>
                    </a:schemeClr>
                  </a:outerShdw>
                </a:effectLst>
              </a:rPr>
              <a:t>School of Electrical Engineering and Computer Science</a:t>
            </a:r>
          </a:p>
          <a:p>
            <a:r>
              <a:rPr lang="en-US" sz="1400" dirty="0" smtClean="0">
                <a:ln w="0"/>
                <a:effectLst>
                  <a:outerShdw blurRad="38100" dist="19050" dir="2700000" algn="tl" rotWithShape="0">
                    <a:schemeClr val="dk1">
                      <a:alpha val="40000"/>
                    </a:schemeClr>
                  </a:outerShdw>
                </a:effectLst>
              </a:rPr>
              <a:t>Pennsylvania State University</a:t>
            </a:r>
          </a:p>
        </p:txBody>
      </p:sp>
      <p:sp>
        <p:nvSpPr>
          <p:cNvPr id="11" name="Rectangle 10"/>
          <p:cNvSpPr/>
          <p:nvPr/>
        </p:nvSpPr>
        <p:spPr>
          <a:xfrm>
            <a:off x="1386982" y="4049218"/>
            <a:ext cx="4669868" cy="1077218"/>
          </a:xfrm>
          <a:prstGeom prst="rect">
            <a:avLst/>
          </a:prstGeom>
        </p:spPr>
        <p:txBody>
          <a:bodyPr wrap="none">
            <a:spAutoFit/>
          </a:bodyPr>
          <a:lstStyle/>
          <a:p>
            <a:r>
              <a:rPr lang="en-US" sz="3200" b="1" i="1" dirty="0" smtClean="0">
                <a:latin typeface="Arial" panose="020B0604020202020204" pitchFamily="34" charset="0"/>
                <a:ea typeface="Calibri" panose="020F0502020204030204" pitchFamily="34" charset="0"/>
              </a:rPr>
              <a:t>Cyber and Information </a:t>
            </a:r>
          </a:p>
          <a:p>
            <a:r>
              <a:rPr lang="en-US" sz="3200" b="1" i="1" dirty="0" smtClean="0">
                <a:latin typeface="Arial" panose="020B0604020202020204" pitchFamily="34" charset="0"/>
                <a:ea typeface="Calibri" panose="020F0502020204030204" pitchFamily="34" charset="0"/>
              </a:rPr>
              <a:t>Technology Trends</a:t>
            </a:r>
            <a:endParaRPr lang="en-US" sz="3200" dirty="0"/>
          </a:p>
        </p:txBody>
      </p:sp>
    </p:spTree>
    <p:extLst>
      <p:ext uri="{BB962C8B-B14F-4D97-AF65-F5344CB8AC3E}">
        <p14:creationId xmlns:p14="http://schemas.microsoft.com/office/powerpoint/2010/main" val="3580509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54" y="947306"/>
            <a:ext cx="2269969" cy="2834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2934442" y="2712572"/>
            <a:ext cx="3525965" cy="95410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2800" dirty="0" smtClean="0">
                <a:ln w="0"/>
                <a:effectLst>
                  <a:outerShdw blurRad="38100" dist="19050" dir="2700000" algn="tl" rotWithShape="0">
                    <a:schemeClr val="dk1">
                      <a:alpha val="40000"/>
                    </a:schemeClr>
                  </a:outerShdw>
                </a:effectLst>
              </a:rPr>
              <a:t>LTG Kenneth Dahl</a:t>
            </a:r>
          </a:p>
          <a:p>
            <a:r>
              <a:rPr lang="en-US" sz="1400" dirty="0" smtClean="0">
                <a:ln w="0"/>
                <a:effectLst>
                  <a:outerShdw blurRad="38100" dist="19050" dir="2700000" algn="tl" rotWithShape="0">
                    <a:schemeClr val="dk1">
                      <a:alpha val="40000"/>
                    </a:schemeClr>
                  </a:outerShdw>
                </a:effectLst>
              </a:rPr>
              <a:t>Commanding General</a:t>
            </a:r>
          </a:p>
          <a:p>
            <a:r>
              <a:rPr lang="en-US" sz="1400" dirty="0" smtClean="0">
                <a:ln w="0"/>
                <a:effectLst>
                  <a:outerShdw blurRad="38100" dist="19050" dir="2700000" algn="tl" rotWithShape="0">
                    <a:schemeClr val="dk1">
                      <a:alpha val="40000"/>
                    </a:schemeClr>
                  </a:outerShdw>
                </a:effectLst>
              </a:rPr>
              <a:t>Installation Management Command (IMCOM)</a:t>
            </a:r>
          </a:p>
        </p:txBody>
      </p:sp>
      <p:sp>
        <p:nvSpPr>
          <p:cNvPr id="6" name="Rectangle 5"/>
          <p:cNvSpPr/>
          <p:nvPr/>
        </p:nvSpPr>
        <p:spPr>
          <a:xfrm>
            <a:off x="2842291" y="947306"/>
            <a:ext cx="5582873" cy="1569660"/>
          </a:xfrm>
          <a:prstGeom prst="rect">
            <a:avLst/>
          </a:prstGeom>
        </p:spPr>
        <p:txBody>
          <a:bodyPr wrap="square">
            <a:spAutoFit/>
          </a:bodyPr>
          <a:lstStyle/>
          <a:p>
            <a:r>
              <a:rPr lang="en-US" sz="3200" b="1" i="1" dirty="0" smtClean="0">
                <a:latin typeface="Arial" panose="020B0604020202020204" pitchFamily="34" charset="0"/>
                <a:ea typeface="Calibri" panose="020F0502020204030204" pitchFamily="34" charset="0"/>
              </a:rPr>
              <a:t>Readiness, Resources </a:t>
            </a:r>
            <a:r>
              <a:rPr lang="en-US" sz="3200" b="1" i="1" dirty="0">
                <a:latin typeface="Arial" panose="020B0604020202020204" pitchFamily="34" charset="0"/>
                <a:ea typeface="Calibri" panose="020F0502020204030204" pitchFamily="34" charset="0"/>
              </a:rPr>
              <a:t>and Recent Installation Successes</a:t>
            </a:r>
            <a:endParaRPr lang="en-US" sz="3200" dirty="0"/>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460407" y="3551274"/>
            <a:ext cx="2087891" cy="2804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2446365" y="5022469"/>
            <a:ext cx="2945678" cy="95410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2800" dirty="0" smtClean="0">
                <a:ln w="0"/>
                <a:effectLst>
                  <a:outerShdw blurRad="38100" dist="19050" dir="2700000" algn="tl" rotWithShape="0">
                    <a:schemeClr val="dk1">
                      <a:alpha val="40000"/>
                    </a:schemeClr>
                  </a:outerShdw>
                </a:effectLst>
              </a:rPr>
              <a:t>Dr. Sarah Slaughter</a:t>
            </a:r>
          </a:p>
          <a:p>
            <a:r>
              <a:rPr lang="en-US" sz="1400" dirty="0" smtClean="0">
                <a:ln w="0"/>
                <a:effectLst>
                  <a:outerShdw blurRad="38100" dist="19050" dir="2700000" algn="tl" rotWithShape="0">
                    <a:schemeClr val="dk1">
                      <a:alpha val="40000"/>
                    </a:schemeClr>
                  </a:outerShdw>
                </a:effectLst>
              </a:rPr>
              <a:t>CEO and President</a:t>
            </a:r>
          </a:p>
          <a:p>
            <a:r>
              <a:rPr lang="en-US" sz="1400" dirty="0" smtClean="0">
                <a:ln w="0"/>
                <a:effectLst>
                  <a:outerShdw blurRad="38100" dist="19050" dir="2700000" algn="tl" rotWithShape="0">
                    <a:schemeClr val="dk1">
                      <a:alpha val="40000"/>
                    </a:schemeClr>
                  </a:outerShdw>
                </a:effectLst>
              </a:rPr>
              <a:t>Built Environment Coalition</a:t>
            </a:r>
          </a:p>
        </p:txBody>
      </p:sp>
      <p:sp>
        <p:nvSpPr>
          <p:cNvPr id="11" name="Rectangle 10"/>
          <p:cNvSpPr/>
          <p:nvPr/>
        </p:nvSpPr>
        <p:spPr>
          <a:xfrm>
            <a:off x="1378000" y="4234543"/>
            <a:ext cx="5328909" cy="584775"/>
          </a:xfrm>
          <a:prstGeom prst="rect">
            <a:avLst/>
          </a:prstGeom>
        </p:spPr>
        <p:txBody>
          <a:bodyPr wrap="square">
            <a:spAutoFit/>
          </a:bodyPr>
          <a:lstStyle/>
          <a:p>
            <a:r>
              <a:rPr lang="en-US" sz="3200" b="1" i="1" dirty="0" smtClean="0">
                <a:latin typeface="Arial" panose="020B0604020202020204" pitchFamily="34" charset="0"/>
                <a:ea typeface="Calibri" panose="020F0502020204030204" pitchFamily="34" charset="0"/>
              </a:rPr>
              <a:t>Community Partnerships</a:t>
            </a:r>
            <a:endParaRPr lang="en-US" sz="3200" dirty="0"/>
          </a:p>
        </p:txBody>
      </p:sp>
    </p:spTree>
    <p:extLst>
      <p:ext uri="{BB962C8B-B14F-4D97-AF65-F5344CB8AC3E}">
        <p14:creationId xmlns:p14="http://schemas.microsoft.com/office/powerpoint/2010/main" val="733550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1527</TotalTime>
  <Words>4795</Words>
  <Application>Microsoft Office PowerPoint</Application>
  <PresentationFormat>On-screen Show (4:3)</PresentationFormat>
  <Paragraphs>527</Paragraphs>
  <Slides>44</Slides>
  <Notes>41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44</vt:i4>
      </vt:variant>
    </vt:vector>
  </HeadingPairs>
  <TitlesOfParts>
    <vt:vector size="59" baseType="lpstr">
      <vt:lpstr>굴림</vt:lpstr>
      <vt:lpstr> Arial</vt:lpstr>
      <vt:lpstr>Arial</vt:lpstr>
      <vt:lpstr>Arial Narrow</vt:lpstr>
      <vt:lpstr>Calibri</vt:lpstr>
      <vt:lpstr>Calibri Light</vt:lpstr>
      <vt:lpstr>Gill Sans</vt:lpstr>
      <vt:lpstr>Gotham 5r</vt:lpstr>
      <vt:lpstr>Gotham Book</vt:lpstr>
      <vt:lpstr>Gotham Medium</vt:lpstr>
      <vt:lpstr>Helvetica</vt:lpstr>
      <vt:lpstr>Lucida Grande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120</cp:revision>
  <cp:lastPrinted>2016-09-30T15:31:06Z</cp:lastPrinted>
  <dcterms:created xsi:type="dcterms:W3CDTF">2016-09-15T14:58:35Z</dcterms:created>
  <dcterms:modified xsi:type="dcterms:W3CDTF">2016-09-30T22:02:06Z</dcterms:modified>
</cp:coreProperties>
</file>