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6"/>
    <p:sldMasterId id="2147483931" r:id="rId7"/>
  </p:sldMasterIdLst>
  <p:notesMasterIdLst>
    <p:notesMasterId r:id="rId15"/>
  </p:notesMasterIdLst>
  <p:handoutMasterIdLst>
    <p:handoutMasterId r:id="rId16"/>
  </p:handoutMasterIdLst>
  <p:sldIdLst>
    <p:sldId id="614" r:id="rId8"/>
    <p:sldId id="957" r:id="rId9"/>
    <p:sldId id="982" r:id="rId10"/>
    <p:sldId id="961" r:id="rId11"/>
    <p:sldId id="977" r:id="rId12"/>
    <p:sldId id="984" r:id="rId13"/>
    <p:sldId id="983" r:id="rId1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, Daniel W MAJ MIL USARMY TRADOC" initials="DWC" lastIdx="1" clrIdx="0">
    <p:extLst>
      <p:ext uri="{19B8F6BF-5375-455C-9EA6-DF929625EA0E}">
        <p15:presenceInfo xmlns:p15="http://schemas.microsoft.com/office/powerpoint/2012/main" userId="Clark, Daniel W MAJ MIL USARMY TRAD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97231"/>
    <a:srgbClr val="1C3726"/>
    <a:srgbClr val="E9EAEC"/>
    <a:srgbClr val="D5D6D8"/>
    <a:srgbClr val="109C41"/>
    <a:srgbClr val="8E8038"/>
    <a:srgbClr val="800000"/>
    <a:srgbClr val="8A0505"/>
    <a:srgbClr val="838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1676" autoAdjust="0"/>
  </p:normalViewPr>
  <p:slideViewPr>
    <p:cSldViewPr snapToGrid="0">
      <p:cViewPr varScale="1">
        <p:scale>
          <a:sx n="118" d="100"/>
          <a:sy n="118" d="100"/>
        </p:scale>
        <p:origin x="1602" y="90"/>
      </p:cViewPr>
      <p:guideLst>
        <p:guide orient="horz" pos="278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0"/>
            <a:ext cx="2982742" cy="465138"/>
          </a:xfrm>
          <a:prstGeom prst="rect">
            <a:avLst/>
          </a:prstGeom>
        </p:spPr>
        <p:txBody>
          <a:bodyPr vert="horz" lIns="90692" tIns="45347" rIns="90692" bIns="45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8" y="0"/>
            <a:ext cx="2982742" cy="465138"/>
          </a:xfrm>
          <a:prstGeom prst="rect">
            <a:avLst/>
          </a:prstGeom>
        </p:spPr>
        <p:txBody>
          <a:bodyPr vert="horz" lIns="90692" tIns="45347" rIns="90692" bIns="45347" rtlCol="0"/>
          <a:lstStyle>
            <a:lvl1pPr algn="r">
              <a:defRPr sz="1200"/>
            </a:lvl1pPr>
          </a:lstStyle>
          <a:p>
            <a:fld id="{4F7FE498-04AD-4B92-B34B-6087D055EE1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8829676"/>
            <a:ext cx="2982742" cy="465138"/>
          </a:xfrm>
          <a:prstGeom prst="rect">
            <a:avLst/>
          </a:prstGeom>
        </p:spPr>
        <p:txBody>
          <a:bodyPr vert="horz" lIns="90692" tIns="45347" rIns="90692" bIns="45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8" y="8829676"/>
            <a:ext cx="2982742" cy="465138"/>
          </a:xfrm>
          <a:prstGeom prst="rect">
            <a:avLst/>
          </a:prstGeom>
        </p:spPr>
        <p:txBody>
          <a:bodyPr vert="horz" lIns="90692" tIns="45347" rIns="90692" bIns="45347" rtlCol="0" anchor="b"/>
          <a:lstStyle>
            <a:lvl1pPr algn="r">
              <a:defRPr sz="1200"/>
            </a:lvl1pPr>
          </a:lstStyle>
          <a:p>
            <a:fld id="{AE3370FD-B058-489A-9139-6CD2DC762D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8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0"/>
            <a:ext cx="2982119" cy="464820"/>
          </a:xfrm>
          <a:prstGeom prst="rect">
            <a:avLst/>
          </a:prstGeom>
        </p:spPr>
        <p:txBody>
          <a:bodyPr vert="horz" lIns="92416" tIns="46207" rIns="92416" bIns="462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15" y="0"/>
            <a:ext cx="2982119" cy="464820"/>
          </a:xfrm>
          <a:prstGeom prst="rect">
            <a:avLst/>
          </a:prstGeom>
        </p:spPr>
        <p:txBody>
          <a:bodyPr vert="horz" lIns="92416" tIns="46207" rIns="92416" bIns="46207" rtlCol="0"/>
          <a:lstStyle>
            <a:lvl1pPr algn="r">
              <a:defRPr sz="1200"/>
            </a:lvl1pPr>
          </a:lstStyle>
          <a:p>
            <a:fld id="{C721660B-CC9F-4739-A1AA-A138AEFF287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6" tIns="46207" rIns="92416" bIns="462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4" y="4415791"/>
            <a:ext cx="5505450" cy="4183380"/>
          </a:xfrm>
          <a:prstGeom prst="rect">
            <a:avLst/>
          </a:prstGeom>
        </p:spPr>
        <p:txBody>
          <a:bodyPr vert="horz" lIns="92416" tIns="46207" rIns="92416" bIns="462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8829968"/>
            <a:ext cx="2982119" cy="464820"/>
          </a:xfrm>
          <a:prstGeom prst="rect">
            <a:avLst/>
          </a:prstGeom>
        </p:spPr>
        <p:txBody>
          <a:bodyPr vert="horz" lIns="92416" tIns="46207" rIns="92416" bIns="462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15" y="8829968"/>
            <a:ext cx="2982119" cy="464820"/>
          </a:xfrm>
          <a:prstGeom prst="rect">
            <a:avLst/>
          </a:prstGeom>
        </p:spPr>
        <p:txBody>
          <a:bodyPr vert="horz" lIns="92416" tIns="46207" rIns="92416" bIns="46207" rtlCol="0" anchor="b"/>
          <a:lstStyle>
            <a:lvl1pPr algn="r">
              <a:defRPr sz="1200"/>
            </a:lvl1pPr>
          </a:lstStyle>
          <a:p>
            <a:fld id="{A9023E68-E8F9-404D-891E-E9678D20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23E68-E8F9-404D-891E-E9678D207B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0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23E68-E8F9-404D-891E-E9678D207B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6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16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6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714696" y="6546673"/>
            <a:ext cx="1429304" cy="273050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288AE-1A0B-479E-AB32-116F4187E39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 of     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53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9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39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539E-85DD-4372-8CF0-BF435A7CC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93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8F2BE1-567F-42E4-9433-63367D019A1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61F8EC-E217-4CC4-96CB-BB511B2BD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34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6528"/>
            <a:ext cx="4648200" cy="609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28,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0" y="685800"/>
            <a:ext cx="8823159" cy="5562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765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6528"/>
            <a:ext cx="4648200" cy="609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28, Bold)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150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7785"/>
            <a:ext cx="4038600" cy="5586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7785"/>
            <a:ext cx="4038600" cy="5586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6528"/>
            <a:ext cx="4648200" cy="609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28,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042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6528"/>
            <a:ext cx="4648200" cy="609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28, Bold)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420" y="685800"/>
            <a:ext cx="8823159" cy="5562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8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6528"/>
            <a:ext cx="4648200" cy="609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20, Bold)</a:t>
            </a:r>
            <a:br>
              <a:rPr lang="en-US" dirty="0" smtClean="0"/>
            </a:br>
            <a:r>
              <a:rPr lang="en-US" dirty="0" smtClean="0"/>
              <a:t>for 2 lines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420" y="685800"/>
            <a:ext cx="8823159" cy="5562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625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://usacac.army.mil/" TargetMode="Externa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2000" cy="66141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12739"/>
            <a:ext cx="464482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r>
              <a:rPr lang="en-US" sz="2000" b="1" dirty="0" smtClean="0">
                <a:solidFill>
                  <a:srgbClr val="F6C700"/>
                </a:solidFill>
              </a:rPr>
              <a:t>US</a:t>
            </a:r>
            <a:r>
              <a:rPr lang="en-US" sz="2000" b="1" baseline="0" dirty="0" smtClean="0">
                <a:solidFill>
                  <a:srgbClr val="F6C700"/>
                </a:solidFill>
              </a:rPr>
              <a:t> Army Combined Arms Center</a:t>
            </a:r>
            <a:endParaRPr lang="en-US" sz="2000" b="1" dirty="0" smtClean="0">
              <a:solidFill>
                <a:srgbClr val="F6C700"/>
              </a:solidFill>
            </a:endParaRPr>
          </a:p>
          <a:p>
            <a:pPr marL="574675" indent="-60325" defTabSz="913993">
              <a:defRPr/>
            </a:pPr>
            <a:r>
              <a:rPr lang="en-US" sz="1200" b="1" dirty="0" smtClean="0">
                <a:solidFill>
                  <a:srgbClr val="969696"/>
                </a:solidFill>
              </a:rPr>
              <a:t>SOLDIERS AND LEADERS -</a:t>
            </a:r>
            <a:r>
              <a:rPr lang="en-US" sz="1200" b="1" baseline="0" dirty="0" smtClean="0">
                <a:solidFill>
                  <a:srgbClr val="969696"/>
                </a:solidFill>
              </a:rPr>
              <a:t> </a:t>
            </a:r>
            <a:r>
              <a:rPr lang="en-US" sz="1200" b="1" dirty="0" smtClean="0">
                <a:solidFill>
                  <a:srgbClr val="969696"/>
                </a:solidFill>
              </a:rPr>
              <a:t>OUR ASYMMETRIC ADVANTAGE</a:t>
            </a:r>
            <a:endParaRPr lang="en-US" sz="1200" b="1" dirty="0">
              <a:solidFill>
                <a:srgbClr val="969696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4572014" y="51"/>
            <a:ext cx="4572000" cy="6614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0" y="6322599"/>
            <a:ext cx="1088261" cy="53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739"/>
            <a:ext cx="496904" cy="639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89" r:id="rId2"/>
    <p:sldLayoutId id="2147483990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39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48" indent="-342748" algn="l" defTabSz="9139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19" indent="-285623" algn="l" defTabSz="9139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49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487" indent="-228499" algn="l" defTabSz="9139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485" indent="-228499" algn="l" defTabSz="9139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7785"/>
            <a:ext cx="8229600" cy="4525963"/>
          </a:xfrm>
          <a:prstGeom prst="rect">
            <a:avLst/>
          </a:prstGeom>
        </p:spPr>
        <p:txBody>
          <a:bodyPr vert="horz" lIns="91399" tIns="45700" rIns="91399" bIns="457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993"/>
            <a:fld id="{01F288AE-1A0B-479E-AB32-116F4187E394}" type="slidenum">
              <a:rPr lang="en-US" smtClean="0">
                <a:solidFill>
                  <a:prstClr val="black"/>
                </a:solidFill>
              </a:rPr>
              <a:pPr defTabSz="91399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12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1157074" y="6565723"/>
            <a:ext cx="3740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9" tIns="45700" rIns="91399" bIns="45700"/>
          <a:lstStyle/>
          <a:p>
            <a:pPr defTabSz="913993"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</a:rPr>
              <a:t>Visit us at usacac.army.mil</a:t>
            </a:r>
            <a:endParaRPr lang="en-US" sz="20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8" name="Picture 15" descr="CAC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" y="6246636"/>
            <a:ext cx="12176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P-300-Md-BOTG-Brand-Banner-Horz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45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8"/>
          <p:cNvSpPr>
            <a:spLocks noChangeArrowheads="1"/>
          </p:cNvSpPr>
          <p:nvPr userDrawn="1"/>
        </p:nvSpPr>
        <p:spPr bwMode="auto">
          <a:xfrm>
            <a:off x="0" y="0"/>
            <a:ext cx="4571999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r>
              <a:rPr lang="en-US" sz="1275" b="1" dirty="0">
                <a:solidFill>
                  <a:srgbClr val="F6C700"/>
                </a:solidFill>
              </a:rPr>
              <a:t>AMERICA’S ARMY</a:t>
            </a:r>
          </a:p>
          <a:p>
            <a:pPr marL="574675" indent="-60325" defTabSz="913993">
              <a:defRPr/>
            </a:pPr>
            <a:r>
              <a:rPr lang="en-US" sz="1275" b="1" dirty="0" smtClean="0">
                <a:solidFill>
                  <a:srgbClr val="969696"/>
                </a:solidFill>
              </a:rPr>
              <a:t>PEOPLE ARE OUR ADVANTAGE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249858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2449" cy="635351"/>
          </a:xfrm>
          <a:prstGeom prst="rect">
            <a:avLst/>
          </a:prstGeom>
          <a:noFill/>
        </p:spPr>
      </p:pic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4572001" y="0"/>
            <a:ext cx="4571999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</p:sldLayoutIdLst>
  <p:transition spd="med">
    <p:fade/>
  </p:transition>
  <p:hf hdr="0" ftr="0" dt="0"/>
  <p:txStyles>
    <p:titleStyle>
      <a:lvl1pPr algn="ctr" defTabSz="9139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48" indent="-342748" algn="l" defTabSz="9139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19" indent="-285623" algn="l" defTabSz="9139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49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487" indent="-228499" algn="l" defTabSz="9139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485" indent="-228499" algn="l" defTabSz="9139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20.png"/><Relationship Id="rId21" Type="http://schemas.openxmlformats.org/officeDocument/2006/relationships/image" Target="../media/image37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hyperlink" Target="http://usacac.army.mil/cac2/CAC-T/Images/AVCATTGUNNER.jpg" TargetMode="External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28159" y="5093215"/>
            <a:ext cx="3803073" cy="92333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76200" dist="508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LTG Michael D. Lundy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Commanding General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U.S. Army Combined Arms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3035" y="-4448"/>
            <a:ext cx="45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and Maintaining Readiness to Win in a Complex World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676" y="2126313"/>
            <a:ext cx="8166083" cy="120032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C000"/>
                </a:solidFill>
              </a:rPr>
              <a:t>AUSA Institute of Land Warfare</a:t>
            </a:r>
          </a:p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1 November 2016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210" y="6652727"/>
            <a:ext cx="3767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CAC CIG Planner: MAJ Daniel W. Clark / 913-684-8669 / daniel.w.clark48.mil@mail.mil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8200438" y="6642556"/>
            <a:ext cx="94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As Of: 10/31/2016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374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933234" y="2308922"/>
            <a:ext cx="7304442" cy="3593054"/>
          </a:xfrm>
          <a:prstGeom prst="ellipse">
            <a:avLst/>
          </a:prstGeom>
          <a:blipFill dpi="0" rotWithShape="1">
            <a:blip r:embed="rId3" cstate="print">
              <a:alphaModFix amt="70000"/>
              <a:lum bright="40000" contrast="-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62658" y="1133290"/>
            <a:ext cx="10501" cy="5542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57478" y="1659319"/>
            <a:ext cx="2477007" cy="584735"/>
          </a:xfrm>
          <a:prstGeom prst="rect">
            <a:avLst/>
          </a:prstGeom>
          <a:noFill/>
          <a:effectLst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Army Capabilities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Integration Center (ARCIC)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1737" y="647595"/>
            <a:ext cx="1398243" cy="369291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TRADOC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8312" y="890255"/>
            <a:ext cx="1199790" cy="369291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FORSCOM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7000" y="4268093"/>
            <a:ext cx="2929318" cy="584735"/>
          </a:xfrm>
          <a:prstGeom prst="rect">
            <a:avLst/>
          </a:prstGeom>
          <a:noFill/>
          <a:effectLst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Arms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(CAC)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4357" y="52878"/>
            <a:ext cx="469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Requirements Development</a:t>
            </a:r>
          </a:p>
        </p:txBody>
      </p:sp>
      <p:sp>
        <p:nvSpPr>
          <p:cNvPr id="29" name="Freeform 28"/>
          <p:cNvSpPr/>
          <p:nvPr/>
        </p:nvSpPr>
        <p:spPr>
          <a:xfrm>
            <a:off x="4103136" y="2595016"/>
            <a:ext cx="2620532" cy="2290275"/>
          </a:xfrm>
          <a:custGeom>
            <a:avLst/>
            <a:gdLst>
              <a:gd name="connsiteX0" fmla="*/ 0 w 3238051"/>
              <a:gd name="connsiteY0" fmla="*/ 0 h 2076226"/>
              <a:gd name="connsiteX1" fmla="*/ 1968649 w 3238051"/>
              <a:gd name="connsiteY1" fmla="*/ 613186 h 2076226"/>
              <a:gd name="connsiteX2" fmla="*/ 3238051 w 3238051"/>
              <a:gd name="connsiteY2" fmla="*/ 2076226 h 2076226"/>
              <a:gd name="connsiteX0" fmla="*/ 0 w 3238051"/>
              <a:gd name="connsiteY0" fmla="*/ 0 h 2076226"/>
              <a:gd name="connsiteX1" fmla="*/ 1879873 w 3238051"/>
              <a:gd name="connsiteY1" fmla="*/ 684207 h 2076226"/>
              <a:gd name="connsiteX2" fmla="*/ 3238051 w 3238051"/>
              <a:gd name="connsiteY2" fmla="*/ 2076226 h 20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051" h="2076226">
                <a:moveTo>
                  <a:pt x="0" y="0"/>
                </a:moveTo>
                <a:cubicBezTo>
                  <a:pt x="714487" y="133574"/>
                  <a:pt x="1340198" y="338169"/>
                  <a:pt x="1879873" y="684207"/>
                </a:cubicBezTo>
                <a:cubicBezTo>
                  <a:pt x="2419548" y="1030245"/>
                  <a:pt x="2873187" y="1517725"/>
                  <a:pt x="3238051" y="2076226"/>
                </a:cubicBezTo>
              </a:path>
            </a:pathLst>
          </a:cu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93114" y="2334668"/>
            <a:ext cx="128588" cy="9525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85826" y="5759269"/>
            <a:ext cx="119687" cy="33356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56768" y="4699301"/>
            <a:ext cx="1220190" cy="1569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399" tIns="45700" rIns="91399" bIns="457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rgbClr val="000000"/>
                </a:solidFill>
              </a:rPr>
              <a:t> Doctrine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rgbClr val="000000"/>
                </a:solidFill>
              </a:rPr>
              <a:t> Organization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rgbClr val="000000"/>
                </a:solidFill>
              </a:rPr>
              <a:t> Training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Materiel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Leadership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Personnel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/>
              <a:t> Facilities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/>
              <a:t> Policy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7883172" y="4749619"/>
            <a:ext cx="103541" cy="107071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3759" y="4854965"/>
            <a:ext cx="2057400" cy="830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Operationalize and Institutionalize Change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2016877" y="5359879"/>
            <a:ext cx="201140" cy="12423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4486" y="4642875"/>
            <a:ext cx="1447800" cy="58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Execute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Change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694894" y="3148114"/>
            <a:ext cx="76201" cy="9525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29043" y="2595016"/>
            <a:ext cx="1447800" cy="58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Lessons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Learned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08" y="2803300"/>
            <a:ext cx="579887" cy="50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81" y="4994642"/>
            <a:ext cx="1065057" cy="52398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66865" y="1274530"/>
            <a:ext cx="1100061" cy="52322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  <a:alpha val="54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  <a:effectLst>
            <a:glow rad="76200">
              <a:schemeClr val="accent1">
                <a:satMod val="175000"/>
                <a:alpha val="40000"/>
              </a:schemeClr>
            </a:glow>
            <a:outerShdw blurRad="76200" dist="50800" dir="2700000" algn="ctr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Train</a:t>
            </a:r>
          </a:p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Prepare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4" y="679714"/>
            <a:ext cx="641360" cy="7680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55478" y="890255"/>
            <a:ext cx="981551" cy="369291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AMC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8425" y="1274530"/>
            <a:ext cx="1021237" cy="30777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  <a:alpha val="54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  <a:effectLst>
            <a:glow rad="76200">
              <a:schemeClr val="accent1">
                <a:satMod val="175000"/>
                <a:alpha val="40000"/>
              </a:schemeClr>
            </a:glow>
            <a:outerShdw blurRad="76200" dist="50800" dir="2700000" algn="ctr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Sustain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890092" y="3148114"/>
            <a:ext cx="812212" cy="921947"/>
            <a:chOff x="2320100" y="5068965"/>
            <a:chExt cx="1136397" cy="1279228"/>
          </a:xfrm>
        </p:grpSpPr>
        <p:grpSp>
          <p:nvGrpSpPr>
            <p:cNvPr id="15" name="Group 14"/>
            <p:cNvGrpSpPr/>
            <p:nvPr/>
          </p:nvGrpSpPr>
          <p:grpSpPr>
            <a:xfrm>
              <a:off x="2320100" y="5068965"/>
              <a:ext cx="717285" cy="896112"/>
              <a:chOff x="2320100" y="5068965"/>
              <a:chExt cx="717285" cy="8961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00" y="5068965"/>
                <a:ext cx="717285" cy="89611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76118" y="5103019"/>
                <a:ext cx="238545" cy="50006"/>
              </a:xfrm>
              <a:prstGeom prst="rect">
                <a:avLst/>
              </a:prstGeom>
              <a:solidFill>
                <a:srgbClr val="29292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399475" y="5145165"/>
              <a:ext cx="717285" cy="896112"/>
              <a:chOff x="2320100" y="5068965"/>
              <a:chExt cx="717285" cy="89611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00" y="5068965"/>
                <a:ext cx="717285" cy="896112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2776118" y="5103019"/>
                <a:ext cx="238545" cy="50006"/>
              </a:xfrm>
              <a:prstGeom prst="rect">
                <a:avLst/>
              </a:prstGeom>
              <a:solidFill>
                <a:srgbClr val="29292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484407" y="5215015"/>
              <a:ext cx="717285" cy="896112"/>
              <a:chOff x="2320100" y="5068965"/>
              <a:chExt cx="717285" cy="896112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00" y="5068965"/>
                <a:ext cx="717285" cy="896112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>
              <a:xfrm>
                <a:off x="2776118" y="5103019"/>
                <a:ext cx="238545" cy="50006"/>
              </a:xfrm>
              <a:prstGeom prst="rect">
                <a:avLst/>
              </a:prstGeom>
              <a:solidFill>
                <a:srgbClr val="29292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566163" y="5291215"/>
              <a:ext cx="717285" cy="896112"/>
              <a:chOff x="2320100" y="5068965"/>
              <a:chExt cx="717285" cy="896112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00" y="5068965"/>
                <a:ext cx="717285" cy="896112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2776118" y="5103019"/>
                <a:ext cx="238545" cy="50006"/>
              </a:xfrm>
              <a:prstGeom prst="rect">
                <a:avLst/>
              </a:prstGeom>
              <a:solidFill>
                <a:srgbClr val="29292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652302" y="5374583"/>
              <a:ext cx="717285" cy="896112"/>
              <a:chOff x="2320100" y="5068965"/>
              <a:chExt cx="717285" cy="896112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00" y="5068965"/>
                <a:ext cx="717285" cy="896112"/>
              </a:xfrm>
              <a:prstGeom prst="rect">
                <a:avLst/>
              </a:prstGeom>
            </p:spPr>
          </p:pic>
          <p:sp>
            <p:nvSpPr>
              <p:cNvPr id="85" name="Rectangle 84"/>
              <p:cNvSpPr/>
              <p:nvPr/>
            </p:nvSpPr>
            <p:spPr>
              <a:xfrm>
                <a:off x="2776118" y="5103019"/>
                <a:ext cx="238545" cy="50006"/>
              </a:xfrm>
              <a:prstGeom prst="rect">
                <a:avLst/>
              </a:prstGeom>
              <a:solidFill>
                <a:srgbClr val="29292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212" y="5452081"/>
              <a:ext cx="717285" cy="896112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6943932" y="2360856"/>
            <a:ext cx="981551" cy="26157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000000"/>
                </a:solidFill>
                <a:cs typeface="Arial" pitchFamily="34" charset="0"/>
              </a:rPr>
              <a:t>ACP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373169" y="2672515"/>
            <a:ext cx="981551" cy="26157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000000"/>
                </a:solidFill>
                <a:cs typeface="Arial" pitchFamily="34" charset="0"/>
              </a:rPr>
              <a:t>AOC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40170" y="2916706"/>
            <a:ext cx="981551" cy="26157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000000"/>
                </a:solidFill>
                <a:cs typeface="Arial" pitchFamily="34" charset="0"/>
              </a:rPr>
              <a:t>FCs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908" y="679714"/>
            <a:ext cx="6858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773" y="679714"/>
            <a:ext cx="685800" cy="6858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624" y="2926020"/>
            <a:ext cx="517871" cy="6701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36" y="2579728"/>
            <a:ext cx="531587" cy="685044"/>
          </a:xfrm>
          <a:prstGeom prst="rect">
            <a:avLst/>
          </a:prstGeom>
        </p:spPr>
      </p:pic>
      <p:cxnSp>
        <p:nvCxnSpPr>
          <p:cNvPr id="98" name="Straight Arrow Connector 97"/>
          <p:cNvCxnSpPr/>
          <p:nvPr/>
        </p:nvCxnSpPr>
        <p:spPr>
          <a:xfrm flipV="1">
            <a:off x="8206420" y="4071383"/>
            <a:ext cx="60180" cy="275533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80749" y="4296726"/>
            <a:ext cx="95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Validation</a:t>
            </a:r>
            <a:endParaRPr lang="en-US" sz="1200" b="1" i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93" y="1000679"/>
            <a:ext cx="685800" cy="69957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49178" y="6452757"/>
            <a:ext cx="6987332" cy="338554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The environment </a:t>
            </a:r>
            <a:r>
              <a:rPr lang="en-US" sz="1600" b="1" i="1" dirty="0">
                <a:solidFill>
                  <a:schemeClr val="bg1"/>
                </a:solidFill>
              </a:rPr>
              <a:t>and challenges drive </a:t>
            </a:r>
            <a:r>
              <a:rPr lang="en-US" sz="1600" b="1" i="1" dirty="0" smtClean="0">
                <a:solidFill>
                  <a:schemeClr val="bg1"/>
                </a:solidFill>
              </a:rPr>
              <a:t>requirements</a:t>
            </a:r>
            <a:r>
              <a:rPr lang="en-US" sz="1600" b="1" i="1" dirty="0">
                <a:solidFill>
                  <a:schemeClr val="bg1"/>
                </a:solidFill>
              </a:rPr>
              <a:t>;</a:t>
            </a:r>
            <a:r>
              <a:rPr lang="en-US" sz="1600" b="1" i="1" dirty="0" smtClean="0">
                <a:solidFill>
                  <a:schemeClr val="bg1"/>
                </a:solidFill>
              </a:rPr>
              <a:t> requirements drive change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133631" y="3002910"/>
            <a:ext cx="114989" cy="38654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62057" y="2142810"/>
            <a:ext cx="1191131" cy="58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 FM/Branch Proponents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086519" y="3424228"/>
            <a:ext cx="107568" cy="173993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88346" y="2251037"/>
            <a:ext cx="1676400" cy="58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52400" dist="127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9" tIns="45700" rIns="91399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Conceptualize Change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53238" y="1040846"/>
            <a:ext cx="1117977" cy="95410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  <a:alpha val="54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  <a:effectLst>
            <a:glow rad="76200">
              <a:schemeClr val="accent1">
                <a:satMod val="175000"/>
                <a:alpha val="40000"/>
              </a:schemeClr>
            </a:glow>
            <a:outerShdw blurRad="76200" dist="50800" dir="2700000" algn="ctr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Design</a:t>
            </a:r>
          </a:p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Acquire</a:t>
            </a:r>
          </a:p>
          <a:p>
            <a:pPr marL="114300" indent="-228600"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Build</a:t>
            </a:r>
            <a:endParaRPr lang="en-US" sz="1400" b="1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114300" indent="-228600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sz="1400" b="1" kern="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Improve</a:t>
            </a:r>
            <a:r>
              <a:rPr lang="en-US" sz="1400" b="1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97" y="2764515"/>
            <a:ext cx="488950" cy="24055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346" y="3109829"/>
            <a:ext cx="490933" cy="4909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117" y="2899588"/>
            <a:ext cx="468787" cy="468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0327" y="3527130"/>
            <a:ext cx="80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COE DOTs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412894" y="3325493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Units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253506" y="2764515"/>
            <a:ext cx="653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+ COEs</a:t>
            </a:r>
            <a:endParaRPr lang="en-US" sz="12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0" y="15041"/>
            <a:ext cx="4572000" cy="6397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Requirements Players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288" y="6421444"/>
            <a:ext cx="5181996" cy="369332"/>
          </a:xfrm>
          <a:prstGeom prst="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Combat Developers represent the Operational Users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606" y="1015674"/>
            <a:ext cx="2215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Force Modernization Proponent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 smtClean="0">
                <a:solidFill>
                  <a:srgbClr val="0000FF"/>
                </a:solidFill>
                <a:cs typeface="Rod" panose="02030509050101010101" pitchFamily="49" charset="-79"/>
              </a:rPr>
              <a:t>…develops and integrates </a:t>
            </a:r>
            <a:r>
              <a:rPr lang="en-US" b="1" i="1" dirty="0">
                <a:solidFill>
                  <a:srgbClr val="0000FF"/>
                </a:solidFill>
                <a:cs typeface="Rod" panose="02030509050101010101" pitchFamily="49" charset="-79"/>
              </a:rPr>
              <a:t>DOTMLPF–P </a:t>
            </a:r>
            <a:r>
              <a:rPr lang="en-US" b="1" i="1" u="sng" dirty="0">
                <a:solidFill>
                  <a:srgbClr val="0000FF"/>
                </a:solidFill>
                <a:cs typeface="Rod" panose="02030509050101010101" pitchFamily="49" charset="-79"/>
              </a:rPr>
              <a:t>requirements for a particular </a:t>
            </a:r>
            <a:r>
              <a:rPr lang="en-US" b="1" i="1" u="sng" dirty="0" smtClean="0">
                <a:solidFill>
                  <a:srgbClr val="0000FF"/>
                </a:solidFill>
                <a:cs typeface="Rod" panose="02030509050101010101" pitchFamily="49" charset="-79"/>
              </a:rPr>
              <a:t>function. 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009860" y="2174552"/>
            <a:ext cx="2628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Branch Proponent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…supports</a:t>
            </a:r>
            <a:r>
              <a:rPr lang="en-US" b="1" i="1" dirty="0" smtClean="0"/>
              <a:t> </a:t>
            </a:r>
            <a:r>
              <a:rPr lang="en-US" b="1" i="1" dirty="0">
                <a:solidFill>
                  <a:srgbClr val="0000FF"/>
                </a:solidFill>
              </a:rPr>
              <a:t>force modernization proponents in developing </a:t>
            </a:r>
            <a:r>
              <a:rPr lang="en-US" b="1" i="1" dirty="0" smtClean="0">
                <a:solidFill>
                  <a:srgbClr val="0000FF"/>
                </a:solidFill>
              </a:rPr>
              <a:t>requirements </a:t>
            </a:r>
            <a:r>
              <a:rPr lang="en-US" b="1" i="1" dirty="0">
                <a:solidFill>
                  <a:srgbClr val="0000FF"/>
                </a:solidFill>
              </a:rPr>
              <a:t>and </a:t>
            </a:r>
            <a:r>
              <a:rPr lang="en-US" b="1" i="1" u="sng" dirty="0">
                <a:solidFill>
                  <a:srgbClr val="0000FF"/>
                </a:solidFill>
              </a:rPr>
              <a:t>executing approved </a:t>
            </a:r>
            <a:r>
              <a:rPr lang="en-US" b="1" i="1" dirty="0">
                <a:solidFill>
                  <a:srgbClr val="0000FF"/>
                </a:solidFill>
              </a:rPr>
              <a:t>training, leadership and education, and personnel </a:t>
            </a:r>
            <a:r>
              <a:rPr lang="en-US" b="1" i="1" u="sng" dirty="0" smtClean="0">
                <a:solidFill>
                  <a:srgbClr val="0000FF"/>
                </a:solidFill>
              </a:rPr>
              <a:t>programs.</a:t>
            </a:r>
            <a:endParaRPr lang="en-US" b="1" i="1" u="sng" dirty="0"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9070" y="3271020"/>
            <a:ext cx="2822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TRADOC Capability Manager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…</a:t>
            </a:r>
            <a:r>
              <a:rPr lang="en-US" b="1" i="1" u="sng" dirty="0" smtClean="0">
                <a:solidFill>
                  <a:srgbClr val="0000FF"/>
                </a:solidFill>
              </a:rPr>
              <a:t>represents the user </a:t>
            </a:r>
            <a:r>
              <a:rPr lang="en-US" b="1" i="1" dirty="0" smtClean="0">
                <a:solidFill>
                  <a:srgbClr val="0000FF"/>
                </a:solidFill>
              </a:rPr>
              <a:t>throughout the capability/system life cycle across all dimensions of DOTMLPF-P.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0608" y="672785"/>
            <a:ext cx="801858" cy="438449"/>
            <a:chOff x="5781822" y="1165268"/>
            <a:chExt cx="1223889" cy="607259"/>
          </a:xfrm>
        </p:grpSpPr>
        <p:sp>
          <p:nvSpPr>
            <p:cNvPr id="7" name="Rectangle 6"/>
            <p:cNvSpPr/>
            <p:nvPr/>
          </p:nvSpPr>
          <p:spPr>
            <a:xfrm>
              <a:off x="5781822" y="1165268"/>
              <a:ext cx="1223889" cy="6072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5992837" y="1266092"/>
              <a:ext cx="365760" cy="309490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440660" y="1263744"/>
              <a:ext cx="365760" cy="309490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23340" y="1762375"/>
            <a:ext cx="801858" cy="43844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02271" y="1863307"/>
            <a:ext cx="239636" cy="22345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5710" y="3761002"/>
            <a:ext cx="11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CG, MCOE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5977" y="5120864"/>
            <a:ext cx="224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Armor Commandant</a:t>
            </a:r>
          </a:p>
          <a:p>
            <a:pPr algn="ctr"/>
            <a:r>
              <a:rPr lang="en-US" i="1" dirty="0" smtClean="0"/>
              <a:t>Infantry Commandant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54127" y="5551208"/>
            <a:ext cx="115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TCM ABCT</a:t>
            </a:r>
          </a:p>
          <a:p>
            <a:r>
              <a:rPr lang="en-US" i="1" dirty="0" smtClean="0"/>
              <a:t>TCM SBCT</a:t>
            </a:r>
          </a:p>
          <a:p>
            <a:r>
              <a:rPr lang="en-US" i="1" dirty="0" smtClean="0"/>
              <a:t>TCM IBCT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904" t="25881" r="63350" b="56486"/>
          <a:stretch/>
        </p:blipFill>
        <p:spPr>
          <a:xfrm>
            <a:off x="7230535" y="2705889"/>
            <a:ext cx="801858" cy="4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008" y="5130752"/>
            <a:ext cx="1810512" cy="1179576"/>
          </a:xfrm>
          <a:prstGeom prst="rect">
            <a:avLst/>
          </a:prstGeom>
          <a:ln>
            <a:noFill/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276" y="1316351"/>
            <a:ext cx="1103142" cy="1424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1034925" y="696620"/>
            <a:ext cx="697665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considerations when developing new capabilities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26427" y="6421444"/>
            <a:ext cx="5593647" cy="369332"/>
          </a:xfrm>
          <a:prstGeom prst="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Solutions must integrate across full range of DOTMLPF-P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6" name="Title 3"/>
          <p:cNvSpPr txBox="1">
            <a:spLocks/>
          </p:cNvSpPr>
          <p:nvPr/>
        </p:nvSpPr>
        <p:spPr>
          <a:xfrm>
            <a:off x="4582885" y="76200"/>
            <a:ext cx="456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399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DOTMLPF-P Integration</a:t>
            </a:r>
            <a:endParaRPr lang="en-US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264" y="1171452"/>
            <a:ext cx="909022" cy="12556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183" y="1268652"/>
            <a:ext cx="934336" cy="120929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768" y="1567333"/>
            <a:ext cx="1130290" cy="1431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393" y="3052859"/>
            <a:ext cx="4088441" cy="14740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67782" y="1359524"/>
            <a:ext cx="910676" cy="1218203"/>
            <a:chOff x="5062113" y="1275724"/>
            <a:chExt cx="910676" cy="1218203"/>
          </a:xfrm>
        </p:grpSpPr>
        <p:sp>
          <p:nvSpPr>
            <p:cNvPr id="15" name="Rectangle 14"/>
            <p:cNvSpPr/>
            <p:nvPr/>
          </p:nvSpPr>
          <p:spPr>
            <a:xfrm>
              <a:off x="5062113" y="1284629"/>
              <a:ext cx="909022" cy="1209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2113" y="1275724"/>
              <a:ext cx="910676" cy="116605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70" y="1486666"/>
            <a:ext cx="938238" cy="1208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569" y="1568143"/>
            <a:ext cx="938169" cy="12144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6" y="2845394"/>
            <a:ext cx="1245654" cy="1250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87" y="3395440"/>
            <a:ext cx="1457704" cy="966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81" y="5110993"/>
            <a:ext cx="1594802" cy="1064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055" y="4656921"/>
            <a:ext cx="1595519" cy="1064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630" y="3089702"/>
            <a:ext cx="2072606" cy="129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190" y="3573670"/>
            <a:ext cx="1386010" cy="1423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2" descr="AVCATT GUNNER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462" y="4295987"/>
            <a:ext cx="1749672" cy="11781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28" name="Picture 5" descr="H:\WIP\Briefing For Glenna\Pictures\CRY_PIC 2.png"/>
          <p:cNvPicPr>
            <a:picLocks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9887">
            <a:off x="4069602" y="5287785"/>
            <a:ext cx="1371600" cy="914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689" y="1402958"/>
            <a:ext cx="2165511" cy="1332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47" y="4710178"/>
            <a:ext cx="1695907" cy="11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1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82885" y="76200"/>
            <a:ext cx="456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399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Getting Requirements Right</a:t>
            </a:r>
            <a:endParaRPr lang="en-US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0434" y="6373135"/>
            <a:ext cx="4663008" cy="369332"/>
          </a:xfrm>
          <a:prstGeom prst="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All requirements compete for limited resources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94" y="1093595"/>
            <a:ext cx="7856806" cy="48936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 Operational versus Technical Requirements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Battle Lab Experimentation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 S&amp;T focused on valid requirements – transition to POR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 Human-Machine Interface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Cognitive Aiding and Offloading (Defrag the Hard drive)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Relationship of </a:t>
            </a:r>
            <a:r>
              <a:rPr lang="en-US" sz="2400" b="1" dirty="0"/>
              <a:t>R</a:t>
            </a:r>
            <a:r>
              <a:rPr lang="en-US" sz="2400" b="1" dirty="0" smtClean="0"/>
              <a:t>equirement Solutions to other Variables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Good Enough versus Nice to Have or </a:t>
            </a:r>
            <a:r>
              <a:rPr lang="en-US" sz="2400" b="1" dirty="0" err="1" smtClean="0"/>
              <a:t>Unobtanium</a:t>
            </a:r>
            <a:r>
              <a:rPr lang="en-US" sz="2400" b="1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Utility across the Range of Military Operations versus Niche Capabilities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Growth Capability - Upgradability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Open Architectures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smtClean="0"/>
              <a:t> Capability </a:t>
            </a:r>
            <a:r>
              <a:rPr lang="en-US" sz="2400" b="1" dirty="0" smtClean="0"/>
              <a:t>versus Vulnerability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Reliability, Sustainability, Affordability balance points</a:t>
            </a:r>
          </a:p>
        </p:txBody>
      </p:sp>
    </p:spTree>
    <p:extLst>
      <p:ext uri="{BB962C8B-B14F-4D97-AF65-F5344CB8AC3E}">
        <p14:creationId xmlns:p14="http://schemas.microsoft.com/office/powerpoint/2010/main" val="1972385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6" y="-12032"/>
            <a:ext cx="9198893" cy="6576435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2247" y="6117770"/>
            <a:ext cx="9160042" cy="73738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b="1" dirty="0" smtClean="0">
              <a:cs typeface="FrankRuehl" panose="020E0503060101010101" pitchFamily="34" charset="-79"/>
            </a:endParaRPr>
          </a:p>
          <a:p>
            <a:pPr algn="ctr">
              <a:lnSpc>
                <a:spcPct val="80000"/>
              </a:lnSpc>
            </a:pPr>
            <a:r>
              <a:rPr lang="en-US" altLang="en-US" b="1" dirty="0" smtClean="0">
                <a:cs typeface="FrankRuehl" panose="020E0503060101010101" pitchFamily="34" charset="-79"/>
              </a:rPr>
              <a:t>Discussion</a:t>
            </a:r>
          </a:p>
          <a:p>
            <a:pPr algn="ctr">
              <a:lnSpc>
                <a:spcPct val="80000"/>
              </a:lnSpc>
            </a:pPr>
            <a:endParaRPr lang="en-US" altLang="en-US" sz="1600" b="1" dirty="0"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17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ight Arrow 171"/>
          <p:cNvSpPr/>
          <p:nvPr/>
        </p:nvSpPr>
        <p:spPr>
          <a:xfrm flipH="1">
            <a:off x="7353117" y="3241846"/>
            <a:ext cx="133032" cy="4658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287" y="2931272"/>
            <a:ext cx="1583313" cy="1416365"/>
          </a:xfrm>
          <a:prstGeom prst="rect">
            <a:avLst/>
          </a:prstGeom>
        </p:spPr>
      </p:pic>
      <p:sp>
        <p:nvSpPr>
          <p:cNvPr id="242" name="Right Arrow 241"/>
          <p:cNvSpPr/>
          <p:nvPr/>
        </p:nvSpPr>
        <p:spPr>
          <a:xfrm>
            <a:off x="1676901" y="3241846"/>
            <a:ext cx="128307" cy="4658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143614" y="-66783"/>
            <a:ext cx="3288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CAC is For and How We Do it…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834220" y="3783715"/>
            <a:ext cx="5475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…executing professional military education and functional training through Branch and Non-Branch schools…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38768" y="4861241"/>
            <a:ext cx="726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…and individual and collective training and education support </a:t>
            </a:r>
          </a:p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through enabling capabilities…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62708" y="1371772"/>
            <a:ext cx="458860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/>
              <a:t>Unified Land Operations and…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/>
              <a:t>Combined Arms Operations - (Divisions, Corps, Theater Armies)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/>
              <a:t>Mission Command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0794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…as the AR 5-22 Force Modernization Proponent for…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036" y="667556"/>
            <a:ext cx="975929" cy="480136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6845014" y="1556302"/>
            <a:ext cx="20715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…and…</a:t>
            </a:r>
            <a:endParaRPr lang="en-US" sz="1000" b="1" i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36657" y="1981053"/>
            <a:ext cx="6870686" cy="707886"/>
            <a:chOff x="948931" y="1981053"/>
            <a:chExt cx="6870686" cy="707886"/>
          </a:xfrm>
        </p:grpSpPr>
        <p:sp>
          <p:nvSpPr>
            <p:cNvPr id="64" name="Rectangle 63"/>
            <p:cNvSpPr/>
            <p:nvPr/>
          </p:nvSpPr>
          <p:spPr>
            <a:xfrm>
              <a:off x="948931" y="1981053"/>
              <a:ext cx="68706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…develops full DOTMLPF-P requirements for Divisions, Corps and Theater Armies…</a:t>
              </a:r>
            </a:p>
            <a:p>
              <a:pPr algn="ctr"/>
              <a:endParaRPr lang="en-US" sz="1400" b="1" i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US" sz="1200" b="1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500966" y="2111880"/>
              <a:ext cx="1766616" cy="509545"/>
              <a:chOff x="3339980" y="2111880"/>
              <a:chExt cx="1766616" cy="5095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339980" y="2362807"/>
                <a:ext cx="479826" cy="2586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965050" y="2362807"/>
                <a:ext cx="479826" cy="2586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590120" y="2362807"/>
                <a:ext cx="479826" cy="2586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02861" y="2116751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xx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985158" y="2111880"/>
                <a:ext cx="453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562857" y="2125556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067058" y="5344292"/>
            <a:ext cx="5009884" cy="564050"/>
            <a:chOff x="1956146" y="5481146"/>
            <a:chExt cx="5147887" cy="713712"/>
          </a:xfrm>
        </p:grpSpPr>
        <p:sp>
          <p:nvSpPr>
            <p:cNvPr id="166" name="Rounded Rectangle 165"/>
            <p:cNvSpPr/>
            <p:nvPr/>
          </p:nvSpPr>
          <p:spPr>
            <a:xfrm>
              <a:off x="1956146" y="5481146"/>
              <a:ext cx="5147887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endParaRPr lang="en-US" sz="1200" b="1" i="1" dirty="0">
                <a:solidFill>
                  <a:srgbClr val="0000FF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104537" y="5929425"/>
              <a:ext cx="4895899" cy="265433"/>
              <a:chOff x="2451042" y="6694050"/>
              <a:chExt cx="4895899" cy="26543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451042" y="6694050"/>
                <a:ext cx="5293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MCTP</a:t>
                </a:r>
                <a:endParaRPr lang="en-US" sz="1100" b="1" i="1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3083623" y="6697873"/>
                <a:ext cx="4171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NSC</a:t>
                </a:r>
                <a:endParaRPr lang="en-US" sz="1100" b="1" i="1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3759070" y="6694050"/>
                <a:ext cx="3609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ITE</a:t>
                </a:r>
                <a:endParaRPr lang="en-US" sz="1100" b="1" i="1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4342435" y="6694050"/>
                <a:ext cx="5597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TADSS</a:t>
                </a:r>
                <a:endParaRPr lang="en-US" sz="1100" b="1" i="1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5096865" y="6694050"/>
                <a:ext cx="4058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SRP</a:t>
                </a:r>
                <a:endParaRPr lang="en-US" sz="1100" b="1" i="1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5660462" y="6694050"/>
                <a:ext cx="582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MCTCs</a:t>
                </a:r>
                <a:endParaRPr lang="en-US" sz="1100" b="1" i="1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6293447" y="6694050"/>
                <a:ext cx="10534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 smtClean="0"/>
                  <a:t>AJST           ATN</a:t>
                </a:r>
                <a:endParaRPr lang="en-US" sz="1100" b="1" i="1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5187" y="5630257"/>
              <a:ext cx="345437" cy="34543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286" y="5558407"/>
              <a:ext cx="360358" cy="43165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5882" y="5634197"/>
              <a:ext cx="278820" cy="36622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6869" y="5644976"/>
              <a:ext cx="655293" cy="33071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0365" y="5589790"/>
              <a:ext cx="415876" cy="415876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2807" y="5644748"/>
              <a:ext cx="327223" cy="337199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3545" y="5612192"/>
              <a:ext cx="371071" cy="37107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3837" y="5678324"/>
              <a:ext cx="567374" cy="28022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444740" y="853521"/>
            <a:ext cx="1638407" cy="1200329"/>
            <a:chOff x="7128295" y="903350"/>
            <a:chExt cx="1638407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7128295" y="903350"/>
              <a:ext cx="1638407" cy="1200329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u="sng" dirty="0" smtClean="0">
                  <a:solidFill>
                    <a:schemeClr val="bg1">
                      <a:lumMod val="50000"/>
                    </a:schemeClr>
                  </a:solidFill>
                </a:rPr>
                <a:t>CAC Enabling Proponencies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Airspace Control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Information Opns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OPSEC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Knowledge Management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Military Deception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Security Force Assistance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Personnel Recovery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Army Profession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9389" y="1766496"/>
              <a:ext cx="355969" cy="31290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155021" y="3118969"/>
            <a:ext cx="4833958" cy="702248"/>
            <a:chOff x="2073262" y="3177025"/>
            <a:chExt cx="4833958" cy="702248"/>
          </a:xfrm>
        </p:grpSpPr>
        <p:sp>
          <p:nvSpPr>
            <p:cNvPr id="159" name="Rounded Rectangle 158"/>
            <p:cNvSpPr/>
            <p:nvPr/>
          </p:nvSpPr>
          <p:spPr>
            <a:xfrm>
              <a:off x="2073262" y="3177025"/>
              <a:ext cx="753559" cy="6994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MVMT/</a:t>
              </a:r>
            </a:p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MNVR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889342" y="3177025"/>
              <a:ext cx="753559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FIRES</a:t>
              </a:r>
              <a:endParaRPr lang="en-US" sz="105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705422" y="3177025"/>
              <a:ext cx="753559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INTEL</a:t>
              </a:r>
              <a:endParaRPr lang="en-US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4521502" y="3177025"/>
              <a:ext cx="753559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SUST</a:t>
              </a:r>
              <a:endParaRPr lang="en-US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5337582" y="3177025"/>
              <a:ext cx="753559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PROT</a:t>
              </a:r>
              <a:endParaRPr lang="en-US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6153661" y="3177025"/>
              <a:ext cx="753559" cy="7022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rIns="45720" rtlCol="0" anchor="t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MSN CMD</a:t>
              </a:r>
              <a:endParaRPr lang="en-US" sz="1200" b="1" i="1" dirty="0">
                <a:solidFill>
                  <a:srgbClr val="0000FF"/>
                </a:solidFill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4240" y="3610362"/>
              <a:ext cx="523764" cy="24148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4594" y="3595849"/>
              <a:ext cx="355215" cy="25356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1823" y="3617928"/>
              <a:ext cx="345077" cy="24328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6202553" y="3598630"/>
              <a:ext cx="661744" cy="264940"/>
              <a:chOff x="6568375" y="4051400"/>
              <a:chExt cx="728576" cy="334630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225" y="4082921"/>
                <a:ext cx="348726" cy="30310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8375" y="4051400"/>
                <a:ext cx="335575" cy="334040"/>
              </a:xfrm>
              <a:prstGeom prst="rect">
                <a:avLst/>
              </a:prstGeom>
            </p:spPr>
          </p:pic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958" y="3602557"/>
              <a:ext cx="364649" cy="25708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122535" y="3612532"/>
              <a:ext cx="666416" cy="220891"/>
              <a:chOff x="2076301" y="4115235"/>
              <a:chExt cx="733720" cy="278994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8318" y="4115235"/>
                <a:ext cx="321703" cy="272234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6301" y="4115235"/>
                <a:ext cx="332196" cy="278994"/>
              </a:xfrm>
              <a:prstGeom prst="rect">
                <a:avLst/>
              </a:prstGeom>
            </p:spPr>
          </p:pic>
        </p:grpSp>
      </p:grpSp>
      <p:sp>
        <p:nvSpPr>
          <p:cNvPr id="173" name="Rectangle 172"/>
          <p:cNvSpPr/>
          <p:nvPr/>
        </p:nvSpPr>
        <p:spPr>
          <a:xfrm>
            <a:off x="1021949" y="5833929"/>
            <a:ext cx="7100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…to provide the Army…</a:t>
            </a:r>
            <a:endParaRPr lang="en-US" sz="14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7" y="2931272"/>
            <a:ext cx="1592078" cy="1565093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702373" y="1310217"/>
            <a:ext cx="1484864" cy="70788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>
                <a:solidFill>
                  <a:schemeClr val="bg1">
                    <a:lumMod val="50000"/>
                  </a:schemeClr>
                </a:solidFill>
              </a:rPr>
              <a:t>TCM EAB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DIV, CORPS, TA Portfolio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Develop Requirements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EAB Concepts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DOTMLPF-P  Synch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438" y="4232860"/>
            <a:ext cx="5349124" cy="82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885" y="2618756"/>
            <a:ext cx="710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…and synchronizes and integrates Doctrine, Training, Education, and Leader Development across WfF proponents through HQDA Lead </a:t>
            </a: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TR Core roles…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5827" y="6113058"/>
            <a:ext cx="7598874" cy="523220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…agile, adaptive, and professional </a:t>
            </a:r>
            <a:r>
              <a:rPr lang="en-US" sz="1400" b="1" i="1" dirty="0">
                <a:solidFill>
                  <a:schemeClr val="bg1"/>
                </a:solidFill>
              </a:rPr>
              <a:t>Soldiers and leaders in </a:t>
            </a:r>
            <a:r>
              <a:rPr lang="en-US" sz="1400" b="1" i="1" dirty="0" smtClean="0">
                <a:solidFill>
                  <a:schemeClr val="bg1"/>
                </a:solidFill>
              </a:rPr>
              <a:t>highly capable combined </a:t>
            </a:r>
            <a:r>
              <a:rPr lang="en-US" sz="1400" b="1" i="1" dirty="0">
                <a:solidFill>
                  <a:schemeClr val="bg1"/>
                </a:solidFill>
              </a:rPr>
              <a:t>arms formations </a:t>
            </a:r>
            <a:r>
              <a:rPr lang="en-US" sz="1400" b="1" i="1" dirty="0" smtClean="0">
                <a:solidFill>
                  <a:schemeClr val="bg1"/>
                </a:solidFill>
              </a:rPr>
              <a:t>ready and able to conduct Unified Land Operations to prevent</a:t>
            </a:r>
            <a:r>
              <a:rPr lang="en-US" sz="1400" b="1" i="1" dirty="0">
                <a:solidFill>
                  <a:schemeClr val="bg1"/>
                </a:solidFill>
              </a:rPr>
              <a:t>, shape, and </a:t>
            </a:r>
            <a:r>
              <a:rPr lang="en-US" sz="1400" b="1" i="1" dirty="0" smtClean="0">
                <a:solidFill>
                  <a:schemeClr val="bg1"/>
                </a:solidFill>
              </a:rPr>
              <a:t>win in the complex OE.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14" y="5801945"/>
            <a:ext cx="15717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What we’re for…</a:t>
            </a:r>
            <a:endParaRPr lang="en-US" sz="16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105977" y="989709"/>
            <a:ext cx="13388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What we do…</a:t>
            </a:r>
            <a:endParaRPr lang="en-US" sz="1600" i="1" dirty="0"/>
          </a:p>
        </p:txBody>
      </p:sp>
      <p:sp>
        <p:nvSpPr>
          <p:cNvPr id="72" name="Slide Number Placeholder 1"/>
          <p:cNvSpPr txBox="1">
            <a:spLocks/>
          </p:cNvSpPr>
          <p:nvPr/>
        </p:nvSpPr>
        <p:spPr>
          <a:xfrm>
            <a:off x="8754700" y="6492880"/>
            <a:ext cx="3892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05497" y="4414349"/>
            <a:ext cx="1516892" cy="16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42" grpId="0" animBg="1"/>
      <p:bldP spid="180" grpId="0"/>
      <p:bldP spid="226" grpId="0"/>
      <p:bldP spid="95" grpId="0" animBg="1"/>
      <p:bldP spid="5" grpId="0"/>
      <p:bldP spid="128" grpId="0"/>
      <p:bldP spid="173" grpId="0"/>
      <p:bldP spid="181" grpId="0" animBg="1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|8138272" UniqueId="b4689997-ad7b-4572-ba64-73a33dfcb7bc">
      <p:Name>Auditing</p:Name>
      <p:Description>Audits user actions on documents and list items to the Audit Log.</p:Description>
      <p:CustomData>
        <Audit>
          <Update/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5A9907A9A3D49A0BD982082227B50" ma:contentTypeVersion="0" ma:contentTypeDescription="Create a new document." ma:contentTypeScope="" ma:versionID="9046219e0b45f428d82c819e47eb6a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89d1f0a791081171bb3912d47a25c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Assembly>Microsoft.Office.Policy, Version=14.0.0.0, Culture=neutral, PublicKeyToken=71e9bce111e9429c</Assembly>
    <Class>Microsoft.Office.RecordsManagement.Internal.AuditHandler</Class>
    <Data/>
    <Filter/>
  </Receiver>
</spe:Receivers>
</file>

<file path=customXml/itemProps1.xml><?xml version="1.0" encoding="utf-8"?>
<ds:datastoreItem xmlns:ds="http://schemas.openxmlformats.org/officeDocument/2006/customXml" ds:itemID="{8ADA6544-9456-47FB-8A30-B4B2D9F5C3DD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96FDA28-B0DC-49BB-B5BC-8D189FD4751E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96DB9BCC-1A56-4613-9EA0-21D936C914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315E6F1-DEFA-47BA-9B7E-B10FF2E5C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E2E5B6A-1FE6-4B53-A7DC-16037FC884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16436</TotalTime>
  <Words>524</Words>
  <Application>Microsoft Office PowerPoint</Application>
  <PresentationFormat>On-screen Show (4:3)</PresentationFormat>
  <Paragraphs>135</Paragraphs>
  <Slides>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FrankRuehl</vt:lpstr>
      <vt:lpstr>Rod</vt:lpstr>
      <vt:lpstr>Wingdings</vt:lpstr>
      <vt:lpstr>3_Office Theme</vt:lpstr>
      <vt:lpstr>6_Office Theme</vt:lpstr>
      <vt:lpstr>PowerPoint Presentation</vt:lpstr>
      <vt:lpstr>PowerPoint Presentation</vt:lpstr>
      <vt:lpstr>Key Requirements Players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LTC Sheldon A. Morris</dc:creator>
  <cp:lastModifiedBy>Clubb, Glen E LTC MIL USARMY TRADOC</cp:lastModifiedBy>
  <cp:revision>903</cp:revision>
  <cp:lastPrinted>2016-10-31T13:22:09Z</cp:lastPrinted>
  <dcterms:modified xsi:type="dcterms:W3CDTF">2016-10-31T16:48:14Z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0x010100F695A9907A9A3D49A0BD982082227B50</vt:lpwstr>
  </property>
</Properties>
</file>