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</p:sldMasterIdLst>
  <p:notesMasterIdLst>
    <p:notesMasterId r:id="rId137"/>
  </p:notesMasterIdLst>
  <p:handoutMasterIdLst>
    <p:handoutMasterId r:id="rId138"/>
  </p:handoutMasterIdLst>
  <p:sldIdLst>
    <p:sldId id="393" r:id="rId4"/>
    <p:sldId id="385" r:id="rId5"/>
    <p:sldId id="412" r:id="rId6"/>
    <p:sldId id="403" r:id="rId7"/>
    <p:sldId id="468" r:id="rId8"/>
    <p:sldId id="397" r:id="rId9"/>
    <p:sldId id="410" r:id="rId10"/>
    <p:sldId id="411" r:id="rId11"/>
    <p:sldId id="405" r:id="rId12"/>
    <p:sldId id="402" r:id="rId13"/>
    <p:sldId id="406" r:id="rId14"/>
    <p:sldId id="401" r:id="rId15"/>
    <p:sldId id="414" r:id="rId16"/>
    <p:sldId id="321" r:id="rId17"/>
    <p:sldId id="356" r:id="rId18"/>
    <p:sldId id="413" r:id="rId19"/>
    <p:sldId id="287" r:id="rId20"/>
    <p:sldId id="415" r:id="rId21"/>
    <p:sldId id="416" r:id="rId22"/>
    <p:sldId id="267" r:id="rId23"/>
    <p:sldId id="350" r:id="rId24"/>
    <p:sldId id="278" r:id="rId25"/>
    <p:sldId id="286" r:id="rId26"/>
    <p:sldId id="417" r:id="rId27"/>
    <p:sldId id="290" r:id="rId28"/>
    <p:sldId id="418" r:id="rId29"/>
    <p:sldId id="299" r:id="rId30"/>
    <p:sldId id="419" r:id="rId31"/>
    <p:sldId id="420" r:id="rId32"/>
    <p:sldId id="421" r:id="rId33"/>
    <p:sldId id="422" r:id="rId34"/>
    <p:sldId id="423" r:id="rId35"/>
    <p:sldId id="387" r:id="rId36"/>
    <p:sldId id="275" r:id="rId37"/>
    <p:sldId id="268" r:id="rId38"/>
    <p:sldId id="358" r:id="rId39"/>
    <p:sldId id="424" r:id="rId40"/>
    <p:sldId id="269" r:id="rId41"/>
    <p:sldId id="425" r:id="rId42"/>
    <p:sldId id="426" r:id="rId43"/>
    <p:sldId id="297" r:id="rId44"/>
    <p:sldId id="427" r:id="rId45"/>
    <p:sldId id="428" r:id="rId46"/>
    <p:sldId id="307" r:id="rId47"/>
    <p:sldId id="429" r:id="rId48"/>
    <p:sldId id="283" r:id="rId49"/>
    <p:sldId id="430" r:id="rId50"/>
    <p:sldId id="431" r:id="rId51"/>
    <p:sldId id="432" r:id="rId52"/>
    <p:sldId id="333" r:id="rId53"/>
    <p:sldId id="273" r:id="rId54"/>
    <p:sldId id="433" r:id="rId55"/>
    <p:sldId id="300" r:id="rId56"/>
    <p:sldId id="434" r:id="rId57"/>
    <p:sldId id="284" r:id="rId58"/>
    <p:sldId id="435" r:id="rId59"/>
    <p:sldId id="436" r:id="rId60"/>
    <p:sldId id="365" r:id="rId61"/>
    <p:sldId id="437" r:id="rId62"/>
    <p:sldId id="382" r:id="rId63"/>
    <p:sldId id="438" r:id="rId64"/>
    <p:sldId id="346" r:id="rId65"/>
    <p:sldId id="279" r:id="rId66"/>
    <p:sldId id="439" r:id="rId67"/>
    <p:sldId id="308" r:id="rId68"/>
    <p:sldId id="335" r:id="rId69"/>
    <p:sldId id="351" r:id="rId70"/>
    <p:sldId id="440" r:id="rId71"/>
    <p:sldId id="378" r:id="rId72"/>
    <p:sldId id="441" r:id="rId73"/>
    <p:sldId id="400" r:id="rId74"/>
    <p:sldId id="280" r:id="rId75"/>
    <p:sldId id="442" r:id="rId76"/>
    <p:sldId id="373" r:id="rId77"/>
    <p:sldId id="443" r:id="rId78"/>
    <p:sldId id="374" r:id="rId79"/>
    <p:sldId id="372" r:id="rId80"/>
    <p:sldId id="347" r:id="rId81"/>
    <p:sldId id="375" r:id="rId82"/>
    <p:sldId id="444" r:id="rId83"/>
    <p:sldId id="445" r:id="rId84"/>
    <p:sldId id="291" r:id="rId85"/>
    <p:sldId id="446" r:id="rId86"/>
    <p:sldId id="447" r:id="rId87"/>
    <p:sldId id="448" r:id="rId88"/>
    <p:sldId id="285" r:id="rId89"/>
    <p:sldId id="449" r:id="rId90"/>
    <p:sldId id="450" r:id="rId91"/>
    <p:sldId id="338" r:id="rId92"/>
    <p:sldId id="368" r:id="rId93"/>
    <p:sldId id="336" r:id="rId94"/>
    <p:sldId id="451" r:id="rId95"/>
    <p:sldId id="344" r:id="rId96"/>
    <p:sldId id="272" r:id="rId97"/>
    <p:sldId id="452" r:id="rId98"/>
    <p:sldId id="453" r:id="rId99"/>
    <p:sldId id="454" r:id="rId100"/>
    <p:sldId id="323" r:id="rId101"/>
    <p:sldId id="270" r:id="rId102"/>
    <p:sldId id="455" r:id="rId103"/>
    <p:sldId id="349" r:id="rId104"/>
    <p:sldId id="271" r:id="rId105"/>
    <p:sldId id="456" r:id="rId106"/>
    <p:sldId id="457" r:id="rId107"/>
    <p:sldId id="458" r:id="rId108"/>
    <p:sldId id="301" r:id="rId109"/>
    <p:sldId id="409" r:id="rId110"/>
    <p:sldId id="459" r:id="rId111"/>
    <p:sldId id="327" r:id="rId112"/>
    <p:sldId id="353" r:id="rId113"/>
    <p:sldId id="460" r:id="rId114"/>
    <p:sldId id="340" r:id="rId115"/>
    <p:sldId id="343" r:id="rId116"/>
    <p:sldId id="305" r:id="rId117"/>
    <p:sldId id="334" r:id="rId118"/>
    <p:sldId id="366" r:id="rId119"/>
    <p:sldId id="461" r:id="rId120"/>
    <p:sldId id="304" r:id="rId121"/>
    <p:sldId id="325" r:id="rId122"/>
    <p:sldId id="296" r:id="rId123"/>
    <p:sldId id="320" r:id="rId124"/>
    <p:sldId id="266" r:id="rId125"/>
    <p:sldId id="462" r:id="rId126"/>
    <p:sldId id="463" r:id="rId127"/>
    <p:sldId id="357" r:id="rId128"/>
    <p:sldId id="464" r:id="rId129"/>
    <p:sldId id="465" r:id="rId130"/>
    <p:sldId id="466" r:id="rId131"/>
    <p:sldId id="394" r:id="rId132"/>
    <p:sldId id="467" r:id="rId133"/>
    <p:sldId id="276" r:id="rId134"/>
    <p:sldId id="469" r:id="rId135"/>
    <p:sldId id="383" r:id="rId13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2570" autoAdjust="0"/>
  </p:normalViewPr>
  <p:slideViewPr>
    <p:cSldViewPr snapToGrid="0">
      <p:cViewPr varScale="1">
        <p:scale>
          <a:sx n="118" d="100"/>
          <a:sy n="118" d="100"/>
        </p:scale>
        <p:origin x="132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742F3-41D2-4004-9439-900F605AD980}" type="datetimeFigureOut">
              <a:rPr lang="en-US" smtClean="0"/>
              <a:t>10/2/2016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379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379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C007C-9210-4383-9172-27AF66F34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49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CCC24-8908-44C6-B401-06E6F11F8A4F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767"/>
            <a:ext cx="5560060" cy="415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378"/>
            <a:ext cx="3011699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13BCA-E0E1-4379-BAF0-FFA65F5A50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8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1098-0555-4737-A53B-CA41393549D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57A3-16AD-40C5-BE19-8FE3D91BDEE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4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62200"/>
            <a:ext cx="4038600" cy="3763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11430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8229600" cy="361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63C26-39AB-4EEC-8687-7716815D5F0D}" type="datetimeFigureOut">
              <a:rPr lang="en-US" smtClean="0"/>
              <a:pPr/>
              <a:t>10/2/2016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B3AEB-6739-42BF-A339-35DC53C3F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0000"/>
        <a:buFont typeface="Wingdings" pitchFamily="2" charset="2"/>
        <a:buChar char="ü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SzPct val="90000"/>
        <a:buFont typeface="Wingdings" pitchFamily="2" charset="2"/>
        <a:buChar char="è"/>
        <a:defRPr sz="2800" b="1">
          <a:solidFill>
            <a:srgbClr val="6633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400" b="1">
          <a:solidFill>
            <a:srgbClr val="00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000" b="1">
          <a:solidFill>
            <a:srgbClr val="0066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£"/>
        <a:defRPr sz="2000" b="1">
          <a:solidFill>
            <a:srgbClr val="0066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£"/>
        <a:defRPr sz="2000" b="1">
          <a:solidFill>
            <a:srgbClr val="0066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£"/>
        <a:defRPr sz="2000" b="1">
          <a:solidFill>
            <a:srgbClr val="0066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£"/>
        <a:defRPr sz="2000" b="1">
          <a:solidFill>
            <a:srgbClr val="0066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£"/>
        <a:defRPr sz="2000" b="1">
          <a:solidFill>
            <a:srgbClr val="0066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1098-0555-4737-A53B-CA41393549D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10/2/2016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957A3-16AD-40C5-BE19-8FE3D91BDEE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24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1" y="5410208"/>
            <a:ext cx="8892051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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Chapter Presidents Dinner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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Honoring the Work of AUSA’s Dedicated Volunteers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80" y="265392"/>
            <a:ext cx="5275432" cy="5144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31643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Northern New York- Fort Drum</a:t>
            </a:r>
            <a:br>
              <a:rPr lang="en-US" sz="2800" b="1" dirty="0"/>
            </a:br>
            <a:r>
              <a:rPr lang="en-US" sz="2000" b="1" i="1" dirty="0"/>
              <a:t>Ms. Michelle Capone,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Excel In Corporate Member </a:t>
            </a:r>
          </a:p>
          <a:p>
            <a:r>
              <a:rPr lang="en-US" b="1" dirty="0"/>
              <a:t>Growth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Greatest % Increase In Retiree Membership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1845547" cy="1457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69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505677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PFC Wm K. Nakamura Chapter</a:t>
            </a:r>
            <a:br>
              <a:rPr lang="en-US" sz="2800" b="1" dirty="0"/>
            </a:br>
            <a:r>
              <a:rPr lang="en-US" sz="2000" b="1" i="1" dirty="0"/>
              <a:t>Curtis Thompson, President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5748" r="14961"/>
          <a:stretch>
            <a:fillRect/>
          </a:stretch>
        </p:blipFill>
        <p:spPr bwMode="auto">
          <a:xfrm>
            <a:off x="626336" y="352093"/>
            <a:ext cx="1986224" cy="1450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Vietnam Partnership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488734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n-US" sz="2800" b="1" dirty="0"/>
              <a:t>Picatinny Arsenal-Middle Forge Chapter</a:t>
            </a:r>
            <a:br>
              <a:rPr lang="en-US" sz="2800" b="1" dirty="0"/>
            </a:br>
            <a:r>
              <a:rPr lang="en-US" sz="2200" b="1" i="1" dirty="0"/>
              <a:t>Nick Pugliese</a:t>
            </a:r>
            <a:r>
              <a:rPr lang="en-US" sz="2200" b="1" dirty="0"/>
              <a:t>, President</a:t>
            </a:r>
            <a:endParaRPr lang="en-US" sz="2200" b="1" i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88" y="228601"/>
            <a:ext cx="2106804" cy="1663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Army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28719" y="2362199"/>
            <a:ext cx="4605555" cy="3763963"/>
          </a:xfrm>
        </p:spPr>
        <p:txBody>
          <a:bodyPr>
            <a:normAutofit/>
          </a:bodyPr>
          <a:lstStyle/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Greatest Government Civilian Membership</a:t>
            </a:r>
          </a:p>
          <a:p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0283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Pikes Peak</a:t>
            </a:r>
            <a:br>
              <a:rPr lang="en-US" sz="2800" b="1" dirty="0"/>
            </a:br>
            <a:r>
              <a:rPr lang="en-US" sz="2000" b="1" i="1" dirty="0"/>
              <a:t>COL Doug Harris,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7006"/>
            <a:ext cx="1958206" cy="1429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25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7483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Polar Bear</a:t>
            </a:r>
            <a:br>
              <a:rPr lang="en-US" sz="2800" b="1" dirty="0"/>
            </a:br>
            <a:r>
              <a:rPr lang="en-US" sz="2000" b="1" i="1" dirty="0"/>
              <a:t>Ms. Maggie </a:t>
            </a:r>
            <a:r>
              <a:rPr lang="en-US" sz="2000" b="1" i="1" dirty="0" err="1"/>
              <a:t>Vercruyssen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8333232" cy="3763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pPr algn="ctr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2066611" cy="1508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73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3034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Puerto Rico</a:t>
            </a:r>
            <a:br>
              <a:rPr lang="en-US" sz="2800" b="1" dirty="0"/>
            </a:br>
            <a:r>
              <a:rPr lang="en-US" sz="2000" b="1" i="1" dirty="0"/>
              <a:t>CW4 </a:t>
            </a:r>
            <a:r>
              <a:rPr lang="en-US" sz="2000" b="1" i="1" dirty="0" err="1"/>
              <a:t>Cristino</a:t>
            </a:r>
            <a:r>
              <a:rPr lang="en-US" sz="2000" b="1" i="1" dirty="0"/>
              <a:t> </a:t>
            </a:r>
            <a:r>
              <a:rPr lang="en-US" sz="2000" b="1" i="1" dirty="0" err="1"/>
              <a:t>Lozada</a:t>
            </a:r>
            <a:r>
              <a:rPr lang="en-US" sz="2000" b="1" i="1" dirty="0"/>
              <a:t>-Cruz,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Army Birthday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Institute Of Land Warfare Support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2270"/>
            <a:ext cx="1924259" cy="1519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663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37951" y="772026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Redstone-Huntsville Chapter</a:t>
            </a:r>
            <a:br>
              <a:rPr lang="en-US" sz="2800" b="1" dirty="0"/>
            </a:br>
            <a:r>
              <a:rPr lang="en-US" sz="2200" b="1" i="1" dirty="0"/>
              <a:t>COL (R) John Wright, President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505" y="561870"/>
            <a:ext cx="1964453" cy="1550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Best Chapter</a:t>
            </a:r>
          </a:p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(153)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</a:t>
            </a:r>
          </a:p>
          <a:p>
            <a:r>
              <a:rPr lang="en-US" b="1" dirty="0"/>
              <a:t>Best General Membership Meeting</a:t>
            </a:r>
          </a:p>
          <a:p>
            <a:r>
              <a:rPr lang="en-US" b="1" dirty="0"/>
              <a:t>Greatest Government Civilian Membership</a:t>
            </a:r>
          </a:p>
          <a:p>
            <a:r>
              <a:rPr lang="en-US" b="1" dirty="0"/>
              <a:t>Greatest % Increase In </a:t>
            </a:r>
            <a:r>
              <a:rPr lang="en-US" b="1" dirty="0" err="1"/>
              <a:t>Govt</a:t>
            </a:r>
            <a:r>
              <a:rPr lang="en-US" b="1" dirty="0"/>
              <a:t> Civilian Membership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781050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Rhode Island  Chapter</a:t>
            </a:r>
            <a:br>
              <a:rPr lang="en-US" sz="2800" b="1" dirty="0"/>
            </a:br>
            <a:r>
              <a:rPr lang="en-US" sz="2000" b="1" i="1" dirty="0"/>
              <a:t>LTC (R) Robert </a:t>
            </a:r>
            <a:r>
              <a:rPr lang="en-US" sz="2000" b="1" i="1" dirty="0" err="1"/>
              <a:t>Galvanin</a:t>
            </a:r>
            <a:r>
              <a:rPr lang="en-US" sz="2000" b="1" i="1" dirty="0"/>
              <a:t>, President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736" y="551822"/>
            <a:ext cx="2013271" cy="1589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(154)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9648" y="685958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Robert E. Lee</a:t>
            </a:r>
            <a:br>
              <a:rPr lang="en-US" sz="2800" b="1" dirty="0"/>
            </a:br>
            <a:r>
              <a:rPr lang="en-US" sz="2000" b="1" i="1" dirty="0"/>
              <a:t>COL David Jay </a:t>
            </a:r>
            <a:r>
              <a:rPr lang="en-US" sz="2000" b="1" i="1" dirty="0" err="1"/>
              <a:t>Kolleda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44005"/>
            <a:ext cx="2060749" cy="1626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52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821431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Rock Island Arsenal Chapter</a:t>
            </a:r>
            <a:br>
              <a:rPr lang="en-US" sz="2800" b="1" dirty="0"/>
            </a:br>
            <a:r>
              <a:rPr lang="en-US" sz="2200" b="1" i="1" dirty="0"/>
              <a:t>COL Jeff Carr, President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287" y="705853"/>
            <a:ext cx="1882323" cy="1374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(159)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1" y="5410208"/>
            <a:ext cx="8892051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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Chapter Presidents Dinner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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Honoring the Work of AUSA’s Dedicated Volunteers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47" y="264738"/>
            <a:ext cx="527349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4200" y="762000"/>
            <a:ext cx="5562600" cy="10668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San Diego Chapter</a:t>
            </a:r>
            <a:br>
              <a:rPr lang="en-US" sz="2800" b="1" dirty="0"/>
            </a:br>
            <a:r>
              <a:rPr lang="en-US" sz="2000" b="1" i="1" dirty="0"/>
              <a:t>Patrick McCarthy, President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177" y="552466"/>
            <a:ext cx="2031022" cy="1482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Support To USAREC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46940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i="1" dirty="0"/>
              <a:t>San Francisco</a:t>
            </a:r>
            <a:r>
              <a:rPr lang="en-US" sz="2000" b="1" i="1" dirty="0"/>
              <a:t/>
            </a:r>
            <a:br>
              <a:rPr lang="en-US" sz="2000" b="1" i="1" dirty="0"/>
            </a:br>
            <a:r>
              <a:rPr lang="en-US" sz="2000" b="1" i="1" dirty="0"/>
              <a:t>Patrick McAndrew, President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8568"/>
            <a:ext cx="8229600" cy="3611563"/>
          </a:xfrm>
        </p:spPr>
        <p:txBody>
          <a:bodyPr>
            <a:normAutofit/>
          </a:bodyPr>
          <a:lstStyle/>
          <a:p>
            <a:r>
              <a:rPr lang="en-US" b="1" dirty="0"/>
              <a:t>Continuous Star (8)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2037725" cy="1487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4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855" y="776333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SGM Jon R. </a:t>
            </a:r>
            <a:r>
              <a:rPr lang="en-US" sz="2800" b="1" dirty="0" err="1"/>
              <a:t>Cavaiani</a:t>
            </a:r>
            <a:r>
              <a:rPr lang="en-US" sz="2800" b="1" dirty="0"/>
              <a:t> Chapter</a:t>
            </a:r>
            <a:br>
              <a:rPr lang="en-US" sz="2800" b="1" dirty="0"/>
            </a:br>
            <a:r>
              <a:rPr lang="en-US" sz="2000" b="1" i="1" dirty="0"/>
              <a:t>Rev Susan Plucker, President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04" y="447151"/>
            <a:ext cx="1671142" cy="1823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95800" y="2362200"/>
            <a:ext cx="4396529" cy="3763963"/>
          </a:xfrm>
        </p:spPr>
        <p:txBody>
          <a:bodyPr>
            <a:normAutofit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550910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Silicon Valley Chapter</a:t>
            </a:r>
            <a:br>
              <a:rPr lang="en-US" sz="2800" b="1" dirty="0"/>
            </a:br>
            <a:r>
              <a:rPr lang="en-US" sz="2000" b="1" i="1" dirty="0"/>
              <a:t>MG (R) Rob </a:t>
            </a:r>
            <a:r>
              <a:rPr lang="en-US" sz="2000" b="1" i="1" dirty="0" err="1"/>
              <a:t>Ostenberg</a:t>
            </a:r>
            <a:r>
              <a:rPr lang="en-US" sz="2000" b="1" i="1" dirty="0"/>
              <a:t>, President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514600"/>
            <a:ext cx="4290969" cy="3611563"/>
          </a:xfrm>
        </p:spPr>
        <p:txBody>
          <a:bodyPr>
            <a:normAutofit/>
          </a:bodyPr>
          <a:lstStyle/>
          <a:p>
            <a:r>
              <a:rPr lang="en-US" sz="2800" b="1" dirty="0"/>
              <a:t>Vietnam Partnership</a:t>
            </a:r>
          </a:p>
          <a:p>
            <a:r>
              <a:rPr lang="en-US" sz="2800" b="1" dirty="0"/>
              <a:t>Merit Chapter</a:t>
            </a:r>
          </a:p>
          <a:p>
            <a:r>
              <a:rPr lang="en-US" sz="2800" b="1" dirty="0"/>
              <a:t>Support To USAREC</a:t>
            </a:r>
          </a:p>
          <a:p>
            <a:r>
              <a:rPr lang="en-US" sz="2800" b="1" dirty="0"/>
              <a:t>Take The Hill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946" y="415444"/>
            <a:ext cx="1936808" cy="1413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63611" y="2514600"/>
            <a:ext cx="43538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Army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Member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Army Birthday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Institute Of Land Warfare Support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01859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Space Coast Chapter</a:t>
            </a:r>
            <a:br>
              <a:rPr lang="en-US" sz="2800" b="1" dirty="0"/>
            </a:br>
            <a:r>
              <a:rPr lang="en-US" sz="2000" b="1" dirty="0"/>
              <a:t>LTC Gerald </a:t>
            </a:r>
            <a:r>
              <a:rPr lang="en-US" sz="2000" b="1" dirty="0" err="1"/>
              <a:t>Soltis</a:t>
            </a:r>
            <a:r>
              <a:rPr lang="en-US" sz="2000" b="1" i="1" dirty="0"/>
              <a:t>, President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4422" y="2514600"/>
            <a:ext cx="8229600" cy="3611563"/>
          </a:xfrm>
        </p:spPr>
        <p:txBody>
          <a:bodyPr/>
          <a:lstStyle/>
          <a:p>
            <a:r>
              <a:rPr lang="en-US" b="1" dirty="0"/>
              <a:t>Army Birthday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422" y="428780"/>
            <a:ext cx="1886268" cy="1489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726798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St Louis Gateway Chapter</a:t>
            </a:r>
            <a:br>
              <a:rPr lang="en-US" sz="2800" b="1" dirty="0"/>
            </a:br>
            <a:r>
              <a:rPr lang="en-US" sz="2400" b="1" dirty="0"/>
              <a:t>Mr. Brett Cox, </a:t>
            </a:r>
            <a:r>
              <a:rPr lang="en-US" sz="2400" b="1" i="1" dirty="0"/>
              <a:t>President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174" y="570056"/>
            <a:ext cx="2091952" cy="152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Support To USAREC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07807" y="609600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Stuttgart Chapter</a:t>
            </a:r>
            <a:br>
              <a:rPr lang="en-US" sz="2800" b="1" dirty="0"/>
            </a:br>
            <a:r>
              <a:rPr lang="en-US" sz="2000" b="1" i="1" dirty="0"/>
              <a:t>Maj (R) Michael Pierce , President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1600200" y="1752600"/>
            <a:ext cx="152400" cy="152400"/>
          </a:xfrm>
          <a:prstGeom prst="star5">
            <a:avLst/>
          </a:prstGeom>
          <a:solidFill>
            <a:srgbClr val="FFFF00"/>
          </a:solidFill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2" y="477443"/>
            <a:ext cx="2351675" cy="1427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02378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Suncoast</a:t>
            </a:r>
            <a:br>
              <a:rPr lang="en-US" sz="2800" b="1" dirty="0"/>
            </a:br>
            <a:r>
              <a:rPr lang="en-US" sz="2000" b="1" i="1" dirty="0"/>
              <a:t>COL Jorge Rodriguez,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2024742" cy="1598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83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34808"/>
            <a:ext cx="5638800" cy="1009434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Sunshine Chapter</a:t>
            </a:r>
            <a:br>
              <a:rPr lang="en-US" sz="2800" b="1" dirty="0"/>
            </a:br>
            <a:r>
              <a:rPr lang="en-US" sz="2000" b="1" i="1" dirty="0"/>
              <a:t>COL (R) </a:t>
            </a:r>
            <a:r>
              <a:rPr lang="en-US" sz="2000" b="1" i="1" dirty="0" err="1"/>
              <a:t>DeLloyd</a:t>
            </a:r>
            <a:r>
              <a:rPr lang="en-US" sz="2000" b="1" i="1" dirty="0"/>
              <a:t> Voorhees, President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199" y="356935"/>
            <a:ext cx="202692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(224)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97662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Texas Capital Area Chapter</a:t>
            </a:r>
            <a:br>
              <a:rPr lang="en-US" sz="2800" b="1" dirty="0"/>
            </a:br>
            <a:r>
              <a:rPr lang="en-US" sz="2000" b="1" i="1" dirty="0"/>
              <a:t>MSG </a:t>
            </a:r>
            <a:r>
              <a:rPr lang="en-US" sz="2000" b="1" i="1" dirty="0" err="1"/>
              <a:t>Gerdo</a:t>
            </a:r>
            <a:r>
              <a:rPr lang="en-US" sz="2000" b="1" i="1" dirty="0"/>
              <a:t> Cesar Soto, President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r="9494"/>
          <a:stretch/>
        </p:blipFill>
        <p:spPr bwMode="auto">
          <a:xfrm>
            <a:off x="704675" y="573787"/>
            <a:ext cx="1812022" cy="1390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(6)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Corporate Member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endParaRPr lang="en-US" b="1" dirty="0"/>
          </a:p>
          <a:p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 </a:t>
            </a:r>
            <a:r>
              <a:rPr lang="en-US" dirty="0" err="1"/>
              <a:t>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762000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n-US" sz="2800" b="1" dirty="0"/>
              <a:t>Thomas J. “Stonewall” Jackson Chapter</a:t>
            </a:r>
            <a:br>
              <a:rPr lang="en-US" sz="2800" b="1" dirty="0"/>
            </a:br>
            <a:r>
              <a:rPr lang="en-US" sz="2200" b="1" i="1" dirty="0"/>
              <a:t>COL (R) John Miller, President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752" y="650522"/>
            <a:ext cx="1811268" cy="1429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96752" y="2362199"/>
            <a:ext cx="4038600" cy="3763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(29)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Family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25036" y="2375481"/>
            <a:ext cx="4038600" cy="3763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4200" y="637482"/>
            <a:ext cx="5562600" cy="10668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Thunderbird  Chapter</a:t>
            </a:r>
            <a:br>
              <a:rPr lang="en-US" sz="2800" b="1" dirty="0"/>
            </a:br>
            <a:r>
              <a:rPr lang="en-US" sz="2000" b="1" i="1" dirty="0"/>
              <a:t>CAPT Rob Allen Jr., President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434" y="454503"/>
            <a:ext cx="1962598" cy="1432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Vietnam Partnership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Support Of ROTC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90263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Tobyhanna Army Depot Chapter</a:t>
            </a:r>
            <a:br>
              <a:rPr lang="en-US" sz="2800" b="1" dirty="0"/>
            </a:br>
            <a:r>
              <a:rPr lang="en-US" sz="2000" b="1" i="1" dirty="0"/>
              <a:t>LTC </a:t>
            </a:r>
            <a:r>
              <a:rPr lang="en-US" sz="2000" b="1" i="1" dirty="0" smtClean="0"/>
              <a:t>Kenneth </a:t>
            </a:r>
            <a:r>
              <a:rPr lang="en-US" sz="2000" b="1" i="1" dirty="0" err="1" smtClean="0"/>
              <a:t>Quimby</a:t>
            </a:r>
            <a:r>
              <a:rPr lang="en-US" sz="2200" b="1" i="1" dirty="0"/>
              <a:t>, President</a:t>
            </a:r>
            <a:endParaRPr lang="en-US" sz="20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830" y="545400"/>
            <a:ext cx="1813980" cy="1432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  <a:p>
            <a:r>
              <a:rPr lang="en-US" b="1" dirty="0"/>
              <a:t>Greatest Government Civilian Membership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4038600" cy="45735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(191)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7484"/>
            <a:ext cx="5638800" cy="1143000"/>
          </a:xfrm>
        </p:spPr>
        <p:txBody>
          <a:bodyPr/>
          <a:lstStyle/>
          <a:p>
            <a:r>
              <a:rPr lang="en-US" sz="2800" b="1" dirty="0"/>
              <a:t>Topeka</a:t>
            </a:r>
            <a:br>
              <a:rPr lang="en-US" sz="2800" b="1" dirty="0"/>
            </a:br>
            <a:r>
              <a:rPr lang="en-US" sz="2800" b="1" dirty="0"/>
              <a:t>VACANT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274638"/>
            <a:ext cx="2066611" cy="1508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19382"/>
            <a:ext cx="5638800" cy="1143000"/>
          </a:xfrm>
        </p:spPr>
        <p:txBody>
          <a:bodyPr/>
          <a:lstStyle/>
          <a:p>
            <a:r>
              <a:rPr lang="en-US" sz="2800" b="1" dirty="0"/>
              <a:t>Tri-State</a:t>
            </a:r>
            <a:br>
              <a:rPr lang="en-US" sz="2800" b="1" dirty="0"/>
            </a:br>
            <a:r>
              <a:rPr lang="en-US" sz="2000" b="1" i="1" dirty="0"/>
              <a:t>1SG Cynthia Humphrey,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Young Professionals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047" y="298914"/>
            <a:ext cx="2006321" cy="1583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65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804024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Tucson-</a:t>
            </a:r>
            <a:r>
              <a:rPr lang="en-US" sz="2800" b="1" dirty="0" err="1"/>
              <a:t>Goyette</a:t>
            </a:r>
            <a:r>
              <a:rPr lang="en-US" sz="2800" b="1" dirty="0"/>
              <a:t> Chapter</a:t>
            </a:r>
            <a:br>
              <a:rPr lang="en-US" sz="2800" b="1" dirty="0"/>
            </a:br>
            <a:r>
              <a:rPr lang="en-US" sz="2000" b="1" i="1" dirty="0"/>
              <a:t>LTC (R) Donald Spiece, President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789" y="684125"/>
            <a:ext cx="1980363" cy="1339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(100)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Family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2362199"/>
            <a:ext cx="4038600" cy="3763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16828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Utah</a:t>
            </a:r>
            <a:br>
              <a:rPr lang="en-US" sz="2800" b="1" dirty="0"/>
            </a:br>
            <a:r>
              <a:rPr lang="en-US" sz="2000" b="1" i="1" dirty="0"/>
              <a:t>COL Penelope L. Cook,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Best General Membership Meeting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2172034" cy="162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7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44577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Virginia</a:t>
            </a:r>
            <a:r>
              <a:rPr lang="en-US" dirty="0"/>
              <a:t> </a:t>
            </a:r>
            <a:r>
              <a:rPr lang="en-US" sz="2800" b="1" dirty="0"/>
              <a:t>Colonial</a:t>
            </a:r>
            <a:br>
              <a:rPr lang="en-US" sz="2800" b="1" dirty="0"/>
            </a:br>
            <a:r>
              <a:rPr lang="en-US" sz="2000" b="1" i="1" dirty="0"/>
              <a:t>Mr. Brad Herndon</a:t>
            </a:r>
            <a:r>
              <a:rPr lang="en-US" sz="2200" b="1" i="1" dirty="0"/>
              <a:t>, President</a:t>
            </a: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Institute Of Land Warfare Support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2131647" cy="1682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02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7921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West Point</a:t>
            </a:r>
            <a:r>
              <a:rPr lang="en-US" dirty="0"/>
              <a:t> </a:t>
            </a:r>
            <a:r>
              <a:rPr lang="en-US" sz="2800" b="1" dirty="0"/>
              <a:t>Area</a:t>
            </a:r>
            <a:br>
              <a:rPr lang="en-US" sz="2800" b="1" dirty="0"/>
            </a:br>
            <a:r>
              <a:rPr lang="en-US" sz="2000" b="1" i="1" dirty="0"/>
              <a:t>John L. Buckheit</a:t>
            </a:r>
            <a:r>
              <a:rPr lang="en-US" sz="2200" b="1" i="1" dirty="0"/>
              <a:t>, President</a:t>
            </a: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362200"/>
            <a:ext cx="4786439" cy="3763963"/>
          </a:xfrm>
        </p:spPr>
        <p:txBody>
          <a:bodyPr/>
          <a:lstStyle/>
          <a:p>
            <a:r>
              <a:rPr lang="en-US" b="1" dirty="0"/>
              <a:t>Excellence  In Reserve Component Growth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274638"/>
            <a:ext cx="1912118" cy="1509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98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666513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Western New York Chapter</a:t>
            </a:r>
            <a:br>
              <a:rPr lang="en-US" sz="2800" b="1" dirty="0"/>
            </a:br>
            <a:r>
              <a:rPr lang="en-US" sz="2000" b="1" i="1" dirty="0"/>
              <a:t>SFC Christopher Park, President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90" y="512011"/>
            <a:ext cx="1725229" cy="1445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Star Chapter</a:t>
            </a:r>
          </a:p>
        </p:txBody>
      </p:sp>
    </p:spTree>
    <p:extLst>
      <p:ext uri="{BB962C8B-B14F-4D97-AF65-F5344CB8AC3E}">
        <p14:creationId xmlns:p14="http://schemas.microsoft.com/office/powerpoint/2010/main" val="16492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75918" y="400504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AP HILL</a:t>
            </a:r>
            <a:br>
              <a:rPr lang="en-US" sz="2800" b="1" dirty="0"/>
            </a:br>
            <a:r>
              <a:rPr lang="en-US" sz="2000" b="1" i="1" dirty="0"/>
              <a:t>Mr. Steve </a:t>
            </a:r>
            <a:r>
              <a:rPr lang="en-US" sz="2000" b="1" i="1" dirty="0" err="1"/>
              <a:t>Delovich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Excellence  In Reserve </a:t>
            </a:r>
          </a:p>
          <a:p>
            <a:pPr marL="0" indent="0">
              <a:buNone/>
            </a:pPr>
            <a:r>
              <a:rPr lang="en-US" b="1" dirty="0"/>
              <a:t>    Component Growth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55" y="291590"/>
            <a:ext cx="1642294" cy="139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65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344" y="425390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White Sands Missile Range</a:t>
            </a:r>
            <a:br>
              <a:rPr lang="en-US" sz="2800" b="1" dirty="0"/>
            </a:br>
            <a:r>
              <a:rPr lang="en-US" sz="2000" b="1" i="1" dirty="0"/>
              <a:t>Mr. Allen B. Tyree,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1978688" cy="1444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47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756942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William Penn Chapter</a:t>
            </a:r>
            <a:br>
              <a:rPr lang="en-US" sz="2800" b="1" dirty="0"/>
            </a:br>
            <a:r>
              <a:rPr lang="en-US" sz="2000" b="1" i="1" dirty="0"/>
              <a:t>James Donahue, President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54" y="515535"/>
            <a:ext cx="2025656" cy="1599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589" y="2362200"/>
            <a:ext cx="4038600" cy="3763963"/>
          </a:xfrm>
        </p:spPr>
        <p:txBody>
          <a:bodyPr>
            <a:normAutofit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1" y="5410208"/>
            <a:ext cx="8892051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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Chapter Presidents Dinner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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Honoring the Work of AUSA’s Dedicated Volunteers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780" y="265392"/>
            <a:ext cx="5275432" cy="51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3335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466111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Alamo Chapter</a:t>
            </a:r>
            <a:br>
              <a:rPr lang="en-US" sz="2800" b="1" dirty="0"/>
            </a:br>
            <a:r>
              <a:rPr lang="en-US" sz="2000" b="1" i="1" dirty="0"/>
              <a:t>Ms. Sheli Lawson, President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19048" y="1926021"/>
            <a:ext cx="7267904" cy="3611563"/>
          </a:xfrm>
        </p:spPr>
        <p:txBody>
          <a:bodyPr>
            <a:normAutofit lnSpcReduction="10000"/>
          </a:bodyPr>
          <a:lstStyle/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Times New Roman"/>
                <a:cs typeface="Times New Roman"/>
              </a:rPr>
              <a:t>Superior Chapter</a:t>
            </a:r>
          </a:p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Times New Roman"/>
                <a:cs typeface="Times New Roman"/>
              </a:rPr>
              <a:t>Merit Chapter</a:t>
            </a:r>
          </a:p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Times New Roman"/>
                <a:cs typeface="Times New Roman"/>
              </a:rPr>
              <a:t>Support To USAREC</a:t>
            </a:r>
          </a:p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Times New Roman"/>
                <a:cs typeface="Times New Roman"/>
              </a:rPr>
              <a:t>Support Of ROTC</a:t>
            </a:r>
          </a:p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Times New Roman"/>
                <a:cs typeface="Times New Roman"/>
              </a:rPr>
              <a:t>Member Communications</a:t>
            </a:r>
          </a:p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Times New Roman"/>
                <a:cs typeface="Times New Roman"/>
              </a:rPr>
              <a:t>Army Birthday</a:t>
            </a:r>
          </a:p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Times New Roman"/>
                <a:cs typeface="Times New Roman"/>
              </a:rPr>
              <a:t>Greatest % Increase In  Membership</a:t>
            </a:r>
          </a:p>
          <a:p>
            <a:pPr marL="0" marR="0" indent="22860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Times New Roman"/>
                <a:cs typeface="Times New Roman"/>
              </a:rPr>
              <a:t>Best General Membership Meeting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407" y="368388"/>
            <a:ext cx="1833406" cy="1338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Arizona Territorial Chapter</a:t>
            </a:r>
            <a:br>
              <a:rPr lang="en-US" sz="2800" b="1" dirty="0"/>
            </a:br>
            <a:r>
              <a:rPr lang="en-US" sz="2200" b="1" i="1" dirty="0"/>
              <a:t>COL Jeanne Joachim Blaes, President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980" y="422165"/>
            <a:ext cx="1831740" cy="1337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  <a:p>
            <a:r>
              <a:rPr lang="en-US" b="1" dirty="0"/>
              <a:t>Greatest Reserve Component Increase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Best Chapter</a:t>
            </a:r>
          </a:p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(107)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Family Programs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28827"/>
            <a:ext cx="5638800" cy="1143000"/>
          </a:xfrm>
        </p:spPr>
        <p:txBody>
          <a:bodyPr>
            <a:normAutofit/>
          </a:bodyPr>
          <a:lstStyle/>
          <a:p>
            <a:r>
              <a:rPr lang="en-US" sz="3100" b="1" dirty="0"/>
              <a:t>Arkansas Chapter</a:t>
            </a:r>
            <a:r>
              <a:rPr lang="en-US" dirty="0"/>
              <a:t/>
            </a:r>
            <a:br>
              <a:rPr lang="en-US" dirty="0"/>
            </a:br>
            <a:r>
              <a:rPr lang="en-US" sz="2000" b="1" i="1" dirty="0"/>
              <a:t>COL Harold Tucker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62199"/>
            <a:ext cx="4038600" cy="3763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" y="134028"/>
            <a:ext cx="220694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Arsenal of Democracy Chapter</a:t>
            </a:r>
            <a:br>
              <a:rPr lang="en-US" sz="2800" b="1" dirty="0"/>
            </a:br>
            <a:r>
              <a:rPr lang="en-US" sz="2000" b="1" i="1" dirty="0"/>
              <a:t>BG Mark </a:t>
            </a:r>
            <a:r>
              <a:rPr lang="en-US" sz="2000" b="1" i="1" dirty="0" err="1"/>
              <a:t>Montjar</a:t>
            </a:r>
            <a:r>
              <a:rPr lang="en-US" sz="2000" b="1" i="1" dirty="0"/>
              <a:t>, President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30125" r="28452"/>
          <a:stretch>
            <a:fillRect/>
          </a:stretch>
        </p:blipFill>
        <p:spPr bwMode="auto">
          <a:xfrm>
            <a:off x="868261" y="347419"/>
            <a:ext cx="1359988" cy="1545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2633496"/>
            <a:ext cx="4038600" cy="3763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(160)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Corporate Member Support</a:t>
            </a:r>
          </a:p>
          <a:p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633496"/>
            <a:ext cx="4038600" cy="3763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46848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Braxton Bragg</a:t>
            </a:r>
            <a:br>
              <a:rPr lang="en-US" sz="2800" b="1" dirty="0"/>
            </a:br>
            <a:r>
              <a:rPr lang="en-US" sz="2000" b="1" i="1" dirty="0"/>
              <a:t>CSM Andrew </a:t>
            </a:r>
            <a:r>
              <a:rPr lang="en-US" sz="2000" b="1" i="1" dirty="0" err="1"/>
              <a:t>McFowler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434" y="274638"/>
            <a:ext cx="1884066" cy="1487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18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99251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Buckeye </a:t>
            </a:r>
            <a:r>
              <a:rPr lang="en-US" sz="2800" b="1" dirty="0" err="1"/>
              <a:t>Landpower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000" b="1" i="1" dirty="0"/>
              <a:t>Mr. Travis </a:t>
            </a:r>
            <a:r>
              <a:rPr lang="en-US" sz="2000" b="1" i="1" dirty="0" err="1"/>
              <a:t>Caples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984" y="2240280"/>
            <a:ext cx="8510016" cy="3763963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3200" b="1" dirty="0">
                <a:solidFill>
                  <a:prstClr val="black"/>
                </a:solidFill>
              </a:rPr>
              <a:t>NONE</a:t>
            </a:r>
          </a:p>
          <a:p>
            <a:pPr algn="ctr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014" y="274638"/>
            <a:ext cx="1763486" cy="1392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48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94" t="1672" r="3221" b="1672"/>
          <a:stretch/>
        </p:blipFill>
        <p:spPr>
          <a:xfrm>
            <a:off x="1912883" y="-1"/>
            <a:ext cx="5234151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Capital District of New York Chapter</a:t>
            </a:r>
            <a:br>
              <a:rPr lang="en-US" sz="2800" b="1" dirty="0"/>
            </a:br>
            <a:r>
              <a:rPr lang="en-US" sz="2000" b="1" i="1" dirty="0"/>
              <a:t>CSM (R) Robert Van Pelt, President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6" y="510516"/>
            <a:ext cx="2283037" cy="1319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(96)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Excellence  In Reserve Component Growth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Captain Meriwether Lewis Chapter</a:t>
            </a:r>
            <a:br>
              <a:rPr lang="en-US" sz="2800" b="1" dirty="0"/>
            </a:br>
            <a:r>
              <a:rPr lang="en-US" sz="2200" b="1" i="1" dirty="0"/>
              <a:t>Amy </a:t>
            </a:r>
            <a:r>
              <a:rPr lang="en-US" sz="2200" b="1" i="1" dirty="0" err="1"/>
              <a:t>Tiemeyer</a:t>
            </a:r>
            <a:r>
              <a:rPr lang="en-US" sz="2200" b="1" i="1" dirty="0"/>
              <a:t>, President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2047" r="19685"/>
          <a:stretch>
            <a:fillRect/>
          </a:stretch>
        </p:blipFill>
        <p:spPr bwMode="auto">
          <a:xfrm>
            <a:off x="888411" y="378929"/>
            <a:ext cx="1707382" cy="1482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  <a:p>
            <a:r>
              <a:rPr lang="en-US" b="1" dirty="0"/>
              <a:t>  Young Professionals</a:t>
            </a:r>
          </a:p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(43)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548640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Carlisle Barracks-Cumberland Valley</a:t>
            </a:r>
            <a:br>
              <a:rPr lang="en-US" sz="2800" b="1" dirty="0"/>
            </a:br>
            <a:r>
              <a:rPr lang="en-US" sz="2200" b="1" i="1" dirty="0"/>
              <a:t>Col (R) Jerome Comello,  President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8898" t="11089" r="22835"/>
          <a:stretch>
            <a:fillRect/>
          </a:stretch>
        </p:blipFill>
        <p:spPr bwMode="auto">
          <a:xfrm>
            <a:off x="777196" y="374183"/>
            <a:ext cx="1932632" cy="1491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7196" y="2179041"/>
            <a:ext cx="8229600" cy="36115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Presidents Club (Silver)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09728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Catoctin Chapter</a:t>
            </a:r>
            <a:br>
              <a:rPr lang="en-US" sz="2800" b="1" dirty="0"/>
            </a:br>
            <a:r>
              <a:rPr lang="en-US" sz="2000" b="1" i="1" dirty="0"/>
              <a:t>Mr. Joe Dorsey, President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909" y="388606"/>
            <a:ext cx="1795306" cy="1417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1909" y="2212597"/>
            <a:ext cx="8229600" cy="3611563"/>
          </a:xfrm>
        </p:spPr>
        <p:txBody>
          <a:bodyPr/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Young Professionals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89323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Central California</a:t>
            </a:r>
            <a:br>
              <a:rPr lang="en-US" sz="2800" b="1" dirty="0"/>
            </a:br>
            <a:r>
              <a:rPr lang="en-US" sz="2000" b="1" i="1" dirty="0"/>
              <a:t>Mr. Harry Paul,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Family Programs</a:t>
            </a:r>
          </a:p>
          <a:p>
            <a:r>
              <a:rPr lang="en-US" sz="2800" b="1" dirty="0"/>
              <a:t>Take The Hill</a:t>
            </a:r>
          </a:p>
          <a:p>
            <a:r>
              <a:rPr lang="en-US" sz="2800" b="1" dirty="0"/>
              <a:t>Army History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39" y="274638"/>
            <a:ext cx="1879879" cy="1372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85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Central Ohio Chapter</a:t>
            </a:r>
            <a:br>
              <a:rPr lang="en-US" sz="2800" b="1" dirty="0"/>
            </a:br>
            <a:r>
              <a:rPr lang="en-US" sz="2200" b="1" i="1" dirty="0"/>
              <a:t>COL (R) John </a:t>
            </a:r>
            <a:r>
              <a:rPr lang="en-US" sz="2200" b="1" i="1" dirty="0" err="1"/>
              <a:t>Enyart</a:t>
            </a:r>
            <a:r>
              <a:rPr lang="en-US" sz="2200" b="1" i="1" dirty="0"/>
              <a:t>, President</a:t>
            </a:r>
            <a:endParaRPr lang="en-US" sz="20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53" y="267724"/>
            <a:ext cx="1668940" cy="1704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ROTC Support</a:t>
            </a:r>
          </a:p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(82)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Support To USAREC</a:t>
            </a:r>
          </a:p>
          <a:p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23862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Central Texas – Fort Hood</a:t>
            </a:r>
            <a:br>
              <a:rPr lang="en-US" sz="2800" b="1" dirty="0"/>
            </a:br>
            <a:r>
              <a:rPr lang="en-US" sz="2000" b="1" i="1" dirty="0" err="1"/>
              <a:t>Ms</a:t>
            </a:r>
            <a:r>
              <a:rPr lang="en-US" sz="2000" b="1" i="1" dirty="0"/>
              <a:t> Stephanie </a:t>
            </a:r>
            <a:r>
              <a:rPr lang="en-US" sz="2000" b="1" i="1" dirty="0" err="1"/>
              <a:t>O’Banlon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1974501" cy="1441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05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09728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Central Virginia Chapter</a:t>
            </a:r>
            <a:br>
              <a:rPr lang="en-US" sz="2800" b="1" dirty="0"/>
            </a:br>
            <a:r>
              <a:rPr lang="en-US" sz="2000" b="1" i="1" dirty="0"/>
              <a:t>LTC (R) Robert Sempek, President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231" y="411171"/>
            <a:ext cx="1738144" cy="1372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1482" y="2204208"/>
            <a:ext cx="8229600" cy="3611563"/>
          </a:xfrm>
        </p:spPr>
        <p:txBody>
          <a:bodyPr/>
          <a:lstStyle/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43542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Chattahoochee Valley – Ft Benning</a:t>
            </a:r>
            <a:br>
              <a:rPr lang="en-US" sz="2800" b="1" dirty="0"/>
            </a:br>
            <a:r>
              <a:rPr lang="en-US" sz="2000" b="1" i="1" dirty="0"/>
              <a:t>COL Bob Kmiecik (Rocky),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153" y="274638"/>
            <a:ext cx="1875692" cy="1480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2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89665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COL Edward Cross</a:t>
            </a:r>
            <a:br>
              <a:rPr lang="en-US" sz="2800" b="1" dirty="0"/>
            </a:br>
            <a:r>
              <a:rPr lang="en-US" sz="2000" b="1" i="1" dirty="0"/>
              <a:t>Mr. Gregory M. </a:t>
            </a:r>
            <a:r>
              <a:rPr lang="en-US" sz="2000" b="1" i="1" dirty="0" err="1"/>
              <a:t>d’Arbonne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3577"/>
            <a:ext cx="8229600" cy="36115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12" y="213678"/>
            <a:ext cx="2400300" cy="1894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58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635" y="0"/>
            <a:ext cx="4642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16925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Columbia River</a:t>
            </a:r>
            <a:br>
              <a:rPr lang="en-US" sz="2800" b="1" dirty="0"/>
            </a:br>
            <a:r>
              <a:rPr lang="en-US" sz="2000" b="1" i="1" dirty="0"/>
              <a:t>SGM Jerry </a:t>
            </a:r>
            <a:r>
              <a:rPr lang="en-US" sz="2000" b="1" i="1" dirty="0" err="1"/>
              <a:t>Glesmann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2730"/>
            <a:ext cx="2207288" cy="1611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42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60425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Connecticut</a:t>
            </a:r>
            <a:br>
              <a:rPr lang="en-US" sz="2800" b="1" dirty="0"/>
            </a:br>
            <a:r>
              <a:rPr lang="en-US" sz="2000" b="1" i="1" dirty="0"/>
              <a:t>BG Daniel J. McHale,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0344"/>
            <a:ext cx="3846576" cy="3611563"/>
          </a:xfrm>
        </p:spPr>
        <p:txBody>
          <a:bodyPr>
            <a:noAutofit/>
          </a:bodyPr>
          <a:lstStyle/>
          <a:p>
            <a:r>
              <a:rPr lang="en-US" sz="2400" b="1" dirty="0"/>
              <a:t>Chapter Of Excellence</a:t>
            </a:r>
          </a:p>
          <a:p>
            <a:r>
              <a:rPr lang="en-US" sz="2400" b="1" dirty="0"/>
              <a:t>Superior Chapter</a:t>
            </a:r>
          </a:p>
          <a:p>
            <a:r>
              <a:rPr lang="en-US" sz="2400" b="1" dirty="0"/>
              <a:t>Merit Chapter</a:t>
            </a:r>
          </a:p>
          <a:p>
            <a:r>
              <a:rPr lang="en-US" sz="2400" b="1" dirty="0"/>
              <a:t>Star Chapter</a:t>
            </a:r>
          </a:p>
          <a:p>
            <a:r>
              <a:rPr lang="en-US" sz="2400" b="1" dirty="0"/>
              <a:t>Reserve Component Support</a:t>
            </a:r>
          </a:p>
          <a:p>
            <a:r>
              <a:rPr lang="en-US" sz="2400" b="1" dirty="0"/>
              <a:t>Corporate Member Support</a:t>
            </a:r>
          </a:p>
          <a:p>
            <a:r>
              <a:rPr lang="en-US" sz="2400" b="1" dirty="0"/>
              <a:t>Family Programs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2288" y="1990344"/>
            <a:ext cx="3334512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Take The Hill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Army History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Member Communications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Army Birthday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Institute Of Land </a:t>
            </a:r>
          </a:p>
          <a:p>
            <a:pPr lvl="1">
              <a:spcBef>
                <a:spcPct val="20000"/>
              </a:spcBef>
            </a:pPr>
            <a:r>
              <a:rPr lang="en-US" sz="2400" b="1" dirty="0">
                <a:solidFill>
                  <a:prstClr val="black"/>
                </a:solidFill>
              </a:rPr>
              <a:t>Warfare Support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Support To USAREC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2270"/>
            <a:ext cx="2000459" cy="1579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357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65331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Cowboy</a:t>
            </a:r>
            <a:br>
              <a:rPr lang="en-US" sz="2800" b="1" dirty="0"/>
            </a:br>
            <a:r>
              <a:rPr lang="en-US" sz="2000" b="1" i="1" dirty="0"/>
              <a:t>BG Henry </a:t>
            </a:r>
            <a:r>
              <a:rPr lang="en-US" sz="2000" b="1" i="1" dirty="0" err="1"/>
              <a:t>Castillon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Institute Of Land Warfare Support</a:t>
            </a:r>
          </a:p>
          <a:p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1814146" cy="1324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09728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n-US" sz="2800" b="1" dirty="0"/>
              <a:t>CPL Bill McMillan-Bluegrass Chapter</a:t>
            </a:r>
            <a:br>
              <a:rPr lang="en-US" sz="2800" b="1" dirty="0"/>
            </a:br>
            <a:r>
              <a:rPr lang="en-US" sz="2000" b="1" i="1" dirty="0"/>
              <a:t>Christopher Dolt, President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2456" t="34109" r="34211" b="31783"/>
          <a:stretch>
            <a:fillRect/>
          </a:stretch>
        </p:blipFill>
        <p:spPr bwMode="auto">
          <a:xfrm>
            <a:off x="709569" y="211934"/>
            <a:ext cx="2038978" cy="177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9569" y="2413932"/>
            <a:ext cx="8229600" cy="3611563"/>
          </a:xfrm>
        </p:spPr>
        <p:txBody>
          <a:bodyPr/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Institute Of Land Warfare Support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n-US" sz="2800" b="1" dirty="0"/>
              <a:t>CSM James M. MacDonald-Keystone Chapter</a:t>
            </a:r>
            <a:br>
              <a:rPr lang="en-US" sz="2800" b="1" dirty="0"/>
            </a:br>
            <a:r>
              <a:rPr lang="en-US" sz="2000" b="1" i="1" dirty="0"/>
              <a:t>COL (R) David L. </a:t>
            </a:r>
            <a:r>
              <a:rPr lang="en-US" sz="2000" b="1" i="1" dirty="0" err="1"/>
              <a:t>Gerstenlauer</a:t>
            </a:r>
            <a:r>
              <a:rPr lang="en-US" sz="2000" b="1" i="1" dirty="0"/>
              <a:t>, President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9685" t="3307" r="22047"/>
          <a:stretch>
            <a:fillRect/>
          </a:stretch>
        </p:blipFill>
        <p:spPr bwMode="auto">
          <a:xfrm>
            <a:off x="597347" y="307722"/>
            <a:ext cx="1910961" cy="1604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7347" y="2371987"/>
            <a:ext cx="8229600" cy="3611563"/>
          </a:xfrm>
        </p:spPr>
        <p:txBody>
          <a:bodyPr/>
          <a:lstStyle/>
          <a:p>
            <a:r>
              <a:rPr lang="en-US" b="1" dirty="0"/>
              <a:t>Continuous Star (13)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548640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Delaware Chapter</a:t>
            </a:r>
            <a:br>
              <a:rPr lang="en-US" sz="2800" b="1" dirty="0"/>
            </a:br>
            <a:r>
              <a:rPr lang="en-US" sz="2000" b="1" i="1" dirty="0"/>
              <a:t>COL (R) Gary Dawson, President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211" y="392296"/>
            <a:ext cx="1843872" cy="1455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(6)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Support To USAREC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95800" y="2375483"/>
            <a:ext cx="4038600" cy="3763963"/>
          </a:xfrm>
        </p:spPr>
        <p:txBody>
          <a:bodyPr>
            <a:normAutofit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Presidents Club (Bronze)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Denver Centennial Chapter</a:t>
            </a:r>
            <a:br>
              <a:rPr lang="en-US" sz="2800" b="1" dirty="0"/>
            </a:br>
            <a:r>
              <a:rPr lang="en-US" sz="2200" b="1" i="1" dirty="0"/>
              <a:t>LTC (R) Steven Calhoun, President</a:t>
            </a:r>
            <a:endParaRPr lang="en-US" sz="2000" b="1" i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5314" y="2522989"/>
            <a:ext cx="8229600" cy="3611563"/>
          </a:xfrm>
        </p:spPr>
        <p:txBody>
          <a:bodyPr>
            <a:normAutofit/>
          </a:bodyPr>
          <a:lstStyle/>
          <a:p>
            <a:r>
              <a:rPr lang="en-US" b="1" dirty="0"/>
              <a:t>Vietnam Partnership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Member Communications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128" y="452292"/>
            <a:ext cx="1829640" cy="1335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19431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Des Moines Freedom</a:t>
            </a:r>
            <a:br>
              <a:rPr lang="en-US" sz="2800" b="1" dirty="0"/>
            </a:br>
            <a:r>
              <a:rPr lang="en-US" sz="2000" b="1" i="1" dirty="0"/>
              <a:t>MSG John F. Shannon,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Member Communications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1962360" cy="1432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607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8640"/>
            <a:ext cx="5486400" cy="109728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Dix Chapter</a:t>
            </a:r>
            <a:br>
              <a:rPr lang="en-US" sz="2800" b="1" dirty="0"/>
            </a:br>
            <a:r>
              <a:rPr lang="en-US" sz="2200" b="1" i="1" dirty="0"/>
              <a:t>CSM (R) Arthur </a:t>
            </a:r>
            <a:r>
              <a:rPr lang="en-US" sz="2200" b="1" i="1" dirty="0" err="1"/>
              <a:t>Maggs</a:t>
            </a:r>
            <a:r>
              <a:rPr lang="en-US" sz="2200" b="1" i="1" dirty="0"/>
              <a:t>, Jr., President</a:t>
            </a:r>
            <a:endParaRPr lang="en-US" sz="2000" b="1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950" y="329953"/>
            <a:ext cx="1943894" cy="153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5950" y="2204208"/>
            <a:ext cx="8229600" cy="36115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Young Professionals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980" y="417603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Emerald Coast</a:t>
            </a:r>
            <a:br>
              <a:rPr lang="en-US" sz="2800" b="1" dirty="0"/>
            </a:br>
            <a:r>
              <a:rPr lang="en-US" sz="2000" b="1" i="1" dirty="0"/>
              <a:t>COL Mike Thornton,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11214"/>
            <a:ext cx="1717320" cy="1355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97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1" y="5410208"/>
            <a:ext cx="8892051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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Chapter Presidents Dinner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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Honoring the Work of AUSA’s Dedicated Volunteers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47" y="162582"/>
            <a:ext cx="527349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5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77627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Ethan Allen</a:t>
            </a:r>
            <a:br>
              <a:rPr lang="en-US" sz="2800" b="1" dirty="0"/>
            </a:br>
            <a:r>
              <a:rPr lang="en-US" sz="2000" b="1" i="1" dirty="0"/>
              <a:t>Bill Tanner,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2365"/>
            <a:ext cx="2018463" cy="1593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689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7520" y="545934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Fairfax-Lee Chapter</a:t>
            </a:r>
            <a:br>
              <a:rPr lang="en-US" sz="2800" b="1" dirty="0"/>
            </a:br>
            <a:r>
              <a:rPr lang="en-US" sz="2200" b="1" i="1" dirty="0"/>
              <a:t>John Hodges, President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037" y="422246"/>
            <a:ext cx="1771162" cy="1398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1037" y="2405543"/>
            <a:ext cx="8229600" cy="3611563"/>
          </a:xfrm>
        </p:spPr>
        <p:txBody>
          <a:bodyPr/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167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Fires</a:t>
            </a:r>
            <a:br>
              <a:rPr lang="en-US" sz="2800" b="1" dirty="0"/>
            </a:br>
            <a:r>
              <a:rPr lang="en-US" sz="2000" b="1" i="1" dirty="0"/>
              <a:t>Mr. Jim Harkins,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2050701" cy="1497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73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1424" y="608718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First in Battle</a:t>
            </a:r>
            <a:br>
              <a:rPr lang="en-US" sz="2800" b="1" dirty="0"/>
            </a:br>
            <a:r>
              <a:rPr lang="en-US" sz="2000" b="1" i="1" dirty="0"/>
              <a:t>CSM Jose A. Santos,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2049864" cy="1811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0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515983"/>
            <a:ext cx="54864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First Militia Chapter</a:t>
            </a:r>
            <a:br>
              <a:rPr lang="en-US" sz="2800" b="1" dirty="0"/>
            </a:br>
            <a:r>
              <a:rPr lang="en-US" sz="2000" b="1" i="1" dirty="0"/>
              <a:t>COL Dan Johnson, President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086" y="2155971"/>
            <a:ext cx="4492305" cy="3884102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/>
              <a:t>Chapter Of Excellence</a:t>
            </a:r>
          </a:p>
          <a:p>
            <a:r>
              <a:rPr lang="en-US" sz="3600" b="1" dirty="0"/>
              <a:t>Superior Chapter</a:t>
            </a:r>
          </a:p>
          <a:p>
            <a:r>
              <a:rPr lang="en-US" sz="3600" b="1" dirty="0"/>
              <a:t>Continuous Star (92)</a:t>
            </a:r>
          </a:p>
          <a:p>
            <a:r>
              <a:rPr lang="en-US" sz="3600" b="1" dirty="0"/>
              <a:t>Vietnam Partnership</a:t>
            </a:r>
          </a:p>
          <a:p>
            <a:r>
              <a:rPr lang="en-US" sz="3600" b="1" dirty="0"/>
              <a:t>Merit Chapter</a:t>
            </a:r>
          </a:p>
          <a:p>
            <a:r>
              <a:rPr lang="en-US" sz="3600" b="1" dirty="0"/>
              <a:t>Star Chapter</a:t>
            </a:r>
          </a:p>
          <a:p>
            <a:r>
              <a:rPr lang="en-US" sz="3600" b="1" dirty="0"/>
              <a:t>Corporate Member Support</a:t>
            </a:r>
          </a:p>
          <a:p>
            <a:r>
              <a:rPr lang="en-US" sz="3600" b="1" dirty="0"/>
              <a:t>Family Programs</a:t>
            </a:r>
          </a:p>
          <a:p>
            <a:r>
              <a:rPr lang="en-US" sz="3600" b="1" dirty="0"/>
              <a:t>Presidents Club (Gold)</a:t>
            </a:r>
          </a:p>
          <a:p>
            <a:endParaRPr lang="en-US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5840"/>
            <a:ext cx="1904163" cy="1503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731391" y="2155971"/>
            <a:ext cx="43538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/>
              <a:t>Take The Hill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/>
              <a:t>Army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/>
              <a:t>Support Of ROTC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/>
              <a:t>Member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/>
              <a:t>Army Birthday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/>
              <a:t>Institute Of Land Warfare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/>
              <a:t>Young Professionals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54991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Florida Gulf Stream</a:t>
            </a:r>
            <a:br>
              <a:rPr lang="en-US" sz="2800" b="1" dirty="0"/>
            </a:br>
            <a:r>
              <a:rPr lang="en-US" sz="2000" b="1" i="1" dirty="0"/>
              <a:t>SGT Luis E. </a:t>
            </a:r>
            <a:r>
              <a:rPr lang="en-US" sz="2000" b="1" i="1" dirty="0" err="1"/>
              <a:t>Lalama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Institute Of Land Warfare Support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1607736" cy="1503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4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7226" y="675108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Fort Campbell Chapter</a:t>
            </a:r>
            <a:br>
              <a:rPr lang="en-US" sz="2800" b="1" dirty="0"/>
            </a:br>
            <a:r>
              <a:rPr lang="en-US" sz="2200" b="1" i="1" dirty="0"/>
              <a:t>Shirley West, President</a:t>
            </a:r>
            <a:endParaRPr lang="en-US" sz="2000" b="1" i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7289"/>
            <a:ext cx="2100943" cy="1658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362200"/>
            <a:ext cx="4802697" cy="3763963"/>
          </a:xfrm>
        </p:spPr>
        <p:txBody>
          <a:bodyPr>
            <a:normAutofit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Young Professionals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920" y="456932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Fort </a:t>
            </a:r>
            <a:r>
              <a:rPr lang="en-US" sz="2800" b="1" dirty="0" err="1"/>
              <a:t>Huachucca</a:t>
            </a:r>
            <a:r>
              <a:rPr lang="en-US" sz="2800" b="1" dirty="0"/>
              <a:t> – Sierra Vista</a:t>
            </a:r>
            <a:br>
              <a:rPr lang="en-US" sz="2800" b="1" dirty="0"/>
            </a:br>
            <a:r>
              <a:rPr lang="en-US" sz="2000" b="1" i="1" dirty="0"/>
              <a:t>Bobby Fields,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8351520" cy="3763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NONE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"/>
            <a:ext cx="2316480" cy="1691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71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0192" y="68195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Fort</a:t>
            </a:r>
            <a:r>
              <a:rPr lang="en-US" dirty="0"/>
              <a:t> </a:t>
            </a:r>
            <a:r>
              <a:rPr lang="en-US" sz="2800" b="1" dirty="0"/>
              <a:t>Jackson-Palmetto State</a:t>
            </a:r>
            <a:br>
              <a:rPr lang="en-US" sz="2800" b="1" dirty="0"/>
            </a:br>
            <a:r>
              <a:rPr lang="en-US" sz="2000" b="1" i="1" dirty="0"/>
              <a:t>HON Kevin </a:t>
            </a:r>
            <a:r>
              <a:rPr lang="en-US" sz="2000" b="1" i="1" dirty="0" err="1"/>
              <a:t>Shwedo</a:t>
            </a:r>
            <a:r>
              <a:rPr lang="en-US" sz="2200" b="1" i="1" dirty="0"/>
              <a:t>, President</a:t>
            </a: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9392" y="2496312"/>
            <a:ext cx="4038600" cy="3763963"/>
          </a:xfrm>
        </p:spPr>
        <p:txBody>
          <a:bodyPr>
            <a:normAutofit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Army Birthday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392" y="2496311"/>
            <a:ext cx="4038600" cy="37639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696" y="290930"/>
            <a:ext cx="2438400" cy="1925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12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7624" y="711785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Fort Knox</a:t>
            </a:r>
            <a:br>
              <a:rPr lang="en-US" sz="2800" b="1" dirty="0"/>
            </a:br>
            <a:r>
              <a:rPr lang="en-US" sz="2000" b="1" i="1" dirty="0"/>
              <a:t>Michael Devine,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837" y="2642616"/>
            <a:ext cx="4038600" cy="3763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pPr marL="0" indent="0"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3544" y="2642616"/>
            <a:ext cx="4038600" cy="3763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Greatest Reserve Component Increase  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4912" t="36175" r="58772" b="32817"/>
          <a:stretch>
            <a:fillRect/>
          </a:stretch>
        </p:blipFill>
        <p:spPr bwMode="auto">
          <a:xfrm>
            <a:off x="564842" y="274638"/>
            <a:ext cx="2017295" cy="2017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49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5348" r="13137" b="920"/>
          <a:stretch/>
        </p:blipFill>
        <p:spPr>
          <a:xfrm>
            <a:off x="665394" y="17930"/>
            <a:ext cx="7884930" cy="684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594519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Ft Leonard Wood–Mid MO Chapter</a:t>
            </a:r>
            <a:br>
              <a:rPr lang="en-US" sz="2800" b="1" dirty="0"/>
            </a:br>
            <a:r>
              <a:rPr lang="en-US" sz="2000" b="1" i="1" dirty="0"/>
              <a:t>CSM Robert Aldenberg, President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318080"/>
            <a:ext cx="2319363" cy="169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90263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Fort Pitt Chapter</a:t>
            </a:r>
            <a:br>
              <a:rPr lang="en-US" sz="2800" b="1" dirty="0"/>
            </a:br>
            <a:r>
              <a:rPr lang="en-US" sz="2000" b="1" i="1" dirty="0"/>
              <a:t>Carlos Y. Carmona-Torres, President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09" y="453007"/>
            <a:ext cx="2144224" cy="1692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809" y="2370589"/>
            <a:ext cx="4038600" cy="3763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Young Professionals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86833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Fort Riley</a:t>
            </a:r>
            <a:br>
              <a:rPr lang="en-US" sz="2800" b="1" dirty="0"/>
            </a:br>
            <a:r>
              <a:rPr lang="en-US" sz="2000" b="1" i="1" dirty="0"/>
              <a:t>BG Philip Mattox,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07920"/>
            <a:ext cx="4038600" cy="3763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07919"/>
            <a:ext cx="4038600" cy="3763963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2420976" cy="1767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63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4200" y="711868"/>
            <a:ext cx="55626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Fort Rucker-Wiregrass Chapter</a:t>
            </a:r>
            <a:br>
              <a:rPr lang="en-US" sz="2800" b="1" dirty="0"/>
            </a:br>
            <a:r>
              <a:rPr lang="en-US" sz="2200" b="1" i="1" dirty="0"/>
              <a:t>COL Jim </a:t>
            </a:r>
            <a:r>
              <a:rPr lang="en-US" sz="2200" b="1" i="1" dirty="0" err="1"/>
              <a:t>Muskopf</a:t>
            </a:r>
            <a:r>
              <a:rPr lang="en-US" sz="2200" b="1" i="1" dirty="0"/>
              <a:t>, President</a:t>
            </a:r>
            <a:endParaRPr lang="en-US" sz="2000" b="1" i="1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312" y="433983"/>
            <a:ext cx="2151776" cy="1698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514600"/>
            <a:ext cx="4441971" cy="36115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Excel In Corporate Member Growth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39780" y="2514600"/>
            <a:ext cx="35317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Take The Hill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Army History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Member Communications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000" b="1" dirty="0">
                <a:solidFill>
                  <a:prstClr val="black"/>
                </a:solidFill>
              </a:rPr>
              <a:t>Army Birthday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2112" y="608607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Fort Sheridan</a:t>
            </a:r>
            <a:br>
              <a:rPr lang="en-US" sz="2800" b="1" dirty="0"/>
            </a:br>
            <a:r>
              <a:rPr lang="en-US" sz="2000" b="1" i="1" dirty="0"/>
              <a:t>Mr. John L. Fascia,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464" y="248331"/>
            <a:ext cx="2552700" cy="1863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34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4200" y="778825"/>
            <a:ext cx="55626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Francis Scott Key Chapter</a:t>
            </a:r>
            <a:br>
              <a:rPr lang="en-US" sz="2800" b="1" dirty="0"/>
            </a:br>
            <a:r>
              <a:rPr lang="en-US" sz="2000" b="1" i="1" dirty="0"/>
              <a:t>Matt Hauser, President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257" y="462866"/>
            <a:ext cx="2261486" cy="1785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Vietnam Partnership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0781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GA Omar Bradley</a:t>
            </a:r>
            <a:br>
              <a:rPr lang="en-US" sz="2800" b="1" dirty="0"/>
            </a:br>
            <a:r>
              <a:rPr lang="en-US" sz="2000" b="1" i="1" dirty="0"/>
              <a:t>Lance Lehr,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776" y="274638"/>
            <a:ext cx="1930540" cy="1409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86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88779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Gem State</a:t>
            </a:r>
            <a:br>
              <a:rPr lang="en-US" sz="2800" b="1" dirty="0"/>
            </a:br>
            <a:r>
              <a:rPr lang="en-US" sz="2000" b="1" i="1" dirty="0"/>
              <a:t>LTC Marshall O. Townsend,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Member Communications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061" y="274638"/>
            <a:ext cx="1878388" cy="1371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3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47040" y="766990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GEN Creighton W. Abrams Chapter</a:t>
            </a:r>
            <a:br>
              <a:rPr lang="en-US" sz="2800" b="1" dirty="0"/>
            </a:br>
            <a:r>
              <a:rPr lang="en-US" sz="2200" b="1" i="1" dirty="0"/>
              <a:t>Dave Fulton, President</a:t>
            </a:r>
            <a:endParaRPr lang="en-US" sz="2000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72" y="438561"/>
            <a:ext cx="1940312" cy="1760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Army History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2362199"/>
            <a:ext cx="4446864" cy="3763963"/>
          </a:xfrm>
        </p:spPr>
        <p:txBody>
          <a:bodyPr>
            <a:normAutofit/>
          </a:bodyPr>
          <a:lstStyle/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Take The Hill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98507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GEN John J. Pershing</a:t>
            </a:r>
            <a:br>
              <a:rPr lang="en-US" sz="2800" b="1" dirty="0"/>
            </a:br>
            <a:r>
              <a:rPr lang="en-US" sz="2000" b="1" i="1" dirty="0"/>
              <a:t>BG Roma J. Amundson,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8430768" cy="3763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601" y="274638"/>
            <a:ext cx="2178999" cy="1590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95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632" y="3936124"/>
            <a:ext cx="3106390" cy="245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" y="434571"/>
            <a:ext cx="3636580" cy="241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3135573"/>
            <a:ext cx="4773763" cy="317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r="8047"/>
          <a:stretch/>
        </p:blipFill>
        <p:spPr>
          <a:xfrm>
            <a:off x="4614041" y="392373"/>
            <a:ext cx="3794236" cy="366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95" y="392373"/>
            <a:ext cx="9192596" cy="610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98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99585" y="674476"/>
            <a:ext cx="5638800" cy="1143000"/>
          </a:xfrm>
        </p:spPr>
        <p:txBody>
          <a:bodyPr>
            <a:normAutofit/>
          </a:bodyPr>
          <a:lstStyle/>
          <a:p>
            <a:r>
              <a:rPr lang="en-US" sz="3100" b="1" dirty="0"/>
              <a:t>GEN John Vessey - MN Chapter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2000" b="1" i="1" dirty="0"/>
              <a:t>CPT Mike </a:t>
            </a:r>
            <a:r>
              <a:rPr lang="en-US" sz="2000" b="1" i="1" dirty="0" err="1"/>
              <a:t>Wolbrink</a:t>
            </a:r>
            <a:r>
              <a:rPr lang="en-US" sz="2000" b="1" i="1" dirty="0"/>
              <a:t>, President </a:t>
            </a:r>
            <a:endParaRPr lang="en-US" sz="20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0437" y="445477"/>
            <a:ext cx="2193053" cy="1600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(199)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287473" y="2362199"/>
            <a:ext cx="4252519" cy="3763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  <a:p>
            <a:r>
              <a:rPr lang="en-US" b="1" dirty="0"/>
              <a:t>Best General Membership Meeting</a:t>
            </a:r>
          </a:p>
          <a:p>
            <a:r>
              <a:rPr lang="en-US" b="1" dirty="0"/>
              <a:t>Greatest % Increase In Retiree Membership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7928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GEN Joseph Stilwell</a:t>
            </a:r>
            <a:br>
              <a:rPr lang="en-US" sz="2800" b="1" dirty="0"/>
            </a:br>
            <a:r>
              <a:rPr lang="en-US" sz="2000" b="1" i="1" dirty="0"/>
              <a:t>BG Jerry Griffin,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Take The Hill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472" y="274638"/>
            <a:ext cx="2400300" cy="1752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881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762000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GEN William Westmoreland Chapter</a:t>
            </a:r>
            <a:br>
              <a:rPr lang="en-US" sz="2800" b="1" dirty="0"/>
            </a:br>
            <a:r>
              <a:rPr lang="en-US" sz="2000" b="1" i="1" dirty="0"/>
              <a:t>MAJ (R) Jerry Morris, President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878" y="511748"/>
            <a:ext cx="2290544" cy="1672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Best Chapter</a:t>
            </a:r>
          </a:p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(96)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Support To USAREC</a:t>
            </a:r>
          </a:p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237138" y="2392261"/>
            <a:ext cx="4705526" cy="3763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  <a:p>
            <a:r>
              <a:rPr lang="en-US" b="1" dirty="0"/>
              <a:t>Greatest % Increase In Retiree Membership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14792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George Washington Chapter</a:t>
            </a:r>
            <a:br>
              <a:rPr lang="en-US" sz="2800" b="1" dirty="0"/>
            </a:br>
            <a:r>
              <a:rPr lang="en-US" sz="2000" b="1" i="1" dirty="0"/>
              <a:t>COL (R) Glenn Yarborough, Jr. President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45542" y="2033957"/>
            <a:ext cx="4038600" cy="3763963"/>
          </a:xfrm>
        </p:spPr>
        <p:txBody>
          <a:bodyPr>
            <a:noAutofit/>
          </a:bodyPr>
          <a:lstStyle/>
          <a:p>
            <a:r>
              <a:rPr lang="en-US" sz="2000" b="1" dirty="0"/>
              <a:t>Best Chapter</a:t>
            </a:r>
          </a:p>
          <a:p>
            <a:r>
              <a:rPr lang="en-US" sz="2000" b="1" dirty="0"/>
              <a:t>Chapter Of Excellence</a:t>
            </a:r>
          </a:p>
          <a:p>
            <a:r>
              <a:rPr lang="en-US" sz="2000" b="1" dirty="0"/>
              <a:t>Superior Chapter</a:t>
            </a:r>
          </a:p>
          <a:p>
            <a:r>
              <a:rPr lang="en-US" sz="2000" b="1" dirty="0"/>
              <a:t>Continuous Star (9)</a:t>
            </a:r>
          </a:p>
          <a:p>
            <a:r>
              <a:rPr lang="en-US" sz="2000" b="1" dirty="0"/>
              <a:t>Vietnam Partnership</a:t>
            </a:r>
          </a:p>
          <a:p>
            <a:r>
              <a:rPr lang="en-US" sz="2000" b="1" dirty="0"/>
              <a:t>Excel In Corporate Member Growth</a:t>
            </a:r>
          </a:p>
          <a:p>
            <a:r>
              <a:rPr lang="en-US" sz="2000" b="1" dirty="0"/>
              <a:t>Merit Chapter</a:t>
            </a:r>
          </a:p>
          <a:p>
            <a:r>
              <a:rPr lang="en-US" sz="2000" b="1" dirty="0"/>
              <a:t>Star Chapter</a:t>
            </a:r>
          </a:p>
          <a:p>
            <a:r>
              <a:rPr lang="en-US" sz="2000" b="1" dirty="0"/>
              <a:t>Excellence  In Reserve Component Growth</a:t>
            </a:r>
          </a:p>
          <a:p>
            <a:r>
              <a:rPr lang="en-US" sz="2000" b="1" dirty="0"/>
              <a:t>Family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2033957"/>
            <a:ext cx="4038600" cy="4316509"/>
          </a:xfrm>
        </p:spPr>
        <p:txBody>
          <a:bodyPr>
            <a:normAutofit fontScale="40000" lnSpcReduction="20000"/>
          </a:bodyPr>
          <a:lstStyle/>
          <a:p>
            <a:r>
              <a:rPr lang="en-US" sz="5000" b="1" dirty="0"/>
              <a:t>Support To USAREC</a:t>
            </a:r>
          </a:p>
          <a:p>
            <a:r>
              <a:rPr lang="en-US" sz="5000" b="1" dirty="0"/>
              <a:t>Take The Hill</a:t>
            </a:r>
          </a:p>
          <a:p>
            <a:r>
              <a:rPr lang="en-US" sz="5000" b="1" dirty="0"/>
              <a:t>Army History</a:t>
            </a:r>
          </a:p>
          <a:p>
            <a:r>
              <a:rPr lang="en-US" sz="5000" b="1" dirty="0"/>
              <a:t>Member Communications</a:t>
            </a:r>
          </a:p>
          <a:p>
            <a:r>
              <a:rPr lang="en-US" sz="5000" b="1" dirty="0"/>
              <a:t>Army Birthday</a:t>
            </a:r>
          </a:p>
          <a:p>
            <a:r>
              <a:rPr lang="en-US" sz="5000" b="1" dirty="0"/>
              <a:t>Institute Of Land Warfare Support</a:t>
            </a:r>
          </a:p>
          <a:p>
            <a:r>
              <a:rPr lang="en-US" sz="5000" b="1" dirty="0"/>
              <a:t>Greatest Reserve Component Increase  </a:t>
            </a:r>
          </a:p>
          <a:p>
            <a:r>
              <a:rPr lang="en-US" sz="5000" b="1" dirty="0"/>
              <a:t>Largest Chapter Membership</a:t>
            </a:r>
          </a:p>
          <a:p>
            <a:r>
              <a:rPr lang="en-US" sz="5000" b="1" dirty="0"/>
              <a:t>Greatest % Increase In Corporate Membership</a:t>
            </a:r>
          </a:p>
          <a:p>
            <a:r>
              <a:rPr lang="en-US" sz="5000" b="1" dirty="0"/>
              <a:t>Greatest % Increase In  Membership</a:t>
            </a:r>
          </a:p>
          <a:p>
            <a:endParaRPr lang="en-US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542" y="338627"/>
            <a:ext cx="2147416" cy="1695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3466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Greater Atlanta</a:t>
            </a:r>
            <a:br>
              <a:rPr lang="en-US" sz="2800" b="1" dirty="0"/>
            </a:br>
            <a:r>
              <a:rPr lang="en-US" sz="2000" b="1" i="1" dirty="0"/>
              <a:t>Coral J. Jones,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544" y="237230"/>
            <a:ext cx="2201307" cy="1737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64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495584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n-US" sz="2800" b="1" dirty="0"/>
              <a:t>Greater Augusta-Fort Gordon Chapter</a:t>
            </a:r>
            <a:br>
              <a:rPr lang="en-US" sz="2800" b="1" dirty="0"/>
            </a:br>
            <a:r>
              <a:rPr lang="en-US" sz="2000" b="1" i="1" dirty="0"/>
              <a:t>COL (R) James T. Schroeder, President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endParaRPr lang="en-US" b="1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1228"/>
            <a:ext cx="1940169" cy="1531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56496" y="761221"/>
            <a:ext cx="5221808" cy="1038196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Greater Kansas City Chapter</a:t>
            </a:r>
            <a:br>
              <a:rPr lang="en-US" sz="2800" b="1" dirty="0"/>
            </a:br>
            <a:r>
              <a:rPr lang="en-US" sz="2000" b="1" i="1" dirty="0"/>
              <a:t>MAJ Emma Toops, President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Best General Membership Meeting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336" y="565060"/>
            <a:ext cx="1959528" cy="1430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85800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Greater Los Angeles Chapter</a:t>
            </a:r>
            <a:br>
              <a:rPr lang="en-US" sz="2800" b="1" dirty="0"/>
            </a:br>
            <a:r>
              <a:rPr lang="en-US" sz="2000" b="1" i="1" dirty="0"/>
              <a:t>Peter Seitz, President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7227"/>
            <a:ext cx="2260333" cy="1650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Family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59654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Greater New York – Statue of Liberty</a:t>
            </a:r>
            <a:br>
              <a:rPr lang="en-US" sz="2800" b="1" dirty="0"/>
            </a:br>
            <a:r>
              <a:rPr lang="en-US" sz="2000" b="1" i="1" dirty="0"/>
              <a:t>LTC Joseph Schroder,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908" y="2718870"/>
            <a:ext cx="4038600" cy="3763963"/>
          </a:xfrm>
        </p:spPr>
        <p:txBody>
          <a:bodyPr/>
          <a:lstStyle/>
          <a:p>
            <a:r>
              <a:rPr lang="en-US" b="1" dirty="0"/>
              <a:t>Army Birthday</a:t>
            </a:r>
          </a:p>
          <a:p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56" y="274638"/>
            <a:ext cx="2401824" cy="1896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9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457531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Hawaii Chapter</a:t>
            </a:r>
            <a:br>
              <a:rPr lang="en-US" sz="2800" b="1" dirty="0"/>
            </a:br>
            <a:r>
              <a:rPr lang="en-US" sz="2000" b="1" i="1" dirty="0"/>
              <a:t>Paul </a:t>
            </a:r>
            <a:r>
              <a:rPr lang="en-US" sz="2000" b="1" i="1" dirty="0" err="1"/>
              <a:t>L’Ecuyer</a:t>
            </a:r>
            <a:r>
              <a:rPr lang="en-US" sz="2000" b="1" i="1" dirty="0"/>
              <a:t>, President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7" y="298172"/>
            <a:ext cx="2043129" cy="153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2033" y="1967918"/>
            <a:ext cx="4038600" cy="4541939"/>
          </a:xfrm>
        </p:spPr>
        <p:txBody>
          <a:bodyPr>
            <a:noAutofit/>
          </a:bodyPr>
          <a:lstStyle/>
          <a:p>
            <a:r>
              <a:rPr lang="en-US" sz="2000" b="1" dirty="0"/>
              <a:t>Best Chapter</a:t>
            </a:r>
          </a:p>
          <a:p>
            <a:r>
              <a:rPr lang="en-US" sz="2000" b="1" dirty="0"/>
              <a:t>Best Overseas Chapter</a:t>
            </a:r>
          </a:p>
          <a:p>
            <a:r>
              <a:rPr lang="en-US" sz="2000" b="1" dirty="0"/>
              <a:t>Chapter Of Excellence</a:t>
            </a:r>
          </a:p>
          <a:p>
            <a:r>
              <a:rPr lang="en-US" sz="2000" b="1" dirty="0"/>
              <a:t>Superior Chapter</a:t>
            </a:r>
          </a:p>
          <a:p>
            <a:r>
              <a:rPr lang="en-US" sz="2000" b="1" dirty="0"/>
              <a:t>Vietnam Partnership</a:t>
            </a:r>
          </a:p>
          <a:p>
            <a:r>
              <a:rPr lang="en-US" sz="2000" b="1" dirty="0"/>
              <a:t>Merit Chapter</a:t>
            </a:r>
          </a:p>
          <a:p>
            <a:r>
              <a:rPr lang="en-US" sz="2000" b="1" dirty="0"/>
              <a:t>Star Chapter</a:t>
            </a:r>
          </a:p>
          <a:p>
            <a:r>
              <a:rPr lang="en-US" sz="2000" b="1" dirty="0"/>
              <a:t>Excellence  In Reserve Component Growth</a:t>
            </a:r>
          </a:p>
          <a:p>
            <a:r>
              <a:rPr lang="en-US" sz="2000" b="1" dirty="0"/>
              <a:t>Corporate Member Support</a:t>
            </a:r>
          </a:p>
          <a:p>
            <a:r>
              <a:rPr lang="en-US" sz="2000" b="1" dirty="0"/>
              <a:t>Family Programs</a:t>
            </a:r>
          </a:p>
          <a:p>
            <a:r>
              <a:rPr lang="en-US" sz="2000" b="1" dirty="0"/>
              <a:t>Support To USAREC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967918"/>
            <a:ext cx="4038600" cy="4541939"/>
          </a:xfrm>
        </p:spPr>
        <p:txBody>
          <a:bodyPr>
            <a:normAutofit fontScale="92500" lnSpcReduction="10000"/>
          </a:bodyPr>
          <a:lstStyle/>
          <a:p>
            <a:r>
              <a:rPr lang="en-US" sz="2200" b="1" dirty="0"/>
              <a:t>Take The Hill</a:t>
            </a:r>
          </a:p>
          <a:p>
            <a:r>
              <a:rPr lang="en-US" sz="2200" b="1" dirty="0"/>
              <a:t>Army History</a:t>
            </a:r>
          </a:p>
          <a:p>
            <a:r>
              <a:rPr lang="en-US" sz="2200" b="1" dirty="0"/>
              <a:t>Support Of ROTC</a:t>
            </a:r>
          </a:p>
          <a:p>
            <a:r>
              <a:rPr lang="en-US" sz="2200" b="1" dirty="0"/>
              <a:t>Member Communications</a:t>
            </a:r>
          </a:p>
          <a:p>
            <a:r>
              <a:rPr lang="en-US" sz="2200" b="1" dirty="0"/>
              <a:t>Army Birthday</a:t>
            </a:r>
          </a:p>
          <a:p>
            <a:r>
              <a:rPr lang="en-US" sz="2200" b="1" dirty="0"/>
              <a:t>Institute Of Land Warfare Support</a:t>
            </a:r>
          </a:p>
          <a:p>
            <a:r>
              <a:rPr lang="en-US" sz="2200" b="1" dirty="0"/>
              <a:t>Young Professionals</a:t>
            </a:r>
          </a:p>
          <a:p>
            <a:r>
              <a:rPr lang="en-US" sz="2200" b="1" dirty="0"/>
              <a:t>Greatest % Increase In Retiree Membership</a:t>
            </a:r>
          </a:p>
          <a:p>
            <a:r>
              <a:rPr lang="en-US" sz="2200" b="1" dirty="0"/>
              <a:t>Greatest Government Civilian Membership</a:t>
            </a:r>
          </a:p>
          <a:p>
            <a:r>
              <a:rPr lang="en-US" sz="2200" b="1" dirty="0"/>
              <a:t>Greatest % Increase In </a:t>
            </a:r>
            <a:r>
              <a:rPr lang="en-US" sz="2200" b="1" dirty="0" err="1"/>
              <a:t>Govt</a:t>
            </a:r>
            <a:r>
              <a:rPr lang="en-US" sz="2200" b="1" dirty="0"/>
              <a:t> Civilian Membership</a:t>
            </a:r>
          </a:p>
          <a:p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90807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Henry Leavenworth</a:t>
            </a:r>
            <a:br>
              <a:rPr lang="en-US" sz="2800" b="1" dirty="0"/>
            </a:br>
            <a:r>
              <a:rPr lang="en-US" sz="2000" b="1" i="1" dirty="0"/>
              <a:t>COL Calvin Johnson,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Excel In Corporate </a:t>
            </a:r>
          </a:p>
          <a:p>
            <a:pPr marL="0" indent="0">
              <a:buNone/>
            </a:pPr>
            <a:r>
              <a:rPr lang="en-US" b="1" dirty="0"/>
              <a:t>     Member Growth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Greatest % Increase In Corporate Membership</a:t>
            </a:r>
          </a:p>
          <a:p>
            <a:r>
              <a:rPr lang="en-US" b="1" dirty="0"/>
              <a:t>Greatest % Increase In </a:t>
            </a:r>
            <a:r>
              <a:rPr lang="en-US" b="1" dirty="0" err="1"/>
              <a:t>Govt</a:t>
            </a:r>
            <a:r>
              <a:rPr lang="en-US" b="1" dirty="0"/>
              <a:t> Civilian Membership 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274638"/>
            <a:ext cx="2161413" cy="157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81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6839" y="563963"/>
            <a:ext cx="56388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Houston Metroplex Chapter</a:t>
            </a:r>
            <a:br>
              <a:rPr lang="en-US" sz="3200" b="1" dirty="0"/>
            </a:br>
            <a:r>
              <a:rPr lang="en-US" sz="2000" b="1" dirty="0"/>
              <a:t>Ms. Liza Garza, President</a:t>
            </a:r>
            <a:endParaRPr 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1" t="13737" r="27635" b="15934"/>
          <a:stretch/>
        </p:blipFill>
        <p:spPr bwMode="auto">
          <a:xfrm>
            <a:off x="492447" y="321545"/>
            <a:ext cx="1818596" cy="1627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(29)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</a:t>
            </a:r>
          </a:p>
        </p:txBody>
      </p:sp>
    </p:spTree>
    <p:extLst>
      <p:ext uri="{BB962C8B-B14F-4D97-AF65-F5344CB8AC3E}">
        <p14:creationId xmlns:p14="http://schemas.microsoft.com/office/powerpoint/2010/main" val="3988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27420" y="504643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Indiana Chapter</a:t>
            </a:r>
            <a:br>
              <a:rPr lang="en-US" sz="2800" b="1" dirty="0"/>
            </a:br>
            <a:r>
              <a:rPr lang="en-US" sz="2000" b="1" i="1" dirty="0"/>
              <a:t>Dr. Cynthia </a:t>
            </a:r>
            <a:r>
              <a:rPr lang="en-US" sz="2000" b="1" i="1" dirty="0" err="1"/>
              <a:t>Gatto</a:t>
            </a:r>
            <a:r>
              <a:rPr lang="en-US" sz="2000" b="1" i="1" dirty="0"/>
              <a:t>, President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1081" r="14560"/>
          <a:stretch/>
        </p:blipFill>
        <p:spPr bwMode="auto">
          <a:xfrm>
            <a:off x="974692" y="393742"/>
            <a:ext cx="1436912" cy="1525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4584" y="2362200"/>
            <a:ext cx="4369966" cy="3763963"/>
          </a:xfrm>
        </p:spPr>
        <p:txBody>
          <a:bodyPr>
            <a:normAutofit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633262"/>
            <a:ext cx="5638800" cy="1143000"/>
          </a:xfrm>
        </p:spPr>
        <p:txBody>
          <a:bodyPr/>
          <a:lstStyle/>
          <a:p>
            <a:r>
              <a:rPr lang="en-US" sz="2800" b="1" dirty="0"/>
              <a:t>Isthmian</a:t>
            </a:r>
            <a:br>
              <a:rPr lang="en-US" sz="2800" b="1" dirty="0"/>
            </a:br>
            <a:r>
              <a:rPr lang="en-US" sz="2000" b="1" i="1" dirty="0"/>
              <a:t>Mr. Walter T. </a:t>
            </a:r>
            <a:r>
              <a:rPr lang="en-US" sz="2000" b="1" i="1" dirty="0" err="1"/>
              <a:t>Luchsinger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362200"/>
            <a:ext cx="8382000" cy="3763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2279904" cy="1799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42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85800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Japan Chapter</a:t>
            </a:r>
            <a:br>
              <a:rPr lang="en-US" sz="2800" b="1" dirty="0"/>
            </a:br>
            <a:r>
              <a:rPr lang="en-US" sz="2000" b="1" i="1" dirty="0"/>
              <a:t>SFC Timothy </a:t>
            </a:r>
            <a:r>
              <a:rPr lang="en-US" sz="2000" b="1" i="1" dirty="0" err="1"/>
              <a:t>Gillinger</a:t>
            </a:r>
            <a:r>
              <a:rPr lang="en-US" sz="2000" b="1" i="1" dirty="0"/>
              <a:t>, President</a:t>
            </a:r>
          </a:p>
        </p:txBody>
      </p:sp>
      <p:pic>
        <p:nvPicPr>
          <p:cNvPr id="8" name="Picture 7" descr="Jap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699" y="532545"/>
            <a:ext cx="1663002" cy="1584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1424" y="500483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Joshua</a:t>
            </a:r>
            <a:r>
              <a:rPr lang="en-US" dirty="0"/>
              <a:t> </a:t>
            </a:r>
            <a:r>
              <a:rPr lang="en-US" sz="2800" b="1" dirty="0"/>
              <a:t>Chamberlain</a:t>
            </a:r>
            <a:br>
              <a:rPr lang="en-US" sz="2800" b="1" dirty="0"/>
            </a:br>
            <a:r>
              <a:rPr lang="en-US" sz="2200" b="1" i="1" dirty="0"/>
              <a:t>Ms. Cindi </a:t>
            </a:r>
            <a:r>
              <a:rPr lang="en-US" sz="2200" b="1" i="1" dirty="0" err="1"/>
              <a:t>Piacitelli</a:t>
            </a:r>
            <a:r>
              <a:rPr lang="en-US" sz="2200" b="1" i="1" dirty="0"/>
              <a:t>, President</a:t>
            </a: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6384" y="2173224"/>
            <a:ext cx="8229600" cy="3611563"/>
          </a:xfrm>
        </p:spPr>
        <p:txBody>
          <a:bodyPr/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10" y="348535"/>
            <a:ext cx="1832736" cy="1446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54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87710" y="799226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Korea Chapter</a:t>
            </a:r>
            <a:r>
              <a:rPr lang="en-US" sz="2000" b="1" i="1" dirty="0"/>
              <a:t/>
            </a:r>
            <a:br>
              <a:rPr lang="en-US" sz="2000" b="1" i="1" dirty="0"/>
            </a:br>
            <a:r>
              <a:rPr lang="en-US" sz="2000" b="1" i="1" dirty="0"/>
              <a:t>CSM (R) David Martinez, President</a:t>
            </a:r>
          </a:p>
        </p:txBody>
      </p:sp>
      <p:pic>
        <p:nvPicPr>
          <p:cNvPr id="9" name="Picture 8" descr="Japa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6955" y="610851"/>
            <a:ext cx="1414940" cy="1519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2362200"/>
            <a:ext cx="4446864" cy="3763963"/>
          </a:xfrm>
        </p:spPr>
        <p:txBody>
          <a:bodyPr>
            <a:normAutofit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06840" y="714572"/>
            <a:ext cx="5638800" cy="1020762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Kuwait Chapter</a:t>
            </a:r>
            <a:br>
              <a:rPr lang="en-US" sz="2800" b="1" dirty="0"/>
            </a:br>
            <a:r>
              <a:rPr lang="en-US" sz="2000" b="1" i="1" dirty="0"/>
              <a:t>Dr. Rania </a:t>
            </a:r>
            <a:r>
              <a:rPr lang="en-US" sz="2000" b="1" i="1" dirty="0" err="1"/>
              <a:t>Azmi</a:t>
            </a:r>
            <a:r>
              <a:rPr lang="en-US" sz="2000" b="1" i="1" dirty="0"/>
              <a:t>, President</a:t>
            </a:r>
          </a:p>
        </p:txBody>
      </p:sp>
      <p:pic>
        <p:nvPicPr>
          <p:cNvPr id="7" name="Picture 6" descr="ku-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470210"/>
            <a:ext cx="1402582" cy="1509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(77)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Take The 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03552" y="2362200"/>
            <a:ext cx="4588778" cy="3763963"/>
          </a:xfrm>
        </p:spPr>
        <p:txBody>
          <a:bodyPr>
            <a:normAutofit/>
          </a:bodyPr>
          <a:lstStyle/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4200" y="762000"/>
            <a:ext cx="5562600" cy="10668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n-US" sz="2800" b="1" dirty="0"/>
              <a:t>Las Vegas – John C. Fremont Chapter</a:t>
            </a:r>
            <a:br>
              <a:rPr lang="en-US" sz="2800" b="1" dirty="0"/>
            </a:br>
            <a:r>
              <a:rPr lang="en-US" sz="2000" b="1" i="1" dirty="0"/>
              <a:t>SGM (R) Robert A. Lindley Jr., President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2247900" cy="1641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497822"/>
            <a:ext cx="8229600" cy="3611563"/>
          </a:xfrm>
        </p:spPr>
        <p:txBody>
          <a:bodyPr/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Institute Of Land Warfare Support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726195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Last Frontier Chapter</a:t>
            </a:r>
            <a:br>
              <a:rPr lang="en-US" sz="2800" b="1" dirty="0"/>
            </a:br>
            <a:r>
              <a:rPr lang="en-US" sz="2200" b="1" i="1" dirty="0"/>
              <a:t>SGM (R) Geraldine Wacker, President</a:t>
            </a:r>
            <a:endParaRPr lang="en-US" sz="2000" b="1" i="1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324" y="590421"/>
            <a:ext cx="1937652" cy="1414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6503" y="2514600"/>
            <a:ext cx="4089633" cy="3611563"/>
          </a:xfrm>
        </p:spPr>
        <p:txBody>
          <a:bodyPr>
            <a:normAutofit/>
          </a:bodyPr>
          <a:lstStyle/>
          <a:p>
            <a:r>
              <a:rPr lang="en-US" sz="2800" b="1" dirty="0"/>
              <a:t>Vietnam Partnership</a:t>
            </a:r>
          </a:p>
          <a:p>
            <a:r>
              <a:rPr lang="en-US" sz="2800" b="1" dirty="0"/>
              <a:t>Merit Chapter</a:t>
            </a:r>
          </a:p>
          <a:p>
            <a:r>
              <a:rPr lang="en-US" sz="2800" b="1" dirty="0"/>
              <a:t>Excellence  In Reserve Component Growth</a:t>
            </a:r>
          </a:p>
          <a:p>
            <a:r>
              <a:rPr lang="en-US" sz="2800" b="1" dirty="0"/>
              <a:t>Support To USAREC</a:t>
            </a:r>
          </a:p>
          <a:p>
            <a:r>
              <a:rPr lang="en-US" sz="2800" b="1" dirty="0"/>
              <a:t>Take The Hill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6136" y="2514600"/>
            <a:ext cx="4827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Army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Member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Army Birthday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Institute Of Land Warfare Support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91898" y="-297"/>
            <a:ext cx="4560203" cy="6858594"/>
            <a:chOff x="2291898" y="-297"/>
            <a:chExt cx="4560203" cy="68585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1898" y="-297"/>
              <a:ext cx="4560203" cy="685859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</p:spPr>
        </p:pic>
        <p:sp>
          <p:nvSpPr>
            <p:cNvPr id="5" name="Rounded Rectangle 4"/>
            <p:cNvSpPr/>
            <p:nvPr/>
          </p:nvSpPr>
          <p:spPr>
            <a:xfrm rot="21186176">
              <a:off x="5283789" y="3808895"/>
              <a:ext cx="545592" cy="402616"/>
            </a:xfrm>
            <a:prstGeom prst="roundRect">
              <a:avLst/>
            </a:prstGeom>
            <a:gradFill>
              <a:gsLst>
                <a:gs pos="0">
                  <a:schemeClr val="bg1">
                    <a:lumMod val="95000"/>
                    <a:lumOff val="5000"/>
                  </a:schemeClr>
                </a:gs>
                <a:gs pos="8000">
                  <a:schemeClr val="bg1"/>
                </a:gs>
                <a:gs pos="80000">
                  <a:schemeClr val="bg1">
                    <a:lumMod val="95000"/>
                    <a:lumOff val="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43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64754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Leonidas Polk</a:t>
            </a:r>
            <a:br>
              <a:rPr lang="en-US" sz="2800" b="1" dirty="0"/>
            </a:br>
            <a:r>
              <a:rPr lang="en-US" sz="2000" b="1" i="1" dirty="0"/>
              <a:t>CSM Billy R. </a:t>
            </a:r>
            <a:r>
              <a:rPr lang="en-US" sz="2000" b="1" i="1" dirty="0" err="1"/>
              <a:t>Brauer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6546"/>
            <a:ext cx="2200922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474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665664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Magnolia</a:t>
            </a:r>
            <a:br>
              <a:rPr lang="en-US" sz="2800" b="1" dirty="0"/>
            </a:br>
            <a:r>
              <a:rPr lang="en-US" sz="2000" b="1" i="1" dirty="0"/>
              <a:t>COL Kelly C. </a:t>
            </a:r>
            <a:r>
              <a:rPr lang="en-US" sz="2000" b="1" i="1" dirty="0" err="1"/>
              <a:t>MacNealy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Excellence  In Reserve </a:t>
            </a:r>
          </a:p>
          <a:p>
            <a:pPr marL="0" indent="0">
              <a:buNone/>
            </a:pPr>
            <a:r>
              <a:rPr lang="en-US" b="1" dirty="0"/>
              <a:t>    Component Growth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2438400" cy="1925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16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85800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MAJ Samuel Woodfill Chapter</a:t>
            </a:r>
            <a:br>
              <a:rPr lang="en-US" sz="2800" b="1" dirty="0"/>
            </a:br>
            <a:r>
              <a:rPr lang="en-US" sz="2000" b="1" i="1" dirty="0"/>
              <a:t>CW4 (R) Matthew Luther, President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2332055" cy="1841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(180)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Presidents Club (Gold)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86557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Marne</a:t>
            </a:r>
            <a:br>
              <a:rPr lang="en-US" sz="2800" b="1" dirty="0"/>
            </a:br>
            <a:r>
              <a:rPr lang="en-US" sz="2000" b="1" i="1" dirty="0"/>
              <a:t>Mr. Joseph R. Ford,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1984660" cy="1566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91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662310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Massachusetts Bay</a:t>
            </a:r>
            <a:br>
              <a:rPr lang="en-US" sz="2800" b="1" dirty="0"/>
            </a:br>
            <a:r>
              <a:rPr lang="en-US" sz="2000" b="1" i="1" dirty="0"/>
              <a:t>COL Edward S. Graham,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Support Of ROTC</a:t>
            </a:r>
          </a:p>
          <a:p>
            <a:r>
              <a:rPr lang="en-US" b="1" dirty="0"/>
              <a:t>Young Professionals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90278"/>
            <a:ext cx="2136949" cy="1687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959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56" y="584217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Mediterranean</a:t>
            </a:r>
            <a:br>
              <a:rPr lang="en-US" sz="2800" b="1" dirty="0"/>
            </a:br>
            <a:r>
              <a:rPr lang="en-US" sz="2000" b="1" i="1" dirty="0"/>
              <a:t>Roberto </a:t>
            </a:r>
            <a:r>
              <a:rPr lang="en-US" sz="2000" b="1" i="1" dirty="0" err="1"/>
              <a:t>Tomaluolo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Excellence  In Reserve Component Growth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10311" r="35799"/>
          <a:stretch>
            <a:fillRect/>
          </a:stretch>
        </p:blipFill>
        <p:spPr bwMode="auto">
          <a:xfrm>
            <a:off x="457200" y="274638"/>
            <a:ext cx="1522061" cy="1762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43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71512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en-US" sz="2800" b="1" dirty="0"/>
              <a:t>MG Harry Greene, Aberdeen Chapter</a:t>
            </a:r>
            <a:br>
              <a:rPr lang="en-US" sz="2800" b="1" dirty="0"/>
            </a:br>
            <a:r>
              <a:rPr lang="en-US" sz="2200" b="1" i="1" dirty="0"/>
              <a:t>Tamera Rush, President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(96)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Member 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</a:t>
            </a:r>
          </a:p>
          <a:p>
            <a:r>
              <a:rPr lang="en-US" b="1" dirty="0"/>
              <a:t>Best General Membership Meeting</a:t>
            </a:r>
          </a:p>
          <a:p>
            <a:r>
              <a:rPr lang="en-US" b="1" dirty="0"/>
              <a:t>Greatest Government Civilian Membership</a:t>
            </a:r>
          </a:p>
          <a:p>
            <a:r>
              <a:rPr lang="en-US" b="1" dirty="0"/>
              <a:t>Greatest % Increase In </a:t>
            </a:r>
            <a:r>
              <a:rPr lang="en-US" b="1" dirty="0" err="1"/>
              <a:t>Govt</a:t>
            </a:r>
            <a:r>
              <a:rPr lang="en-US" b="1" dirty="0"/>
              <a:t> Civilian Membership</a:t>
            </a:r>
          </a:p>
          <a:p>
            <a:endParaRPr lang="en-US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222" y="405275"/>
            <a:ext cx="2122268" cy="1675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4607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MG John S. </a:t>
            </a:r>
            <a:r>
              <a:rPr lang="en-US" sz="2800" b="1" dirty="0" err="1"/>
              <a:t>Lekson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000" b="1" i="1" dirty="0"/>
              <a:t>COL John </a:t>
            </a:r>
            <a:r>
              <a:rPr lang="en-US" sz="2000" b="1" i="1" dirty="0" err="1"/>
              <a:t>Brault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Merit Chapter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1428"/>
            <a:ext cx="2400300" cy="1752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915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55904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MG Robert B. McCoy</a:t>
            </a:r>
            <a:br>
              <a:rPr lang="en-US" sz="2800" b="1" dirty="0"/>
            </a:br>
            <a:r>
              <a:rPr lang="en-US" sz="2000" b="1" i="1" dirty="0"/>
              <a:t>COL Ray Boland,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(6)</a:t>
            </a:r>
          </a:p>
          <a:p>
            <a:r>
              <a:rPr lang="en-US" b="1" dirty="0"/>
              <a:t>Excel In Corporate Member Growth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  <a:br>
              <a:rPr lang="en-US" b="1" dirty="0"/>
            </a:b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Greatest Reserve Component Increase  </a:t>
            </a:r>
          </a:p>
          <a:p>
            <a:r>
              <a:rPr lang="en-US" b="1" dirty="0"/>
              <a:t>Greatest % Increase In Corporate </a:t>
            </a:r>
          </a:p>
          <a:p>
            <a:pPr marL="0" indent="0">
              <a:buNone/>
            </a:pPr>
            <a:r>
              <a:rPr lang="en-US" b="1" dirty="0"/>
              <a:t>      Membership</a:t>
            </a:r>
          </a:p>
          <a:p>
            <a:r>
              <a:rPr lang="en-US" b="1" dirty="0"/>
              <a:t>Greatest % Increase In  Membership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2212"/>
            <a:ext cx="2324100" cy="1696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532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27832" y="741276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MG William F. Dean Chapter</a:t>
            </a:r>
            <a:br>
              <a:rPr lang="en-US" sz="2800" b="1" dirty="0"/>
            </a:br>
            <a:r>
              <a:rPr lang="en-US" sz="2000" b="1" i="1" dirty="0"/>
              <a:t>MAJ Doug Miller, President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2552700" cy="1863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 Excellence in Reserve Component Growth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471" y="5410208"/>
            <a:ext cx="8892051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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Chapter Presidents Dinner </a:t>
            </a:r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Wingdings"/>
              </a:rPr>
              <a:t>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Honoring the Work of AUSA’s Dedicated Volunteers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47" y="264738"/>
            <a:ext cx="527349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9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4200" y="838200"/>
            <a:ext cx="5562600" cy="10668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Mid-Palatinate Chapter</a:t>
            </a:r>
            <a:br>
              <a:rPr lang="en-US" sz="2800" b="1" dirty="0"/>
            </a:br>
            <a:r>
              <a:rPr lang="en-US" sz="2200" b="1" i="1" dirty="0"/>
              <a:t>CW3 Tony Williams</a:t>
            </a:r>
            <a:r>
              <a:rPr lang="en-US" sz="2000" b="1" i="1" dirty="0"/>
              <a:t>, President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64" y="628021"/>
            <a:ext cx="1917966" cy="1582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Member Communications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588348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Milwaukee Chapter</a:t>
            </a:r>
            <a:br>
              <a:rPr lang="en-US" sz="2800" b="1" dirty="0"/>
            </a:br>
            <a:r>
              <a:rPr lang="en-US" sz="2000" b="1" i="1" dirty="0"/>
              <a:t>MSG (R) Gerald </a:t>
            </a:r>
            <a:r>
              <a:rPr lang="en-US" sz="2000" b="1" i="1" dirty="0" err="1"/>
              <a:t>Brettschneider</a:t>
            </a:r>
            <a:r>
              <a:rPr lang="en-US" sz="2000" b="1" i="1" dirty="0"/>
              <a:t>, President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39328"/>
            <a:ext cx="2247900" cy="1641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2531378"/>
            <a:ext cx="8229600" cy="3611563"/>
          </a:xfrm>
        </p:spPr>
        <p:txBody>
          <a:bodyPr>
            <a:normAutofit/>
          </a:bodyPr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3072" y="683511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Minutemen</a:t>
            </a:r>
            <a:br>
              <a:rPr lang="en-US" sz="2800" b="1" dirty="0"/>
            </a:br>
            <a:r>
              <a:rPr lang="en-US" sz="2000" b="1" i="1" dirty="0"/>
              <a:t>Norm Harkins,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18394"/>
            <a:ext cx="8229600" cy="3611563"/>
          </a:xfrm>
        </p:spPr>
        <p:txBody>
          <a:bodyPr>
            <a:normAutofit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Army Birthday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2483612" cy="1960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85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8145" y="761848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Mission Trails Chapter</a:t>
            </a:r>
            <a:br>
              <a:rPr lang="en-US" sz="2800" b="1" dirty="0"/>
            </a:br>
            <a:r>
              <a:rPr lang="en-US" sz="2800" b="1" dirty="0"/>
              <a:t>VACANT</a:t>
            </a:r>
            <a:r>
              <a:rPr lang="en-US" sz="2000" b="1" i="1" dirty="0"/>
              <a:t>, President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2400300" cy="1752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792481" y="2732270"/>
            <a:ext cx="8253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NONE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708819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Monmouth Chapter</a:t>
            </a:r>
            <a:br>
              <a:rPr lang="en-US" sz="2800" b="1" dirty="0"/>
            </a:br>
            <a:r>
              <a:rPr lang="en-US" sz="2000" b="1" dirty="0"/>
              <a:t>COL (R) Samuel </a:t>
            </a:r>
            <a:r>
              <a:rPr lang="en-US" sz="2000" b="1" dirty="0" err="1"/>
              <a:t>Fuoco</a:t>
            </a:r>
            <a:r>
              <a:rPr lang="en-US" sz="2000" b="1" dirty="0"/>
              <a:t>, President</a:t>
            </a:r>
            <a:endParaRPr lang="en-US" sz="2000" b="1" i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697" y="453975"/>
            <a:ext cx="2093406" cy="1652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2106663"/>
            <a:ext cx="4038600" cy="3763963"/>
          </a:xfrm>
        </p:spPr>
        <p:txBody>
          <a:bodyPr>
            <a:noAutofit/>
          </a:bodyPr>
          <a:lstStyle/>
          <a:p>
            <a:r>
              <a:rPr lang="en-US" sz="1800" b="1" dirty="0"/>
              <a:t>Best Chapter</a:t>
            </a:r>
          </a:p>
          <a:p>
            <a:r>
              <a:rPr lang="en-US" sz="1800" b="1" dirty="0"/>
              <a:t>Chapter Of Excellence</a:t>
            </a:r>
          </a:p>
          <a:p>
            <a:r>
              <a:rPr lang="en-US" sz="1800" b="1" dirty="0"/>
              <a:t>Superior Chapter</a:t>
            </a:r>
          </a:p>
          <a:p>
            <a:r>
              <a:rPr lang="en-US" sz="1800" b="1" dirty="0"/>
              <a:t>Continuous Star (9)</a:t>
            </a:r>
          </a:p>
          <a:p>
            <a:r>
              <a:rPr lang="en-US" sz="1800" b="1" dirty="0"/>
              <a:t>Vietnam Partnership</a:t>
            </a:r>
          </a:p>
          <a:p>
            <a:r>
              <a:rPr lang="en-US" sz="1800" b="1" dirty="0"/>
              <a:t>Merit Chapter</a:t>
            </a:r>
          </a:p>
          <a:p>
            <a:r>
              <a:rPr lang="en-US" sz="1800" b="1" dirty="0"/>
              <a:t>Star Chapter</a:t>
            </a:r>
          </a:p>
          <a:p>
            <a:r>
              <a:rPr lang="en-US" sz="1800" b="1" dirty="0"/>
              <a:t>Reserve Component Support</a:t>
            </a:r>
          </a:p>
          <a:p>
            <a:r>
              <a:rPr lang="en-US" sz="1800" b="1" dirty="0"/>
              <a:t>Excellence  In Reserve Component Growth</a:t>
            </a:r>
          </a:p>
          <a:p>
            <a:r>
              <a:rPr lang="en-US" sz="1800" b="1" dirty="0"/>
              <a:t>Corporate Member Support</a:t>
            </a:r>
          </a:p>
          <a:p>
            <a:r>
              <a:rPr lang="en-US" sz="1800" b="1" dirty="0"/>
              <a:t>Family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04918" y="2106662"/>
            <a:ext cx="4369965" cy="3763963"/>
          </a:xfrm>
        </p:spPr>
        <p:txBody>
          <a:bodyPr>
            <a:noAutofit/>
          </a:bodyPr>
          <a:lstStyle/>
          <a:p>
            <a:r>
              <a:rPr lang="en-US" sz="1800" b="1" dirty="0"/>
              <a:t>Support To USAREC</a:t>
            </a:r>
          </a:p>
          <a:p>
            <a:r>
              <a:rPr lang="en-US" sz="1800" b="1" dirty="0"/>
              <a:t>Take The Hill</a:t>
            </a:r>
          </a:p>
          <a:p>
            <a:r>
              <a:rPr lang="en-US" sz="1800" b="1" dirty="0"/>
              <a:t>Army History</a:t>
            </a:r>
          </a:p>
          <a:p>
            <a:r>
              <a:rPr lang="en-US" sz="1800" b="1" dirty="0"/>
              <a:t>Support Of ROTC</a:t>
            </a:r>
          </a:p>
          <a:p>
            <a:r>
              <a:rPr lang="en-US" sz="1800" b="1" dirty="0"/>
              <a:t>Member Communications</a:t>
            </a:r>
          </a:p>
          <a:p>
            <a:r>
              <a:rPr lang="en-US" sz="1800" b="1" dirty="0"/>
              <a:t>Army Birthday</a:t>
            </a:r>
          </a:p>
          <a:p>
            <a:r>
              <a:rPr lang="en-US" sz="1800" b="1" dirty="0"/>
              <a:t>Institute Of Land Warfare Support</a:t>
            </a:r>
          </a:p>
          <a:p>
            <a:r>
              <a:rPr lang="en-US" sz="1800" b="1" dirty="0"/>
              <a:t>Greatest Reserve Component Increase  </a:t>
            </a:r>
          </a:p>
          <a:p>
            <a:r>
              <a:rPr lang="en-US" sz="1800" b="1" dirty="0"/>
              <a:t>Greatest % Increase In Corporate Membership</a:t>
            </a:r>
          </a:p>
          <a:p>
            <a:r>
              <a:rPr lang="en-US" sz="1800" b="1" dirty="0"/>
              <a:t>Greatest % Increase In  Membership</a:t>
            </a:r>
          </a:p>
          <a:p>
            <a:r>
              <a:rPr lang="en-US" sz="1800" b="1" dirty="0"/>
              <a:t>Greatest % Increase In Retiree Membership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496" y="614647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National Training Center</a:t>
            </a:r>
            <a:br>
              <a:rPr lang="en-US" sz="2800" b="1" dirty="0"/>
            </a:br>
            <a:r>
              <a:rPr lang="en-US" sz="2000" b="1" i="1" dirty="0"/>
              <a:t>Mr. James </a:t>
            </a:r>
            <a:r>
              <a:rPr lang="en-US" sz="2000" b="1" i="1" dirty="0" err="1"/>
              <a:t>Welte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Family Programs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Member Communications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2497176" cy="1823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42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671451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New Orleans</a:t>
            </a:r>
            <a:br>
              <a:rPr lang="en-US" sz="2800" b="1" dirty="0"/>
            </a:br>
            <a:r>
              <a:rPr lang="en-US" sz="2000" b="1" i="1" dirty="0"/>
              <a:t>Mr. James L. Copeland,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8442960" cy="3763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NONE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710" y="352302"/>
            <a:ext cx="2440030" cy="1781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23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7728" y="772026"/>
            <a:ext cx="5638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Newton D. Baker</a:t>
            </a:r>
            <a:br>
              <a:rPr lang="en-US" sz="2800" b="1" dirty="0"/>
            </a:br>
            <a:r>
              <a:rPr lang="en-US" sz="2000" b="1" i="1" dirty="0"/>
              <a:t>COL Ronald A. </a:t>
            </a:r>
            <a:r>
              <a:rPr lang="en-US" sz="2000" b="1" i="1" dirty="0" err="1"/>
              <a:t>Schwachenwald</a:t>
            </a:r>
            <a:r>
              <a:rPr lang="en-US" sz="2000" b="1" i="1" dirty="0"/>
              <a:t>, President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715768"/>
            <a:ext cx="4038600" cy="3763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(9)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Excellence  In Reserve Component Growth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  <a:br>
              <a:rPr lang="en-US" b="1" dirty="0"/>
            </a:br>
            <a:r>
              <a:rPr lang="en-US" b="1" dirty="0"/>
              <a:t>Army History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2438400" cy="1925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24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683851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North Texas – Audie Murphy Chapter</a:t>
            </a:r>
            <a:br>
              <a:rPr lang="en-US" sz="2800" b="1" dirty="0"/>
            </a:br>
            <a:r>
              <a:rPr lang="en-US" sz="2200" b="1" i="1" dirty="0"/>
              <a:t>COL (R) Richard Kaniss, President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890" y="530247"/>
            <a:ext cx="1958972" cy="1430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(153)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Corporate Member Support</a:t>
            </a:r>
          </a:p>
          <a:p>
            <a:r>
              <a:rPr lang="en-US" b="1" dirty="0"/>
              <a:t>Family Programs</a:t>
            </a:r>
          </a:p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</a:t>
            </a:r>
          </a:p>
          <a:p>
            <a:r>
              <a:rPr lang="en-US" b="1" dirty="0"/>
              <a:t>Greatest % Increase In  Membership</a:t>
            </a:r>
          </a:p>
          <a:p>
            <a:r>
              <a:rPr lang="en-US" b="1" dirty="0"/>
              <a:t>Vietnam Partnership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0" y="588864"/>
            <a:ext cx="5638800" cy="1143000"/>
          </a:xfr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en-US" sz="2800" b="1" dirty="0"/>
              <a:t>Northern New Jersey Chapter</a:t>
            </a:r>
            <a:br>
              <a:rPr lang="en-US" sz="2800" b="1" dirty="0"/>
            </a:br>
            <a:r>
              <a:rPr lang="en-US" sz="2000" b="1" i="1" dirty="0"/>
              <a:t>COL (R) Dennis Dougherty, President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440" y="332874"/>
            <a:ext cx="2096309" cy="1654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Chapter Of Excellence</a:t>
            </a:r>
          </a:p>
          <a:p>
            <a:r>
              <a:rPr lang="en-US" b="1" dirty="0"/>
              <a:t>Superior Chapter</a:t>
            </a:r>
          </a:p>
          <a:p>
            <a:r>
              <a:rPr lang="en-US" b="1" dirty="0"/>
              <a:t>Continuous Star (49)</a:t>
            </a:r>
          </a:p>
          <a:p>
            <a:r>
              <a:rPr lang="en-US" b="1" dirty="0"/>
              <a:t>Vietnam Partnership</a:t>
            </a:r>
          </a:p>
          <a:p>
            <a:r>
              <a:rPr lang="en-US" b="1" dirty="0"/>
              <a:t>Merit Chapter</a:t>
            </a:r>
          </a:p>
          <a:p>
            <a:r>
              <a:rPr lang="en-US" b="1" dirty="0"/>
              <a:t>Star Chapter</a:t>
            </a:r>
          </a:p>
          <a:p>
            <a:r>
              <a:rPr lang="en-US" b="1" dirty="0"/>
              <a:t>Reserve Component Support</a:t>
            </a:r>
          </a:p>
          <a:p>
            <a:r>
              <a:rPr lang="en-US" b="1" dirty="0"/>
              <a:t>Excellence In Reserve Component Growth</a:t>
            </a:r>
          </a:p>
          <a:p>
            <a:r>
              <a:rPr lang="en-US" b="1" dirty="0"/>
              <a:t>Family Programs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Support To USAREC</a:t>
            </a:r>
          </a:p>
          <a:p>
            <a:r>
              <a:rPr lang="en-US" b="1" dirty="0"/>
              <a:t>Take The Hill</a:t>
            </a:r>
          </a:p>
          <a:p>
            <a:r>
              <a:rPr lang="en-US" b="1" dirty="0"/>
              <a:t>Army History</a:t>
            </a:r>
          </a:p>
          <a:p>
            <a:r>
              <a:rPr lang="en-US" b="1" dirty="0"/>
              <a:t>Support Of ROTC</a:t>
            </a:r>
          </a:p>
          <a:p>
            <a:r>
              <a:rPr lang="en-US" b="1" dirty="0"/>
              <a:t>Member Communications</a:t>
            </a:r>
          </a:p>
          <a:p>
            <a:r>
              <a:rPr lang="en-US" b="1" dirty="0"/>
              <a:t>Army Birthday</a:t>
            </a:r>
          </a:p>
          <a:p>
            <a:r>
              <a:rPr lang="en-US" b="1" dirty="0"/>
              <a:t>Institute Of Land Warfare Support</a:t>
            </a:r>
          </a:p>
          <a:p>
            <a:r>
              <a:rPr lang="en-US" b="1" dirty="0"/>
              <a:t>Young Professionals</a:t>
            </a:r>
          </a:p>
          <a:p>
            <a:r>
              <a:rPr lang="en-US" b="1" dirty="0"/>
              <a:t>Presidents Club (Gold)</a:t>
            </a:r>
          </a:p>
          <a:p>
            <a:r>
              <a:rPr lang="en-US" b="1" dirty="0"/>
              <a:t>Greatest Reserve Component Increase</a:t>
            </a:r>
          </a:p>
          <a:p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2003 03 CG Unclassified Master">
  <a:themeElements>
    <a:clrScheme name="1_2003 03 CG Unclassified Master 4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1_2003 03 CG Unclassifie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003 03 CG Unclassifie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3 03 CG Unclassified 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003 03 CG Unclassified 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3 03 CG Unclassified 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3 03 CG Unclassified 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3 03 CG Unclassified 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003 03 CG Unclassified 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5626</TotalTime>
  <Words>2983</Words>
  <Application>Microsoft Office PowerPoint</Application>
  <PresentationFormat>On-screen Show (4:3)</PresentationFormat>
  <Paragraphs>1035</Paragraphs>
  <Slides>133</Slides>
  <Notes>0</Notes>
  <HiddenSlides>71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133</vt:i4>
      </vt:variant>
    </vt:vector>
  </HeadingPairs>
  <TitlesOfParts>
    <vt:vector size="140" baseType="lpstr">
      <vt:lpstr>Arial</vt:lpstr>
      <vt:lpstr>Calibri</vt:lpstr>
      <vt:lpstr>Times New Roman</vt:lpstr>
      <vt:lpstr>Wingdings</vt:lpstr>
      <vt:lpstr>Office Theme</vt:lpstr>
      <vt:lpstr>10_2003 03 CG Unclassified Master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Awards SlideS</vt:lpstr>
      <vt:lpstr>AP HILL Mr. Steve Delovich, President</vt:lpstr>
      <vt:lpstr>Alamo Chapter Ms. Sheli Lawson, President</vt:lpstr>
      <vt:lpstr>Arizona Territorial Chapter COL Jeanne Joachim Blaes, President</vt:lpstr>
      <vt:lpstr>Arkansas Chapter COL Harold Tucker</vt:lpstr>
      <vt:lpstr>Arsenal of Democracy Chapter BG Mark Montjar, President</vt:lpstr>
      <vt:lpstr>Braxton Bragg CSM Andrew McFowler, President</vt:lpstr>
      <vt:lpstr>Buckeye Landpower Mr. Travis Caples, President</vt:lpstr>
      <vt:lpstr>Capital District of New York Chapter CSM (R) Robert Van Pelt, President</vt:lpstr>
      <vt:lpstr>Captain Meriwether Lewis Chapter Amy Tiemeyer, President</vt:lpstr>
      <vt:lpstr>Carlisle Barracks-Cumberland Valley Col (R) Jerome Comello,  President</vt:lpstr>
      <vt:lpstr>Catoctin Chapter Mr. Joe Dorsey, President</vt:lpstr>
      <vt:lpstr>Central California Mr. Harry Paul, President</vt:lpstr>
      <vt:lpstr>Central Ohio Chapter COL (R) John Enyart, President</vt:lpstr>
      <vt:lpstr>Central Texas – Fort Hood Ms Stephanie O’Banlon, President</vt:lpstr>
      <vt:lpstr>Central Virginia Chapter LTC (R) Robert Sempek, President</vt:lpstr>
      <vt:lpstr>Chattahoochee Valley – Ft Benning COL Bob Kmiecik (Rocky), President</vt:lpstr>
      <vt:lpstr>COL Edward Cross Mr. Gregory M. d’Arbonne, President</vt:lpstr>
      <vt:lpstr>Columbia River SGM Jerry Glesmann, President</vt:lpstr>
      <vt:lpstr>Connecticut BG Daniel J. McHale, President</vt:lpstr>
      <vt:lpstr>Cowboy BG Henry Castillon, President</vt:lpstr>
      <vt:lpstr>CPL Bill McMillan-Bluegrass Chapter Christopher Dolt, President</vt:lpstr>
      <vt:lpstr>CSM James M. MacDonald-Keystone Chapter COL (R) David L. Gerstenlauer, President</vt:lpstr>
      <vt:lpstr>Delaware Chapter COL (R) Gary Dawson, President</vt:lpstr>
      <vt:lpstr>Denver Centennial Chapter LTC (R) Steven Calhoun, President</vt:lpstr>
      <vt:lpstr>Des Moines Freedom MSG John F. Shannon, President</vt:lpstr>
      <vt:lpstr>Dix Chapter CSM (R) Arthur Maggs, Jr., President</vt:lpstr>
      <vt:lpstr>Emerald Coast COL Mike Thornton, President</vt:lpstr>
      <vt:lpstr>Ethan Allen Bill Tanner, President</vt:lpstr>
      <vt:lpstr>Fairfax-Lee Chapter John Hodges, President</vt:lpstr>
      <vt:lpstr>Fires Mr. Jim Harkins, President</vt:lpstr>
      <vt:lpstr>First in Battle CSM Jose A. Santos, President</vt:lpstr>
      <vt:lpstr>First Militia Chapter COL Dan Johnson, President</vt:lpstr>
      <vt:lpstr>Florida Gulf Stream SGT Luis E. Lalama, President</vt:lpstr>
      <vt:lpstr>Fort Campbell Chapter Shirley West, President</vt:lpstr>
      <vt:lpstr>Fort Huachucca – Sierra Vista Bobby Fields, President</vt:lpstr>
      <vt:lpstr>Fort Jackson-Palmetto State HON Kevin Shwedo, President</vt:lpstr>
      <vt:lpstr>Fort Knox Michael Devine, President</vt:lpstr>
      <vt:lpstr>Ft Leonard Wood–Mid MO Chapter CSM Robert Aldenberg, President</vt:lpstr>
      <vt:lpstr>Fort Pitt Chapter Carlos Y. Carmona-Torres, President</vt:lpstr>
      <vt:lpstr>Fort Riley BG Philip Mattox, President</vt:lpstr>
      <vt:lpstr>Fort Rucker-Wiregrass Chapter COL Jim Muskopf, President</vt:lpstr>
      <vt:lpstr>Fort Sheridan Mr. John L. Fascia, President</vt:lpstr>
      <vt:lpstr>Francis Scott Key Chapter Matt Hauser, President</vt:lpstr>
      <vt:lpstr>GA Omar Bradley Lance Lehr, President</vt:lpstr>
      <vt:lpstr>Gem State LTC Marshall O. Townsend, President</vt:lpstr>
      <vt:lpstr>GEN Creighton W. Abrams Chapter Dave Fulton, President</vt:lpstr>
      <vt:lpstr>GEN John J. Pershing BG Roma J. Amundson, President</vt:lpstr>
      <vt:lpstr>GEN John Vessey - MN Chapter CPT Mike Wolbrink, President </vt:lpstr>
      <vt:lpstr>GEN Joseph Stilwell BG Jerry Griffin, President</vt:lpstr>
      <vt:lpstr>GEN William Westmoreland Chapter MAJ (R) Jerry Morris, President</vt:lpstr>
      <vt:lpstr>George Washington Chapter COL (R) Glenn Yarborough, Jr. President</vt:lpstr>
      <vt:lpstr>Greater Atlanta Coral J. Jones, President</vt:lpstr>
      <vt:lpstr>Greater Augusta-Fort Gordon Chapter COL (R) James T. Schroeder, President</vt:lpstr>
      <vt:lpstr>Greater Kansas City Chapter MAJ Emma Toops, President</vt:lpstr>
      <vt:lpstr>Greater Los Angeles Chapter Peter Seitz, President</vt:lpstr>
      <vt:lpstr>Greater New York – Statue of Liberty LTC Joseph Schroder, President</vt:lpstr>
      <vt:lpstr>Hawaii Chapter Paul L’Ecuyer, President</vt:lpstr>
      <vt:lpstr>Henry Leavenworth COL Calvin Johnson, President</vt:lpstr>
      <vt:lpstr>Houston Metroplex Chapter Ms. Liza Garza, President</vt:lpstr>
      <vt:lpstr>Indiana Chapter Dr. Cynthia Gatto, President</vt:lpstr>
      <vt:lpstr>Isthmian Mr. Walter T. Luchsinger, President</vt:lpstr>
      <vt:lpstr>Japan Chapter SFC Timothy Gillinger, President</vt:lpstr>
      <vt:lpstr>Joshua Chamberlain Ms. Cindi Piacitelli, President</vt:lpstr>
      <vt:lpstr>Korea Chapter CSM (R) David Martinez, President</vt:lpstr>
      <vt:lpstr>Kuwait Chapter Dr. Rania Azmi, President</vt:lpstr>
      <vt:lpstr>Las Vegas – John C. Fremont Chapter SGM (R) Robert A. Lindley Jr., President</vt:lpstr>
      <vt:lpstr>Last Frontier Chapter SGM (R) Geraldine Wacker, President</vt:lpstr>
      <vt:lpstr>Leonidas Polk CSM Billy R. Brauer, President</vt:lpstr>
      <vt:lpstr>Magnolia COL Kelly C. MacNealy, President</vt:lpstr>
      <vt:lpstr>MAJ Samuel Woodfill Chapter CW4 (R) Matthew Luther, President</vt:lpstr>
      <vt:lpstr>Marne Mr. Joseph R. Ford, President</vt:lpstr>
      <vt:lpstr>Massachusetts Bay COL Edward S. Graham, President</vt:lpstr>
      <vt:lpstr>Mediterranean Roberto Tomaluolo, President</vt:lpstr>
      <vt:lpstr>MG Harry Greene, Aberdeen Chapter Tamera Rush, President</vt:lpstr>
      <vt:lpstr>MG John S. Lekson COL John Brault, President</vt:lpstr>
      <vt:lpstr>MG Robert B. McCoy COL Ray Boland, President</vt:lpstr>
      <vt:lpstr>MG William F. Dean Chapter MAJ Doug Miller, President</vt:lpstr>
      <vt:lpstr>Mid-Palatinate Chapter CW3 Tony Williams, President</vt:lpstr>
      <vt:lpstr>Milwaukee Chapter MSG (R) Gerald Brettschneider, President</vt:lpstr>
      <vt:lpstr>Minutemen Norm Harkins, President</vt:lpstr>
      <vt:lpstr>Mission Trails Chapter VACANT, President</vt:lpstr>
      <vt:lpstr>Monmouth Chapter COL (R) Samuel Fuoco, President</vt:lpstr>
      <vt:lpstr>National Training Center Mr. James Welte, President</vt:lpstr>
      <vt:lpstr>New Orleans Mr. James L. Copeland, President</vt:lpstr>
      <vt:lpstr>Newton D. Baker COL Ronald A. Schwachenwald, President</vt:lpstr>
      <vt:lpstr>North Texas – Audie Murphy Chapter COL (R) Richard Kaniss, President</vt:lpstr>
      <vt:lpstr>Northern New Jersey Chapter COL (R) Dennis Dougherty, President</vt:lpstr>
      <vt:lpstr>Northern New York- Fort Drum Ms. Michelle Capone, President</vt:lpstr>
      <vt:lpstr>PFC Wm K. Nakamura Chapter Curtis Thompson, President</vt:lpstr>
      <vt:lpstr>Picatinny Arsenal-Middle Forge Chapter Nick Pugliese, President</vt:lpstr>
      <vt:lpstr>Pikes Peak COL Doug Harris, President</vt:lpstr>
      <vt:lpstr>Polar Bear Ms. Maggie Vercruyssen, President</vt:lpstr>
      <vt:lpstr>Puerto Rico CW4 Cristino Lozada-Cruz, President</vt:lpstr>
      <vt:lpstr>Redstone-Huntsville Chapter COL (R) John Wright, President</vt:lpstr>
      <vt:lpstr>Rhode Island  Chapter LTC (R) Robert Galvanin, President</vt:lpstr>
      <vt:lpstr>Robert E. Lee COL David Jay Kolleda, President</vt:lpstr>
      <vt:lpstr>Rock Island Arsenal Chapter COL Jeff Carr, President</vt:lpstr>
      <vt:lpstr>San Diego Chapter Patrick McCarthy, President</vt:lpstr>
      <vt:lpstr>San Francisco Patrick McAndrew, President</vt:lpstr>
      <vt:lpstr>SGM Jon R. Cavaiani Chapter Rev Susan Plucker, President</vt:lpstr>
      <vt:lpstr>Silicon Valley Chapter MG (R) Rob Ostenberg, President</vt:lpstr>
      <vt:lpstr>Space Coast Chapter LTC Gerald Soltis, President</vt:lpstr>
      <vt:lpstr>St Louis Gateway Chapter Mr. Brett Cox, President</vt:lpstr>
      <vt:lpstr>Stuttgart Chapter Maj (R) Michael Pierce , President</vt:lpstr>
      <vt:lpstr>Suncoast COL Jorge Rodriguez, President</vt:lpstr>
      <vt:lpstr>Sunshine Chapter COL (R) DeLloyd Voorhees, President</vt:lpstr>
      <vt:lpstr>Texas Capital Area Chapter MSG Gerdo Cesar Soto, President</vt:lpstr>
      <vt:lpstr>Thomas J. “Stonewall” Jackson Chapter COL (R) John Miller, President</vt:lpstr>
      <vt:lpstr>Thunderbird  Chapter CAPT Rob Allen Jr., President</vt:lpstr>
      <vt:lpstr>Tobyhanna Army Depot Chapter LTC Kenneth Quimby, President</vt:lpstr>
      <vt:lpstr>Topeka VACANT, President</vt:lpstr>
      <vt:lpstr>Tri-State 1SG Cynthia Humphrey, President</vt:lpstr>
      <vt:lpstr>Tucson-Goyette Chapter LTC (R) Donald Spiece, President</vt:lpstr>
      <vt:lpstr>Utah COL Penelope L. Cook, President</vt:lpstr>
      <vt:lpstr>Virginia Colonial Mr. Brad Herndon, President</vt:lpstr>
      <vt:lpstr>West Point Area John L. Buckheit, President</vt:lpstr>
      <vt:lpstr>Western New York Chapter SFC Christopher Park, President</vt:lpstr>
      <vt:lpstr>White Sands Missile Range Mr. Allen B. Tyree, President</vt:lpstr>
      <vt:lpstr>William Penn Chapter James Donahue, President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Connecticut Chapter CSM (R) Bob Moeller</dc:title>
  <dc:creator>John Davies</dc:creator>
  <cp:lastModifiedBy>RA Temp</cp:lastModifiedBy>
  <cp:revision>602</cp:revision>
  <cp:lastPrinted>2016-10-01T18:36:50Z</cp:lastPrinted>
  <dcterms:created xsi:type="dcterms:W3CDTF">2010-10-14T00:52:49Z</dcterms:created>
  <dcterms:modified xsi:type="dcterms:W3CDTF">2016-10-02T15:29:23Z</dcterms:modified>
</cp:coreProperties>
</file>