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11"/>
  </p:notesMasterIdLst>
  <p:handoutMasterIdLst>
    <p:handoutMasterId r:id="rId12"/>
  </p:handoutMasterIdLst>
  <p:sldIdLst>
    <p:sldId id="269" r:id="rId2"/>
    <p:sldId id="333" r:id="rId3"/>
    <p:sldId id="277" r:id="rId4"/>
    <p:sldId id="313" r:id="rId5"/>
    <p:sldId id="344" r:id="rId6"/>
    <p:sldId id="337" r:id="rId7"/>
    <p:sldId id="336" r:id="rId8"/>
    <p:sldId id="343" r:id="rId9"/>
    <p:sldId id="338" r:id="rId1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49" userDrawn="1">
          <p15:clr>
            <a:srgbClr val="A4A3A4"/>
          </p15:clr>
        </p15:guide>
        <p15:guide id="3"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5108"/>
    <a:srgbClr val="C66626"/>
    <a:srgbClr val="8442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11" autoAdjust="0"/>
    <p:restoredTop sz="96391" autoAdjust="0"/>
  </p:normalViewPr>
  <p:slideViewPr>
    <p:cSldViewPr snapToGrid="0" showGuides="1">
      <p:cViewPr varScale="1">
        <p:scale>
          <a:sx n="75" d="100"/>
          <a:sy n="75" d="100"/>
        </p:scale>
        <p:origin x="1016" y="60"/>
      </p:cViewPr>
      <p:guideLst>
        <p:guide orient="horz" pos="2184"/>
        <p:guide pos="28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8" d="100"/>
          <a:sy n="88" d="100"/>
        </p:scale>
        <p:origin x="-2310" y="-126"/>
      </p:cViewPr>
      <p:guideLst>
        <p:guide orient="horz" pos="2928"/>
        <p:guide pos="224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44010B-7134-490E-B2E1-23E434C037D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3E648B4-72F8-4A72-8DEB-D21FE96D0463}">
      <dgm:prSet phldrT="[Text]" custT="1"/>
      <dgm:spPr/>
      <dgm:t>
        <a:bodyPr anchor="ctr"/>
        <a:lstStyle/>
        <a:p>
          <a:pPr algn="l"/>
          <a:r>
            <a:rPr lang="en-US" sz="1400" b="1" dirty="0" smtClean="0">
              <a:latin typeface="+mn-lt"/>
            </a:rPr>
            <a:t>Environmental </a:t>
          </a:r>
          <a:r>
            <a:rPr lang="en-US" sz="1400" b="1" dirty="0" err="1" smtClean="0">
              <a:latin typeface="+mn-lt"/>
            </a:rPr>
            <a:t>biothreat</a:t>
          </a:r>
          <a:r>
            <a:rPr lang="en-US" sz="1400" b="1" dirty="0" smtClean="0">
              <a:latin typeface="+mn-lt"/>
            </a:rPr>
            <a:t> assay</a:t>
          </a:r>
          <a:endParaRPr lang="en-US" sz="1400" b="1" dirty="0">
            <a:latin typeface="+mn-lt"/>
          </a:endParaRPr>
        </a:p>
      </dgm:t>
    </dgm:pt>
    <dgm:pt modelId="{47FB54FE-5D27-4255-B472-1097443467E5}" type="parTrans" cxnId="{E7711902-0A8A-4A9F-A9A6-06EBB89D15EB}">
      <dgm:prSet/>
      <dgm:spPr/>
      <dgm:t>
        <a:bodyPr/>
        <a:lstStyle/>
        <a:p>
          <a:endParaRPr lang="en-US">
            <a:latin typeface="+mj-lt"/>
          </a:endParaRPr>
        </a:p>
      </dgm:t>
    </dgm:pt>
    <dgm:pt modelId="{5271A974-F501-4711-8AB7-B6EC07EDF38D}" type="sibTrans" cxnId="{E7711902-0A8A-4A9F-A9A6-06EBB89D15EB}">
      <dgm:prSet/>
      <dgm:spPr/>
      <dgm:t>
        <a:bodyPr/>
        <a:lstStyle/>
        <a:p>
          <a:endParaRPr lang="en-US">
            <a:latin typeface="+mj-lt"/>
          </a:endParaRPr>
        </a:p>
      </dgm:t>
    </dgm:pt>
    <dgm:pt modelId="{D648AF34-405D-47BA-B7C2-517B2D17B84F}">
      <dgm:prSet phldrT="[Text]" custT="1"/>
      <dgm:spPr/>
      <dgm:t>
        <a:bodyPr anchor="ctr"/>
        <a:lstStyle/>
        <a:p>
          <a:pPr algn="l"/>
          <a:r>
            <a:rPr lang="en-US" sz="1400" b="1" smtClean="0">
              <a:latin typeface="+mn-lt"/>
            </a:rPr>
            <a:t>Respiratory virus assay</a:t>
          </a:r>
          <a:endParaRPr lang="en-US" sz="1400" b="1" dirty="0">
            <a:latin typeface="+mn-lt"/>
          </a:endParaRPr>
        </a:p>
      </dgm:t>
    </dgm:pt>
    <dgm:pt modelId="{CC3358A8-9BF6-4C1D-8A0D-47657FBF8A30}" type="parTrans" cxnId="{5776899B-B67E-4F60-9B8C-8BF3EE8614FE}">
      <dgm:prSet/>
      <dgm:spPr/>
      <dgm:t>
        <a:bodyPr/>
        <a:lstStyle/>
        <a:p>
          <a:endParaRPr lang="en-US">
            <a:latin typeface="+mj-lt"/>
          </a:endParaRPr>
        </a:p>
      </dgm:t>
    </dgm:pt>
    <dgm:pt modelId="{CF1F8E29-90B2-426F-A4AF-2421AC4E03C5}" type="sibTrans" cxnId="{5776899B-B67E-4F60-9B8C-8BF3EE8614FE}">
      <dgm:prSet/>
      <dgm:spPr/>
      <dgm:t>
        <a:bodyPr/>
        <a:lstStyle/>
        <a:p>
          <a:endParaRPr lang="en-US">
            <a:latin typeface="+mj-lt"/>
          </a:endParaRPr>
        </a:p>
      </dgm:t>
    </dgm:pt>
    <dgm:pt modelId="{DC0B88A2-8E87-48A0-8A02-3863F95DD5BE}">
      <dgm:prSet phldrT="[Text]" custT="1"/>
      <dgm:spPr/>
      <dgm:t>
        <a:bodyPr anchor="ctr"/>
        <a:lstStyle/>
        <a:p>
          <a:pPr algn="l"/>
          <a:r>
            <a:rPr lang="en-US" sz="1400" b="1" dirty="0" smtClean="0">
              <a:latin typeface="+mn-lt"/>
            </a:rPr>
            <a:t>Febrile illness assay</a:t>
          </a:r>
          <a:endParaRPr lang="en-US" sz="1400" b="1" dirty="0">
            <a:latin typeface="+mn-lt"/>
          </a:endParaRPr>
        </a:p>
      </dgm:t>
    </dgm:pt>
    <dgm:pt modelId="{0808DA7D-ABFE-437A-B35E-35DFDC87AB88}" type="parTrans" cxnId="{45470A10-47CB-494D-A335-DE138E33D11D}">
      <dgm:prSet/>
      <dgm:spPr/>
      <dgm:t>
        <a:bodyPr/>
        <a:lstStyle/>
        <a:p>
          <a:endParaRPr lang="en-US">
            <a:latin typeface="+mj-lt"/>
          </a:endParaRPr>
        </a:p>
      </dgm:t>
    </dgm:pt>
    <dgm:pt modelId="{3ABD777A-86FA-4271-B5CA-E52A65B1F8FC}" type="sibTrans" cxnId="{45470A10-47CB-494D-A335-DE138E33D11D}">
      <dgm:prSet/>
      <dgm:spPr/>
      <dgm:t>
        <a:bodyPr/>
        <a:lstStyle/>
        <a:p>
          <a:endParaRPr lang="en-US">
            <a:latin typeface="+mj-lt"/>
          </a:endParaRPr>
        </a:p>
      </dgm:t>
    </dgm:pt>
    <dgm:pt modelId="{732EDEFB-9DFE-4A54-B35D-3AE0CF7197F6}">
      <dgm:prSet phldrT="[Text]" custT="1"/>
      <dgm:spPr/>
      <dgm:t>
        <a:bodyPr anchor="ctr"/>
        <a:lstStyle/>
        <a:p>
          <a:pPr algn="l"/>
          <a:r>
            <a:rPr lang="en-US" sz="1200" dirty="0" smtClean="0">
              <a:latin typeface="+mn-lt"/>
            </a:rPr>
            <a:t>Current capabilities: Ebola, Lassa, Marburg</a:t>
          </a:r>
          <a:endParaRPr lang="en-US" sz="1200" dirty="0">
            <a:latin typeface="+mn-lt"/>
          </a:endParaRPr>
        </a:p>
      </dgm:t>
    </dgm:pt>
    <dgm:pt modelId="{CAB673AE-CA4B-40DB-B23E-0100995967A3}" type="parTrans" cxnId="{89A4F441-E1C3-460B-845C-10291D119722}">
      <dgm:prSet/>
      <dgm:spPr/>
      <dgm:t>
        <a:bodyPr/>
        <a:lstStyle/>
        <a:p>
          <a:endParaRPr lang="en-US">
            <a:latin typeface="+mj-lt"/>
          </a:endParaRPr>
        </a:p>
      </dgm:t>
    </dgm:pt>
    <dgm:pt modelId="{C0F7E0E2-5A0A-4E4C-ADF2-39F02DA7B6C8}" type="sibTrans" cxnId="{89A4F441-E1C3-460B-845C-10291D119722}">
      <dgm:prSet/>
      <dgm:spPr/>
      <dgm:t>
        <a:bodyPr/>
        <a:lstStyle/>
        <a:p>
          <a:endParaRPr lang="en-US">
            <a:latin typeface="+mj-lt"/>
          </a:endParaRPr>
        </a:p>
      </dgm:t>
    </dgm:pt>
    <dgm:pt modelId="{E572AE21-B1B1-4D8C-8AC5-A57EE55B43B7}">
      <dgm:prSet phldrT="[Text]" custT="1"/>
      <dgm:spPr/>
      <dgm:t>
        <a:bodyPr anchor="ctr"/>
        <a:lstStyle/>
        <a:p>
          <a:pPr algn="l"/>
          <a:r>
            <a:rPr lang="en-US" sz="1200" dirty="0" smtClean="0">
              <a:latin typeface="+mn-lt"/>
            </a:rPr>
            <a:t>Current capabilities: Flu A, Flu B, RSV, enterovirus 68, MERS-</a:t>
          </a:r>
          <a:r>
            <a:rPr lang="en-US" sz="1200" dirty="0" err="1" smtClean="0">
              <a:latin typeface="+mn-lt"/>
            </a:rPr>
            <a:t>CoV</a:t>
          </a:r>
          <a:endParaRPr lang="en-US" sz="1200" dirty="0">
            <a:latin typeface="+mn-lt"/>
          </a:endParaRPr>
        </a:p>
      </dgm:t>
    </dgm:pt>
    <dgm:pt modelId="{2052BC17-51A7-4477-9AAC-6B34A8FAD51F}" type="parTrans" cxnId="{E1101A54-482E-4CE9-B5A6-4E37F3AEF9C5}">
      <dgm:prSet/>
      <dgm:spPr/>
      <dgm:t>
        <a:bodyPr/>
        <a:lstStyle/>
        <a:p>
          <a:endParaRPr lang="en-US">
            <a:latin typeface="+mj-lt"/>
          </a:endParaRPr>
        </a:p>
      </dgm:t>
    </dgm:pt>
    <dgm:pt modelId="{A22D63A0-93B3-46D4-9D9A-397008C8AF3A}" type="sibTrans" cxnId="{E1101A54-482E-4CE9-B5A6-4E37F3AEF9C5}">
      <dgm:prSet/>
      <dgm:spPr/>
      <dgm:t>
        <a:bodyPr/>
        <a:lstStyle/>
        <a:p>
          <a:endParaRPr lang="en-US">
            <a:latin typeface="+mj-lt"/>
          </a:endParaRPr>
        </a:p>
      </dgm:t>
    </dgm:pt>
    <dgm:pt modelId="{7602D20F-8CA8-4E2A-991F-929386EF9EFD}">
      <dgm:prSet phldrT="[Text]" custT="1"/>
      <dgm:spPr/>
      <dgm:t>
        <a:bodyPr anchor="ctr"/>
        <a:lstStyle/>
        <a:p>
          <a:pPr algn="l"/>
          <a:r>
            <a:rPr lang="en-US" sz="1200" dirty="0" smtClean="0">
              <a:latin typeface="+mn-lt"/>
            </a:rPr>
            <a:t>Prospective clinical testing 2016-2017</a:t>
          </a:r>
          <a:endParaRPr lang="en-US" sz="1200" dirty="0">
            <a:latin typeface="+mn-lt"/>
          </a:endParaRPr>
        </a:p>
      </dgm:t>
    </dgm:pt>
    <dgm:pt modelId="{05036E54-FEE5-4F24-878F-A8CC35E9E5F0}" type="parTrans" cxnId="{722DE43B-574B-42F9-9F5D-F7FB394051F2}">
      <dgm:prSet/>
      <dgm:spPr/>
      <dgm:t>
        <a:bodyPr/>
        <a:lstStyle/>
        <a:p>
          <a:endParaRPr lang="en-US">
            <a:latin typeface="+mj-lt"/>
          </a:endParaRPr>
        </a:p>
      </dgm:t>
    </dgm:pt>
    <dgm:pt modelId="{1E30C5A5-3461-48F9-8AD6-302EC265C724}" type="sibTrans" cxnId="{722DE43B-574B-42F9-9F5D-F7FB394051F2}">
      <dgm:prSet/>
      <dgm:spPr/>
      <dgm:t>
        <a:bodyPr/>
        <a:lstStyle/>
        <a:p>
          <a:endParaRPr lang="en-US">
            <a:latin typeface="+mj-lt"/>
          </a:endParaRPr>
        </a:p>
      </dgm:t>
    </dgm:pt>
    <dgm:pt modelId="{D42667D2-8935-4A68-9614-9C6AF2582467}">
      <dgm:prSet phldrT="[Text]" custT="1"/>
      <dgm:spPr/>
      <dgm:t>
        <a:bodyPr anchor="ctr"/>
        <a:lstStyle/>
        <a:p>
          <a:pPr algn="l"/>
          <a:r>
            <a:rPr lang="en-US" sz="1200" dirty="0" smtClean="0">
              <a:latin typeface="+mn-lt"/>
            </a:rPr>
            <a:t>Select infectious agents</a:t>
          </a:r>
        </a:p>
      </dgm:t>
    </dgm:pt>
    <dgm:pt modelId="{FAD04A4F-7361-452E-9BE4-9F7A91529A97}" type="parTrans" cxnId="{99ADC3F4-B36F-4689-BD22-EC76298174A1}">
      <dgm:prSet/>
      <dgm:spPr/>
      <dgm:t>
        <a:bodyPr/>
        <a:lstStyle/>
        <a:p>
          <a:endParaRPr lang="en-US">
            <a:latin typeface="+mj-lt"/>
          </a:endParaRPr>
        </a:p>
      </dgm:t>
    </dgm:pt>
    <dgm:pt modelId="{4FF818FB-383B-45BD-B23C-633ABD11B500}" type="sibTrans" cxnId="{99ADC3F4-B36F-4689-BD22-EC76298174A1}">
      <dgm:prSet/>
      <dgm:spPr/>
      <dgm:t>
        <a:bodyPr/>
        <a:lstStyle/>
        <a:p>
          <a:endParaRPr lang="en-US">
            <a:latin typeface="+mj-lt"/>
          </a:endParaRPr>
        </a:p>
      </dgm:t>
    </dgm:pt>
    <dgm:pt modelId="{4EE8761A-4D22-4682-B221-96EED468B4E5}">
      <dgm:prSet phldrT="[Text]" custT="1"/>
      <dgm:spPr/>
      <dgm:t>
        <a:bodyPr anchor="ctr"/>
        <a:lstStyle/>
        <a:p>
          <a:pPr algn="l"/>
          <a:r>
            <a:rPr lang="en-US" sz="1200" dirty="0" smtClean="0">
              <a:latin typeface="+mn-lt"/>
            </a:rPr>
            <a:t>Collaborating with JPEO to transition device for Joint Handheld Bio-Agent Identifier Program</a:t>
          </a:r>
        </a:p>
      </dgm:t>
    </dgm:pt>
    <dgm:pt modelId="{EF65EB54-6341-4232-AD94-886C8228E53E}" type="parTrans" cxnId="{BF5E8216-A252-475B-AFC3-4DFF557214D3}">
      <dgm:prSet/>
      <dgm:spPr/>
      <dgm:t>
        <a:bodyPr/>
        <a:lstStyle/>
        <a:p>
          <a:endParaRPr lang="en-US">
            <a:latin typeface="+mj-lt"/>
          </a:endParaRPr>
        </a:p>
      </dgm:t>
    </dgm:pt>
    <dgm:pt modelId="{5037833C-9562-4A4A-A22D-219E7D300C26}" type="sibTrans" cxnId="{BF5E8216-A252-475B-AFC3-4DFF557214D3}">
      <dgm:prSet/>
      <dgm:spPr/>
      <dgm:t>
        <a:bodyPr/>
        <a:lstStyle/>
        <a:p>
          <a:endParaRPr lang="en-US">
            <a:latin typeface="+mj-lt"/>
          </a:endParaRPr>
        </a:p>
      </dgm:t>
    </dgm:pt>
    <dgm:pt modelId="{020F633A-A081-4F82-B02D-ECCBAE8F50DD}">
      <dgm:prSet phldrT="[Text]" custT="1"/>
      <dgm:spPr/>
      <dgm:t>
        <a:bodyPr anchor="ctr"/>
        <a:lstStyle/>
        <a:p>
          <a:pPr algn="l"/>
          <a:r>
            <a:rPr lang="en-US" sz="1400" b="1" smtClean="0">
              <a:latin typeface="+mn-lt"/>
            </a:rPr>
            <a:t>Host response assay</a:t>
          </a:r>
          <a:endParaRPr lang="en-US" sz="1400" b="1" dirty="0">
            <a:latin typeface="+mn-lt"/>
          </a:endParaRPr>
        </a:p>
      </dgm:t>
    </dgm:pt>
    <dgm:pt modelId="{F52D9C91-EE5B-4D6B-BAD4-89D8C5FF83F7}" type="parTrans" cxnId="{DDF3B9FF-10C5-4A89-8F09-F7C6416F0AB0}">
      <dgm:prSet/>
      <dgm:spPr/>
      <dgm:t>
        <a:bodyPr/>
        <a:lstStyle/>
        <a:p>
          <a:endParaRPr lang="en-US">
            <a:latin typeface="+mj-lt"/>
          </a:endParaRPr>
        </a:p>
      </dgm:t>
    </dgm:pt>
    <dgm:pt modelId="{6E4FF06C-A461-4927-B33F-F16923A8A438}" type="sibTrans" cxnId="{DDF3B9FF-10C5-4A89-8F09-F7C6416F0AB0}">
      <dgm:prSet/>
      <dgm:spPr/>
      <dgm:t>
        <a:bodyPr/>
        <a:lstStyle/>
        <a:p>
          <a:endParaRPr lang="en-US">
            <a:latin typeface="+mj-lt"/>
          </a:endParaRPr>
        </a:p>
      </dgm:t>
    </dgm:pt>
    <dgm:pt modelId="{068A4A77-5F09-4E27-AEBA-DB17C3C202FB}">
      <dgm:prSet phldrT="[Text]" custT="1"/>
      <dgm:spPr/>
      <dgm:t>
        <a:bodyPr anchor="ctr"/>
        <a:lstStyle/>
        <a:p>
          <a:pPr algn="l"/>
          <a:r>
            <a:rPr lang="en-US" sz="1200" dirty="0" smtClean="0">
              <a:latin typeface="+mn-lt"/>
            </a:rPr>
            <a:t>Goal: amplify diagnostic host mRNAs to distinguish between bacterial and viral infections, or non-infectious fever</a:t>
          </a:r>
          <a:endParaRPr lang="en-US" sz="1200" dirty="0">
            <a:latin typeface="+mn-lt"/>
          </a:endParaRPr>
        </a:p>
      </dgm:t>
    </dgm:pt>
    <dgm:pt modelId="{F22F53FC-E198-4A3A-9FE9-04F3707B2DFD}" type="parTrans" cxnId="{C4E628DD-70C6-4996-B106-58AF9EA36ADB}">
      <dgm:prSet/>
      <dgm:spPr/>
      <dgm:t>
        <a:bodyPr/>
        <a:lstStyle/>
        <a:p>
          <a:endParaRPr lang="en-US">
            <a:latin typeface="+mj-lt"/>
          </a:endParaRPr>
        </a:p>
      </dgm:t>
    </dgm:pt>
    <dgm:pt modelId="{D9D6FA11-19EE-4846-A159-EC493B056262}" type="sibTrans" cxnId="{C4E628DD-70C6-4996-B106-58AF9EA36ADB}">
      <dgm:prSet/>
      <dgm:spPr/>
      <dgm:t>
        <a:bodyPr/>
        <a:lstStyle/>
        <a:p>
          <a:endParaRPr lang="en-US">
            <a:latin typeface="+mj-lt"/>
          </a:endParaRPr>
        </a:p>
      </dgm:t>
    </dgm:pt>
    <dgm:pt modelId="{79107D57-40E4-4D12-98C0-28BE28C60A80}">
      <dgm:prSet phldrT="[Text]" custT="1"/>
      <dgm:spPr/>
      <dgm:t>
        <a:bodyPr anchor="ctr"/>
        <a:lstStyle/>
        <a:p>
          <a:pPr algn="l"/>
          <a:r>
            <a:rPr lang="en-US" sz="1200" dirty="0" smtClean="0">
              <a:latin typeface="+mn-lt"/>
            </a:rPr>
            <a:t>Collaborating with Duke University to identify host targets</a:t>
          </a:r>
          <a:endParaRPr lang="en-US" sz="1200" dirty="0">
            <a:latin typeface="+mn-lt"/>
          </a:endParaRPr>
        </a:p>
      </dgm:t>
    </dgm:pt>
    <dgm:pt modelId="{FA7F5260-433B-40B8-A988-B1CD7F9EA1DE}" type="parTrans" cxnId="{8131179D-EDCA-446F-AE59-7EB9C1D71942}">
      <dgm:prSet/>
      <dgm:spPr/>
      <dgm:t>
        <a:bodyPr/>
        <a:lstStyle/>
        <a:p>
          <a:endParaRPr lang="en-US">
            <a:latin typeface="+mj-lt"/>
          </a:endParaRPr>
        </a:p>
      </dgm:t>
    </dgm:pt>
    <dgm:pt modelId="{58A98DA9-6A04-47FC-AF2D-AC9E9723E77D}" type="sibTrans" cxnId="{8131179D-EDCA-446F-AE59-7EB9C1D71942}">
      <dgm:prSet/>
      <dgm:spPr/>
      <dgm:t>
        <a:bodyPr/>
        <a:lstStyle/>
        <a:p>
          <a:endParaRPr lang="en-US">
            <a:latin typeface="+mj-lt"/>
          </a:endParaRPr>
        </a:p>
      </dgm:t>
    </dgm:pt>
    <dgm:pt modelId="{7A53398D-EC2C-4CD7-B9C6-FD61645458BB}">
      <dgm:prSet phldrT="[Text]" custT="1"/>
      <dgm:spPr/>
      <dgm:t>
        <a:bodyPr anchor="ctr"/>
        <a:lstStyle/>
        <a:p>
          <a:pPr algn="l"/>
          <a:r>
            <a:rPr lang="en-US" sz="1400" b="1" smtClean="0">
              <a:latin typeface="+mn-lt"/>
            </a:rPr>
            <a:t>Sexually transmitted infections assay</a:t>
          </a:r>
          <a:endParaRPr lang="en-US" sz="1400" b="1" dirty="0">
            <a:latin typeface="+mn-lt"/>
          </a:endParaRPr>
        </a:p>
      </dgm:t>
    </dgm:pt>
    <dgm:pt modelId="{38287E01-0564-4C31-BCE3-D406835D13CB}" type="parTrans" cxnId="{CEA33450-7466-455B-A4E1-92DA329D4EDF}">
      <dgm:prSet/>
      <dgm:spPr/>
      <dgm:t>
        <a:bodyPr/>
        <a:lstStyle/>
        <a:p>
          <a:endParaRPr lang="en-US">
            <a:latin typeface="+mj-lt"/>
          </a:endParaRPr>
        </a:p>
      </dgm:t>
    </dgm:pt>
    <dgm:pt modelId="{317A028E-F687-4AB4-813E-88A7932E216A}" type="sibTrans" cxnId="{CEA33450-7466-455B-A4E1-92DA329D4EDF}">
      <dgm:prSet/>
      <dgm:spPr/>
      <dgm:t>
        <a:bodyPr/>
        <a:lstStyle/>
        <a:p>
          <a:endParaRPr lang="en-US">
            <a:latin typeface="+mj-lt"/>
          </a:endParaRPr>
        </a:p>
      </dgm:t>
    </dgm:pt>
    <dgm:pt modelId="{B8F6FF1E-CF45-4FE7-800F-21B5D7CB4A46}">
      <dgm:prSet phldrT="[Text]" custT="1"/>
      <dgm:spPr/>
      <dgm:t>
        <a:bodyPr anchor="ctr"/>
        <a:lstStyle/>
        <a:p>
          <a:pPr algn="l"/>
          <a:r>
            <a:rPr lang="en-US" sz="1200" i="0" dirty="0" smtClean="0">
              <a:latin typeface="+mn-lt"/>
            </a:rPr>
            <a:t>Goal:</a:t>
          </a:r>
          <a:r>
            <a:rPr lang="en-US" sz="1200" i="1" dirty="0" smtClean="0">
              <a:latin typeface="+mn-lt"/>
            </a:rPr>
            <a:t> Chlamydia trachomatis, Neisseria </a:t>
          </a:r>
          <a:r>
            <a:rPr lang="en-US" sz="1200" i="1" dirty="0" err="1" smtClean="0">
              <a:latin typeface="+mn-lt"/>
            </a:rPr>
            <a:t>gonorrheae</a:t>
          </a:r>
          <a:r>
            <a:rPr lang="en-US" sz="1200" i="1" dirty="0" smtClean="0">
              <a:latin typeface="+mn-lt"/>
            </a:rPr>
            <a:t>, Trichomonas </a:t>
          </a:r>
          <a:r>
            <a:rPr lang="en-US" sz="1200" i="1" dirty="0" err="1" smtClean="0">
              <a:latin typeface="+mn-lt"/>
            </a:rPr>
            <a:t>vaginalis</a:t>
          </a:r>
          <a:r>
            <a:rPr lang="en-US" sz="1200" i="1" dirty="0" smtClean="0">
              <a:latin typeface="+mn-lt"/>
            </a:rPr>
            <a:t>, Mycoplasma </a:t>
          </a:r>
          <a:r>
            <a:rPr lang="en-US" sz="1200" i="1" dirty="0" err="1" smtClean="0">
              <a:latin typeface="+mn-lt"/>
            </a:rPr>
            <a:t>genitalium</a:t>
          </a:r>
          <a:endParaRPr lang="en-US" sz="1200" i="1" dirty="0">
            <a:latin typeface="+mn-lt"/>
          </a:endParaRPr>
        </a:p>
      </dgm:t>
    </dgm:pt>
    <dgm:pt modelId="{2E953102-91FB-4D2B-BA04-B62EC31A66F8}" type="parTrans" cxnId="{7A418A16-A40A-44A8-BF8A-8471B48784C8}">
      <dgm:prSet/>
      <dgm:spPr/>
      <dgm:t>
        <a:bodyPr/>
        <a:lstStyle/>
        <a:p>
          <a:endParaRPr lang="en-US">
            <a:latin typeface="+mj-lt"/>
          </a:endParaRPr>
        </a:p>
      </dgm:t>
    </dgm:pt>
    <dgm:pt modelId="{6F0926F4-A3A7-4CE7-B3EC-E0AB299E0439}" type="sibTrans" cxnId="{7A418A16-A40A-44A8-BF8A-8471B48784C8}">
      <dgm:prSet/>
      <dgm:spPr/>
      <dgm:t>
        <a:bodyPr/>
        <a:lstStyle/>
        <a:p>
          <a:endParaRPr lang="en-US">
            <a:latin typeface="+mj-lt"/>
          </a:endParaRPr>
        </a:p>
      </dgm:t>
    </dgm:pt>
    <dgm:pt modelId="{60DD20F8-301B-4038-A094-8CF7C81958F6}">
      <dgm:prSet phldrT="[Text]" custT="1"/>
      <dgm:spPr/>
      <dgm:t>
        <a:bodyPr anchor="ctr"/>
        <a:lstStyle/>
        <a:p>
          <a:pPr algn="l"/>
          <a:r>
            <a:rPr lang="en-US" sz="1200" dirty="0" smtClean="0">
              <a:latin typeface="+mn-lt"/>
            </a:rPr>
            <a:t>Additionally distinguishes between ciprofloxacin sensitive and resistant gonorrhea</a:t>
          </a:r>
          <a:endParaRPr lang="en-US" sz="1200" dirty="0">
            <a:latin typeface="+mn-lt"/>
          </a:endParaRPr>
        </a:p>
      </dgm:t>
    </dgm:pt>
    <dgm:pt modelId="{D6866FC2-056D-47E1-B4ED-6AED754A6D74}" type="parTrans" cxnId="{4E8173C5-226A-4728-8817-D9993878120A}">
      <dgm:prSet/>
      <dgm:spPr/>
      <dgm:t>
        <a:bodyPr/>
        <a:lstStyle/>
        <a:p>
          <a:endParaRPr lang="en-US">
            <a:latin typeface="+mj-lt"/>
          </a:endParaRPr>
        </a:p>
      </dgm:t>
    </dgm:pt>
    <dgm:pt modelId="{EA4D3F92-8D64-4F6B-8982-4AD35F28DE1E}" type="sibTrans" cxnId="{4E8173C5-226A-4728-8817-D9993878120A}">
      <dgm:prSet/>
      <dgm:spPr/>
      <dgm:t>
        <a:bodyPr/>
        <a:lstStyle/>
        <a:p>
          <a:endParaRPr lang="en-US">
            <a:latin typeface="+mj-lt"/>
          </a:endParaRPr>
        </a:p>
      </dgm:t>
    </dgm:pt>
    <dgm:pt modelId="{C9663E91-68D0-45D4-998A-F0B402EF1441}">
      <dgm:prSet phldrT="[Text]" custT="1"/>
      <dgm:spPr/>
      <dgm:t>
        <a:bodyPr anchor="ctr"/>
        <a:lstStyle/>
        <a:p>
          <a:pPr algn="l"/>
          <a:r>
            <a:rPr lang="en-US" sz="1200" dirty="0" smtClean="0">
              <a:latin typeface="+mn-lt"/>
            </a:rPr>
            <a:t>Goal: develop regionally specific panels for Africa (Ebola, Lassa, malaria, CCHF) and the Americas (malaria, Dengue, Chikungunya, </a:t>
          </a:r>
          <a:r>
            <a:rPr lang="en-US" sz="1200" dirty="0" err="1" smtClean="0">
              <a:latin typeface="+mn-lt"/>
            </a:rPr>
            <a:t>Zika</a:t>
          </a:r>
          <a:r>
            <a:rPr lang="en-US" sz="1200" dirty="0" smtClean="0">
              <a:latin typeface="+mn-lt"/>
            </a:rPr>
            <a:t>, leptospirosis)</a:t>
          </a:r>
          <a:endParaRPr lang="en-US" sz="1200" dirty="0">
            <a:latin typeface="+mn-lt"/>
          </a:endParaRPr>
        </a:p>
      </dgm:t>
    </dgm:pt>
    <dgm:pt modelId="{9393E28B-5ED6-4025-B1C9-AEE00206AD22}" type="parTrans" cxnId="{36094013-CFF9-4A7B-B602-7D2CA0C3385D}">
      <dgm:prSet/>
      <dgm:spPr/>
      <dgm:t>
        <a:bodyPr/>
        <a:lstStyle/>
        <a:p>
          <a:endParaRPr lang="en-US">
            <a:latin typeface="+mj-lt"/>
          </a:endParaRPr>
        </a:p>
      </dgm:t>
    </dgm:pt>
    <dgm:pt modelId="{E7513929-7353-41B4-9D2D-9C06D59299AF}" type="sibTrans" cxnId="{36094013-CFF9-4A7B-B602-7D2CA0C3385D}">
      <dgm:prSet/>
      <dgm:spPr/>
      <dgm:t>
        <a:bodyPr/>
        <a:lstStyle/>
        <a:p>
          <a:endParaRPr lang="en-US">
            <a:latin typeface="+mj-lt"/>
          </a:endParaRPr>
        </a:p>
      </dgm:t>
    </dgm:pt>
    <dgm:pt modelId="{2379DED8-27A1-4F34-8AD5-3ABF1FD231FC}" type="pres">
      <dgm:prSet presAssocID="{9844010B-7134-490E-B2E1-23E434C037DB}" presName="linear" presStyleCnt="0">
        <dgm:presLayoutVars>
          <dgm:dir/>
          <dgm:animLvl val="lvl"/>
          <dgm:resizeHandles val="exact"/>
        </dgm:presLayoutVars>
      </dgm:prSet>
      <dgm:spPr/>
      <dgm:t>
        <a:bodyPr/>
        <a:lstStyle/>
        <a:p>
          <a:endParaRPr lang="en-US"/>
        </a:p>
      </dgm:t>
    </dgm:pt>
    <dgm:pt modelId="{85A57851-2E99-487F-A034-1C1893A25405}" type="pres">
      <dgm:prSet presAssocID="{F3E648B4-72F8-4A72-8DEB-D21FE96D0463}" presName="parentLin" presStyleCnt="0"/>
      <dgm:spPr/>
      <dgm:t>
        <a:bodyPr/>
        <a:lstStyle/>
        <a:p>
          <a:endParaRPr lang="en-US"/>
        </a:p>
      </dgm:t>
    </dgm:pt>
    <dgm:pt modelId="{C5E9084A-3C58-4A77-9BEC-695985F6F770}" type="pres">
      <dgm:prSet presAssocID="{F3E648B4-72F8-4A72-8DEB-D21FE96D0463}" presName="parentLeftMargin" presStyleLbl="node1" presStyleIdx="0" presStyleCnt="5"/>
      <dgm:spPr/>
      <dgm:t>
        <a:bodyPr/>
        <a:lstStyle/>
        <a:p>
          <a:endParaRPr lang="en-US"/>
        </a:p>
      </dgm:t>
    </dgm:pt>
    <dgm:pt modelId="{F32234F7-9CF3-4DB2-993A-0932A772C98F}" type="pres">
      <dgm:prSet presAssocID="{F3E648B4-72F8-4A72-8DEB-D21FE96D0463}" presName="parentText" presStyleLbl="node1" presStyleIdx="0" presStyleCnt="5">
        <dgm:presLayoutVars>
          <dgm:chMax val="0"/>
          <dgm:bulletEnabled val="1"/>
        </dgm:presLayoutVars>
      </dgm:prSet>
      <dgm:spPr/>
      <dgm:t>
        <a:bodyPr/>
        <a:lstStyle/>
        <a:p>
          <a:endParaRPr lang="en-US"/>
        </a:p>
      </dgm:t>
    </dgm:pt>
    <dgm:pt modelId="{A611BFFD-1BDB-4181-BAB3-EA5120B871E7}" type="pres">
      <dgm:prSet presAssocID="{F3E648B4-72F8-4A72-8DEB-D21FE96D0463}" presName="negativeSpace" presStyleCnt="0"/>
      <dgm:spPr/>
      <dgm:t>
        <a:bodyPr/>
        <a:lstStyle/>
        <a:p>
          <a:endParaRPr lang="en-US"/>
        </a:p>
      </dgm:t>
    </dgm:pt>
    <dgm:pt modelId="{7237ED28-772C-41B9-91F0-C93B30F05466}" type="pres">
      <dgm:prSet presAssocID="{F3E648B4-72F8-4A72-8DEB-D21FE96D0463}" presName="childText" presStyleLbl="conFgAcc1" presStyleIdx="0" presStyleCnt="5">
        <dgm:presLayoutVars>
          <dgm:bulletEnabled val="1"/>
        </dgm:presLayoutVars>
      </dgm:prSet>
      <dgm:spPr/>
      <dgm:t>
        <a:bodyPr/>
        <a:lstStyle/>
        <a:p>
          <a:endParaRPr lang="en-US"/>
        </a:p>
      </dgm:t>
    </dgm:pt>
    <dgm:pt modelId="{2429DB46-D793-4EE8-ADF8-E5BD8FF462E4}" type="pres">
      <dgm:prSet presAssocID="{5271A974-F501-4711-8AB7-B6EC07EDF38D}" presName="spaceBetweenRectangles" presStyleCnt="0"/>
      <dgm:spPr/>
      <dgm:t>
        <a:bodyPr/>
        <a:lstStyle/>
        <a:p>
          <a:endParaRPr lang="en-US"/>
        </a:p>
      </dgm:t>
    </dgm:pt>
    <dgm:pt modelId="{662C6BDA-C8EC-4DFA-B71B-16C5D8A52DC5}" type="pres">
      <dgm:prSet presAssocID="{D648AF34-405D-47BA-B7C2-517B2D17B84F}" presName="parentLin" presStyleCnt="0"/>
      <dgm:spPr/>
      <dgm:t>
        <a:bodyPr/>
        <a:lstStyle/>
        <a:p>
          <a:endParaRPr lang="en-US"/>
        </a:p>
      </dgm:t>
    </dgm:pt>
    <dgm:pt modelId="{1119C3B3-82A3-40E1-9CC2-F7ABC1AF5DB7}" type="pres">
      <dgm:prSet presAssocID="{D648AF34-405D-47BA-B7C2-517B2D17B84F}" presName="parentLeftMargin" presStyleLbl="node1" presStyleIdx="0" presStyleCnt="5"/>
      <dgm:spPr/>
      <dgm:t>
        <a:bodyPr/>
        <a:lstStyle/>
        <a:p>
          <a:endParaRPr lang="en-US"/>
        </a:p>
      </dgm:t>
    </dgm:pt>
    <dgm:pt modelId="{A3CCDBC5-15EB-4F25-92B7-DCAC65F740A1}" type="pres">
      <dgm:prSet presAssocID="{D648AF34-405D-47BA-B7C2-517B2D17B84F}" presName="parentText" presStyleLbl="node1" presStyleIdx="1" presStyleCnt="5">
        <dgm:presLayoutVars>
          <dgm:chMax val="0"/>
          <dgm:bulletEnabled val="1"/>
        </dgm:presLayoutVars>
      </dgm:prSet>
      <dgm:spPr/>
      <dgm:t>
        <a:bodyPr/>
        <a:lstStyle/>
        <a:p>
          <a:endParaRPr lang="en-US"/>
        </a:p>
      </dgm:t>
    </dgm:pt>
    <dgm:pt modelId="{364743D4-FFEC-4531-8750-6B718A153013}" type="pres">
      <dgm:prSet presAssocID="{D648AF34-405D-47BA-B7C2-517B2D17B84F}" presName="negativeSpace" presStyleCnt="0"/>
      <dgm:spPr/>
      <dgm:t>
        <a:bodyPr/>
        <a:lstStyle/>
        <a:p>
          <a:endParaRPr lang="en-US"/>
        </a:p>
      </dgm:t>
    </dgm:pt>
    <dgm:pt modelId="{BAB3E059-C4E3-4AEF-AD9D-BAA5619ECF42}" type="pres">
      <dgm:prSet presAssocID="{D648AF34-405D-47BA-B7C2-517B2D17B84F}" presName="childText" presStyleLbl="conFgAcc1" presStyleIdx="1" presStyleCnt="5">
        <dgm:presLayoutVars>
          <dgm:bulletEnabled val="1"/>
        </dgm:presLayoutVars>
      </dgm:prSet>
      <dgm:spPr/>
      <dgm:t>
        <a:bodyPr/>
        <a:lstStyle/>
        <a:p>
          <a:endParaRPr lang="en-US"/>
        </a:p>
      </dgm:t>
    </dgm:pt>
    <dgm:pt modelId="{8DF1350A-127C-4C8E-BA3A-92D4241252C2}" type="pres">
      <dgm:prSet presAssocID="{CF1F8E29-90B2-426F-A4AF-2421AC4E03C5}" presName="spaceBetweenRectangles" presStyleCnt="0"/>
      <dgm:spPr/>
      <dgm:t>
        <a:bodyPr/>
        <a:lstStyle/>
        <a:p>
          <a:endParaRPr lang="en-US"/>
        </a:p>
      </dgm:t>
    </dgm:pt>
    <dgm:pt modelId="{BD95CB52-7E3E-4FDE-83C2-F7B80A28F0A7}" type="pres">
      <dgm:prSet presAssocID="{DC0B88A2-8E87-48A0-8A02-3863F95DD5BE}" presName="parentLin" presStyleCnt="0"/>
      <dgm:spPr/>
      <dgm:t>
        <a:bodyPr/>
        <a:lstStyle/>
        <a:p>
          <a:endParaRPr lang="en-US"/>
        </a:p>
      </dgm:t>
    </dgm:pt>
    <dgm:pt modelId="{41BF2A2E-49F8-4813-B72B-2D86D748D1B5}" type="pres">
      <dgm:prSet presAssocID="{DC0B88A2-8E87-48A0-8A02-3863F95DD5BE}" presName="parentLeftMargin" presStyleLbl="node1" presStyleIdx="1" presStyleCnt="5"/>
      <dgm:spPr/>
      <dgm:t>
        <a:bodyPr/>
        <a:lstStyle/>
        <a:p>
          <a:endParaRPr lang="en-US"/>
        </a:p>
      </dgm:t>
    </dgm:pt>
    <dgm:pt modelId="{31E58DFF-371F-4438-86F0-79EC064770A3}" type="pres">
      <dgm:prSet presAssocID="{DC0B88A2-8E87-48A0-8A02-3863F95DD5BE}" presName="parentText" presStyleLbl="node1" presStyleIdx="2" presStyleCnt="5">
        <dgm:presLayoutVars>
          <dgm:chMax val="0"/>
          <dgm:bulletEnabled val="1"/>
        </dgm:presLayoutVars>
      </dgm:prSet>
      <dgm:spPr/>
      <dgm:t>
        <a:bodyPr/>
        <a:lstStyle/>
        <a:p>
          <a:endParaRPr lang="en-US"/>
        </a:p>
      </dgm:t>
    </dgm:pt>
    <dgm:pt modelId="{1665E1B9-330B-4461-B882-24792AC0EB0F}" type="pres">
      <dgm:prSet presAssocID="{DC0B88A2-8E87-48A0-8A02-3863F95DD5BE}" presName="negativeSpace" presStyleCnt="0"/>
      <dgm:spPr/>
      <dgm:t>
        <a:bodyPr/>
        <a:lstStyle/>
        <a:p>
          <a:endParaRPr lang="en-US"/>
        </a:p>
      </dgm:t>
    </dgm:pt>
    <dgm:pt modelId="{038C5F2D-A9D3-4B15-8F8C-00733C802945}" type="pres">
      <dgm:prSet presAssocID="{DC0B88A2-8E87-48A0-8A02-3863F95DD5BE}" presName="childText" presStyleLbl="conFgAcc1" presStyleIdx="2" presStyleCnt="5">
        <dgm:presLayoutVars>
          <dgm:bulletEnabled val="1"/>
        </dgm:presLayoutVars>
      </dgm:prSet>
      <dgm:spPr/>
      <dgm:t>
        <a:bodyPr/>
        <a:lstStyle/>
        <a:p>
          <a:endParaRPr lang="en-US"/>
        </a:p>
      </dgm:t>
    </dgm:pt>
    <dgm:pt modelId="{5FC2CBDC-62FF-42FE-A575-4D4F71B482B3}" type="pres">
      <dgm:prSet presAssocID="{3ABD777A-86FA-4271-B5CA-E52A65B1F8FC}" presName="spaceBetweenRectangles" presStyleCnt="0"/>
      <dgm:spPr/>
      <dgm:t>
        <a:bodyPr/>
        <a:lstStyle/>
        <a:p>
          <a:endParaRPr lang="en-US"/>
        </a:p>
      </dgm:t>
    </dgm:pt>
    <dgm:pt modelId="{860AF649-2070-4122-9B70-8946A529C99A}" type="pres">
      <dgm:prSet presAssocID="{020F633A-A081-4F82-B02D-ECCBAE8F50DD}" presName="parentLin" presStyleCnt="0"/>
      <dgm:spPr/>
      <dgm:t>
        <a:bodyPr/>
        <a:lstStyle/>
        <a:p>
          <a:endParaRPr lang="en-US"/>
        </a:p>
      </dgm:t>
    </dgm:pt>
    <dgm:pt modelId="{6CA519E9-6B9E-4ADA-B9AC-30F9D14B7E79}" type="pres">
      <dgm:prSet presAssocID="{020F633A-A081-4F82-B02D-ECCBAE8F50DD}" presName="parentLeftMargin" presStyleLbl="node1" presStyleIdx="2" presStyleCnt="5"/>
      <dgm:spPr/>
      <dgm:t>
        <a:bodyPr/>
        <a:lstStyle/>
        <a:p>
          <a:endParaRPr lang="en-US"/>
        </a:p>
      </dgm:t>
    </dgm:pt>
    <dgm:pt modelId="{14040D1E-96B6-4F88-82DB-E707260FC003}" type="pres">
      <dgm:prSet presAssocID="{020F633A-A081-4F82-B02D-ECCBAE8F50DD}" presName="parentText" presStyleLbl="node1" presStyleIdx="3" presStyleCnt="5">
        <dgm:presLayoutVars>
          <dgm:chMax val="0"/>
          <dgm:bulletEnabled val="1"/>
        </dgm:presLayoutVars>
      </dgm:prSet>
      <dgm:spPr/>
      <dgm:t>
        <a:bodyPr/>
        <a:lstStyle/>
        <a:p>
          <a:endParaRPr lang="en-US"/>
        </a:p>
      </dgm:t>
    </dgm:pt>
    <dgm:pt modelId="{67293861-923D-40DB-9D0F-27885D34C04D}" type="pres">
      <dgm:prSet presAssocID="{020F633A-A081-4F82-B02D-ECCBAE8F50DD}" presName="negativeSpace" presStyleCnt="0"/>
      <dgm:spPr/>
      <dgm:t>
        <a:bodyPr/>
        <a:lstStyle/>
        <a:p>
          <a:endParaRPr lang="en-US"/>
        </a:p>
      </dgm:t>
    </dgm:pt>
    <dgm:pt modelId="{4B3FC712-6BFB-436E-AFCB-8DAE23582BB3}" type="pres">
      <dgm:prSet presAssocID="{020F633A-A081-4F82-B02D-ECCBAE8F50DD}" presName="childText" presStyleLbl="conFgAcc1" presStyleIdx="3" presStyleCnt="5">
        <dgm:presLayoutVars>
          <dgm:bulletEnabled val="1"/>
        </dgm:presLayoutVars>
      </dgm:prSet>
      <dgm:spPr/>
      <dgm:t>
        <a:bodyPr/>
        <a:lstStyle/>
        <a:p>
          <a:endParaRPr lang="en-US"/>
        </a:p>
      </dgm:t>
    </dgm:pt>
    <dgm:pt modelId="{981ABC9F-A3AE-45B5-BCB8-5556FC10B57E}" type="pres">
      <dgm:prSet presAssocID="{6E4FF06C-A461-4927-B33F-F16923A8A438}" presName="spaceBetweenRectangles" presStyleCnt="0"/>
      <dgm:spPr/>
      <dgm:t>
        <a:bodyPr/>
        <a:lstStyle/>
        <a:p>
          <a:endParaRPr lang="en-US"/>
        </a:p>
      </dgm:t>
    </dgm:pt>
    <dgm:pt modelId="{803ECDC8-C24E-4560-9AE3-10E242096D23}" type="pres">
      <dgm:prSet presAssocID="{7A53398D-EC2C-4CD7-B9C6-FD61645458BB}" presName="parentLin" presStyleCnt="0"/>
      <dgm:spPr/>
      <dgm:t>
        <a:bodyPr/>
        <a:lstStyle/>
        <a:p>
          <a:endParaRPr lang="en-US"/>
        </a:p>
      </dgm:t>
    </dgm:pt>
    <dgm:pt modelId="{F162F4C0-7012-4855-BD43-71E2DAE7FE3B}" type="pres">
      <dgm:prSet presAssocID="{7A53398D-EC2C-4CD7-B9C6-FD61645458BB}" presName="parentLeftMargin" presStyleLbl="node1" presStyleIdx="3" presStyleCnt="5"/>
      <dgm:spPr/>
      <dgm:t>
        <a:bodyPr/>
        <a:lstStyle/>
        <a:p>
          <a:endParaRPr lang="en-US"/>
        </a:p>
      </dgm:t>
    </dgm:pt>
    <dgm:pt modelId="{0967CE8C-5776-4247-977B-0C86DAB4D0E6}" type="pres">
      <dgm:prSet presAssocID="{7A53398D-EC2C-4CD7-B9C6-FD61645458BB}" presName="parentText" presStyleLbl="node1" presStyleIdx="4" presStyleCnt="5">
        <dgm:presLayoutVars>
          <dgm:chMax val="0"/>
          <dgm:bulletEnabled val="1"/>
        </dgm:presLayoutVars>
      </dgm:prSet>
      <dgm:spPr/>
      <dgm:t>
        <a:bodyPr/>
        <a:lstStyle/>
        <a:p>
          <a:endParaRPr lang="en-US"/>
        </a:p>
      </dgm:t>
    </dgm:pt>
    <dgm:pt modelId="{A97949F5-5218-4519-B768-62A672EE99D6}" type="pres">
      <dgm:prSet presAssocID="{7A53398D-EC2C-4CD7-B9C6-FD61645458BB}" presName="negativeSpace" presStyleCnt="0"/>
      <dgm:spPr/>
      <dgm:t>
        <a:bodyPr/>
        <a:lstStyle/>
        <a:p>
          <a:endParaRPr lang="en-US"/>
        </a:p>
      </dgm:t>
    </dgm:pt>
    <dgm:pt modelId="{17A7692D-0301-4965-9B12-29E7B8FFC698}" type="pres">
      <dgm:prSet presAssocID="{7A53398D-EC2C-4CD7-B9C6-FD61645458BB}" presName="childText" presStyleLbl="conFgAcc1" presStyleIdx="4" presStyleCnt="5">
        <dgm:presLayoutVars>
          <dgm:bulletEnabled val="1"/>
        </dgm:presLayoutVars>
      </dgm:prSet>
      <dgm:spPr/>
      <dgm:t>
        <a:bodyPr/>
        <a:lstStyle/>
        <a:p>
          <a:endParaRPr lang="en-US"/>
        </a:p>
      </dgm:t>
    </dgm:pt>
  </dgm:ptLst>
  <dgm:cxnLst>
    <dgm:cxn modelId="{B432047E-10F7-41E1-B135-5808900E7C09}" type="presOf" srcId="{4EE8761A-4D22-4682-B221-96EED468B4E5}" destId="{7237ED28-772C-41B9-91F0-C93B30F05466}" srcOrd="0" destOrd="1" presId="urn:microsoft.com/office/officeart/2005/8/layout/list1"/>
    <dgm:cxn modelId="{43ED78F0-A685-46C8-936A-89D7828B3273}" type="presOf" srcId="{7602D20F-8CA8-4E2A-991F-929386EF9EFD}" destId="{BAB3E059-C4E3-4AEF-AD9D-BAA5619ECF42}" srcOrd="0" destOrd="1" presId="urn:microsoft.com/office/officeart/2005/8/layout/list1"/>
    <dgm:cxn modelId="{CEA33450-7466-455B-A4E1-92DA329D4EDF}" srcId="{9844010B-7134-490E-B2E1-23E434C037DB}" destId="{7A53398D-EC2C-4CD7-B9C6-FD61645458BB}" srcOrd="4" destOrd="0" parTransId="{38287E01-0564-4C31-BCE3-D406835D13CB}" sibTransId="{317A028E-F687-4AB4-813E-88A7932E216A}"/>
    <dgm:cxn modelId="{52B8C0AB-E6B1-4D42-B4DC-7E61B737C6CD}" type="presOf" srcId="{D42667D2-8935-4A68-9614-9C6AF2582467}" destId="{7237ED28-772C-41B9-91F0-C93B30F05466}" srcOrd="0" destOrd="0" presId="urn:microsoft.com/office/officeart/2005/8/layout/list1"/>
    <dgm:cxn modelId="{179BC56D-84E3-40C6-874F-36C51D26018D}" type="presOf" srcId="{C9663E91-68D0-45D4-998A-F0B402EF1441}" destId="{038C5F2D-A9D3-4B15-8F8C-00733C802945}" srcOrd="0" destOrd="1" presId="urn:microsoft.com/office/officeart/2005/8/layout/list1"/>
    <dgm:cxn modelId="{7A418A16-A40A-44A8-BF8A-8471B48784C8}" srcId="{7A53398D-EC2C-4CD7-B9C6-FD61645458BB}" destId="{B8F6FF1E-CF45-4FE7-800F-21B5D7CB4A46}" srcOrd="0" destOrd="0" parTransId="{2E953102-91FB-4D2B-BA04-B62EC31A66F8}" sibTransId="{6F0926F4-A3A7-4CE7-B3EC-E0AB299E0439}"/>
    <dgm:cxn modelId="{C4E628DD-70C6-4996-B106-58AF9EA36ADB}" srcId="{020F633A-A081-4F82-B02D-ECCBAE8F50DD}" destId="{068A4A77-5F09-4E27-AEBA-DB17C3C202FB}" srcOrd="0" destOrd="0" parTransId="{F22F53FC-E198-4A3A-9FE9-04F3707B2DFD}" sibTransId="{D9D6FA11-19EE-4846-A159-EC493B056262}"/>
    <dgm:cxn modelId="{A7442C81-52B5-4242-978D-805307475437}" type="presOf" srcId="{020F633A-A081-4F82-B02D-ECCBAE8F50DD}" destId="{6CA519E9-6B9E-4ADA-B9AC-30F9D14B7E79}" srcOrd="0" destOrd="0" presId="urn:microsoft.com/office/officeart/2005/8/layout/list1"/>
    <dgm:cxn modelId="{891F1753-51C3-4365-B264-476EE5D5C322}" type="presOf" srcId="{F3E648B4-72F8-4A72-8DEB-D21FE96D0463}" destId="{C5E9084A-3C58-4A77-9BEC-695985F6F770}" srcOrd="0" destOrd="0" presId="urn:microsoft.com/office/officeart/2005/8/layout/list1"/>
    <dgm:cxn modelId="{ACC91FB4-CFA0-4F0E-A7CD-6B7E6CFF53BD}" type="presOf" srcId="{732EDEFB-9DFE-4A54-B35D-3AE0CF7197F6}" destId="{038C5F2D-A9D3-4B15-8F8C-00733C802945}" srcOrd="0" destOrd="0" presId="urn:microsoft.com/office/officeart/2005/8/layout/list1"/>
    <dgm:cxn modelId="{E1101A54-482E-4CE9-B5A6-4E37F3AEF9C5}" srcId="{D648AF34-405D-47BA-B7C2-517B2D17B84F}" destId="{E572AE21-B1B1-4D8C-8AC5-A57EE55B43B7}" srcOrd="0" destOrd="0" parTransId="{2052BC17-51A7-4477-9AAC-6B34A8FAD51F}" sibTransId="{A22D63A0-93B3-46D4-9D9A-397008C8AF3A}"/>
    <dgm:cxn modelId="{364716D4-1266-45B6-8907-028D9069BA5E}" type="presOf" srcId="{7A53398D-EC2C-4CD7-B9C6-FD61645458BB}" destId="{F162F4C0-7012-4855-BD43-71E2DAE7FE3B}" srcOrd="0" destOrd="0" presId="urn:microsoft.com/office/officeart/2005/8/layout/list1"/>
    <dgm:cxn modelId="{5776899B-B67E-4F60-9B8C-8BF3EE8614FE}" srcId="{9844010B-7134-490E-B2E1-23E434C037DB}" destId="{D648AF34-405D-47BA-B7C2-517B2D17B84F}" srcOrd="1" destOrd="0" parTransId="{CC3358A8-9BF6-4C1D-8A0D-47657FBF8A30}" sibTransId="{CF1F8E29-90B2-426F-A4AF-2421AC4E03C5}"/>
    <dgm:cxn modelId="{8131179D-EDCA-446F-AE59-7EB9C1D71942}" srcId="{020F633A-A081-4F82-B02D-ECCBAE8F50DD}" destId="{79107D57-40E4-4D12-98C0-28BE28C60A80}" srcOrd="1" destOrd="0" parTransId="{FA7F5260-433B-40B8-A988-B1CD7F9EA1DE}" sibTransId="{58A98DA9-6A04-47FC-AF2D-AC9E9723E77D}"/>
    <dgm:cxn modelId="{4E834B18-F89E-4540-9703-1687624290E7}" type="presOf" srcId="{DC0B88A2-8E87-48A0-8A02-3863F95DD5BE}" destId="{41BF2A2E-49F8-4813-B72B-2D86D748D1B5}" srcOrd="0" destOrd="0" presId="urn:microsoft.com/office/officeart/2005/8/layout/list1"/>
    <dgm:cxn modelId="{F6309D8A-81A8-4B09-AF29-EA2C7976C816}" type="presOf" srcId="{D648AF34-405D-47BA-B7C2-517B2D17B84F}" destId="{1119C3B3-82A3-40E1-9CC2-F7ABC1AF5DB7}" srcOrd="0" destOrd="0" presId="urn:microsoft.com/office/officeart/2005/8/layout/list1"/>
    <dgm:cxn modelId="{89A4F441-E1C3-460B-845C-10291D119722}" srcId="{DC0B88A2-8E87-48A0-8A02-3863F95DD5BE}" destId="{732EDEFB-9DFE-4A54-B35D-3AE0CF7197F6}" srcOrd="0" destOrd="0" parTransId="{CAB673AE-CA4B-40DB-B23E-0100995967A3}" sibTransId="{C0F7E0E2-5A0A-4E4C-ADF2-39F02DA7B6C8}"/>
    <dgm:cxn modelId="{279FC127-9A62-4D79-80E1-E995048F1D03}" type="presOf" srcId="{79107D57-40E4-4D12-98C0-28BE28C60A80}" destId="{4B3FC712-6BFB-436E-AFCB-8DAE23582BB3}" srcOrd="0" destOrd="1" presId="urn:microsoft.com/office/officeart/2005/8/layout/list1"/>
    <dgm:cxn modelId="{BF5E8216-A252-475B-AFC3-4DFF557214D3}" srcId="{F3E648B4-72F8-4A72-8DEB-D21FE96D0463}" destId="{4EE8761A-4D22-4682-B221-96EED468B4E5}" srcOrd="1" destOrd="0" parTransId="{EF65EB54-6341-4232-AD94-886C8228E53E}" sibTransId="{5037833C-9562-4A4A-A22D-219E7D300C26}"/>
    <dgm:cxn modelId="{14FBA108-8015-4C41-90E6-47481BD7EE76}" type="presOf" srcId="{020F633A-A081-4F82-B02D-ECCBAE8F50DD}" destId="{14040D1E-96B6-4F88-82DB-E707260FC003}" srcOrd="1" destOrd="0" presId="urn:microsoft.com/office/officeart/2005/8/layout/list1"/>
    <dgm:cxn modelId="{DB1BA1E5-E7C7-4EB8-9673-DE70DE265503}" type="presOf" srcId="{D648AF34-405D-47BA-B7C2-517B2D17B84F}" destId="{A3CCDBC5-15EB-4F25-92B7-DCAC65F740A1}" srcOrd="1" destOrd="0" presId="urn:microsoft.com/office/officeart/2005/8/layout/list1"/>
    <dgm:cxn modelId="{2F020B63-B6F5-4F9C-B29B-31C46E52750B}" type="presOf" srcId="{B8F6FF1E-CF45-4FE7-800F-21B5D7CB4A46}" destId="{17A7692D-0301-4965-9B12-29E7B8FFC698}" srcOrd="0" destOrd="0" presId="urn:microsoft.com/office/officeart/2005/8/layout/list1"/>
    <dgm:cxn modelId="{DD609FB3-FDD1-4AB4-8174-DEFE1CD9AA95}" type="presOf" srcId="{60DD20F8-301B-4038-A094-8CF7C81958F6}" destId="{17A7692D-0301-4965-9B12-29E7B8FFC698}" srcOrd="0" destOrd="1" presId="urn:microsoft.com/office/officeart/2005/8/layout/list1"/>
    <dgm:cxn modelId="{2A7CBDCE-223B-4BE7-B398-186DEE71565E}" type="presOf" srcId="{7A53398D-EC2C-4CD7-B9C6-FD61645458BB}" destId="{0967CE8C-5776-4247-977B-0C86DAB4D0E6}" srcOrd="1" destOrd="0" presId="urn:microsoft.com/office/officeart/2005/8/layout/list1"/>
    <dgm:cxn modelId="{9122D5CE-17BC-4A3B-B92A-70FD6C8465E0}" type="presOf" srcId="{F3E648B4-72F8-4A72-8DEB-D21FE96D0463}" destId="{F32234F7-9CF3-4DB2-993A-0932A772C98F}" srcOrd="1" destOrd="0" presId="urn:microsoft.com/office/officeart/2005/8/layout/list1"/>
    <dgm:cxn modelId="{2064B05E-5A70-4EF5-9DC8-6543B6C54A16}" type="presOf" srcId="{E572AE21-B1B1-4D8C-8AC5-A57EE55B43B7}" destId="{BAB3E059-C4E3-4AEF-AD9D-BAA5619ECF42}" srcOrd="0" destOrd="0" presId="urn:microsoft.com/office/officeart/2005/8/layout/list1"/>
    <dgm:cxn modelId="{D631063D-B207-4C29-A9C5-A12B71272F12}" type="presOf" srcId="{9844010B-7134-490E-B2E1-23E434C037DB}" destId="{2379DED8-27A1-4F34-8AD5-3ABF1FD231FC}" srcOrd="0" destOrd="0" presId="urn:microsoft.com/office/officeart/2005/8/layout/list1"/>
    <dgm:cxn modelId="{E7711902-0A8A-4A9F-A9A6-06EBB89D15EB}" srcId="{9844010B-7134-490E-B2E1-23E434C037DB}" destId="{F3E648B4-72F8-4A72-8DEB-D21FE96D0463}" srcOrd="0" destOrd="0" parTransId="{47FB54FE-5D27-4255-B472-1097443467E5}" sibTransId="{5271A974-F501-4711-8AB7-B6EC07EDF38D}"/>
    <dgm:cxn modelId="{4E8173C5-226A-4728-8817-D9993878120A}" srcId="{7A53398D-EC2C-4CD7-B9C6-FD61645458BB}" destId="{60DD20F8-301B-4038-A094-8CF7C81958F6}" srcOrd="1" destOrd="0" parTransId="{D6866FC2-056D-47E1-B4ED-6AED754A6D74}" sibTransId="{EA4D3F92-8D64-4F6B-8982-4AD35F28DE1E}"/>
    <dgm:cxn modelId="{5479836B-535C-4527-8FE1-AF4E41EA7AEA}" type="presOf" srcId="{068A4A77-5F09-4E27-AEBA-DB17C3C202FB}" destId="{4B3FC712-6BFB-436E-AFCB-8DAE23582BB3}" srcOrd="0" destOrd="0" presId="urn:microsoft.com/office/officeart/2005/8/layout/list1"/>
    <dgm:cxn modelId="{722DE43B-574B-42F9-9F5D-F7FB394051F2}" srcId="{D648AF34-405D-47BA-B7C2-517B2D17B84F}" destId="{7602D20F-8CA8-4E2A-991F-929386EF9EFD}" srcOrd="1" destOrd="0" parTransId="{05036E54-FEE5-4F24-878F-A8CC35E9E5F0}" sibTransId="{1E30C5A5-3461-48F9-8AD6-302EC265C724}"/>
    <dgm:cxn modelId="{99ADC3F4-B36F-4689-BD22-EC76298174A1}" srcId="{F3E648B4-72F8-4A72-8DEB-D21FE96D0463}" destId="{D42667D2-8935-4A68-9614-9C6AF2582467}" srcOrd="0" destOrd="0" parTransId="{FAD04A4F-7361-452E-9BE4-9F7A91529A97}" sibTransId="{4FF818FB-383B-45BD-B23C-633ABD11B500}"/>
    <dgm:cxn modelId="{36094013-CFF9-4A7B-B602-7D2CA0C3385D}" srcId="{DC0B88A2-8E87-48A0-8A02-3863F95DD5BE}" destId="{C9663E91-68D0-45D4-998A-F0B402EF1441}" srcOrd="1" destOrd="0" parTransId="{9393E28B-5ED6-4025-B1C9-AEE00206AD22}" sibTransId="{E7513929-7353-41B4-9D2D-9C06D59299AF}"/>
    <dgm:cxn modelId="{D341A9ED-A098-43BC-8E78-BDB0C33093F2}" type="presOf" srcId="{DC0B88A2-8E87-48A0-8A02-3863F95DD5BE}" destId="{31E58DFF-371F-4438-86F0-79EC064770A3}" srcOrd="1" destOrd="0" presId="urn:microsoft.com/office/officeart/2005/8/layout/list1"/>
    <dgm:cxn modelId="{45470A10-47CB-494D-A335-DE138E33D11D}" srcId="{9844010B-7134-490E-B2E1-23E434C037DB}" destId="{DC0B88A2-8E87-48A0-8A02-3863F95DD5BE}" srcOrd="2" destOrd="0" parTransId="{0808DA7D-ABFE-437A-B35E-35DFDC87AB88}" sibTransId="{3ABD777A-86FA-4271-B5CA-E52A65B1F8FC}"/>
    <dgm:cxn modelId="{DDF3B9FF-10C5-4A89-8F09-F7C6416F0AB0}" srcId="{9844010B-7134-490E-B2E1-23E434C037DB}" destId="{020F633A-A081-4F82-B02D-ECCBAE8F50DD}" srcOrd="3" destOrd="0" parTransId="{F52D9C91-EE5B-4D6B-BAD4-89D8C5FF83F7}" sibTransId="{6E4FF06C-A461-4927-B33F-F16923A8A438}"/>
    <dgm:cxn modelId="{87CF2A2F-EAED-40C1-8C35-543C1635FF43}" type="presParOf" srcId="{2379DED8-27A1-4F34-8AD5-3ABF1FD231FC}" destId="{85A57851-2E99-487F-A034-1C1893A25405}" srcOrd="0" destOrd="0" presId="urn:microsoft.com/office/officeart/2005/8/layout/list1"/>
    <dgm:cxn modelId="{807220C9-0C37-40FB-8A5B-89C4C137DF85}" type="presParOf" srcId="{85A57851-2E99-487F-A034-1C1893A25405}" destId="{C5E9084A-3C58-4A77-9BEC-695985F6F770}" srcOrd="0" destOrd="0" presId="urn:microsoft.com/office/officeart/2005/8/layout/list1"/>
    <dgm:cxn modelId="{C56E5991-358B-4B0D-92AE-CDD0A91659CE}" type="presParOf" srcId="{85A57851-2E99-487F-A034-1C1893A25405}" destId="{F32234F7-9CF3-4DB2-993A-0932A772C98F}" srcOrd="1" destOrd="0" presId="urn:microsoft.com/office/officeart/2005/8/layout/list1"/>
    <dgm:cxn modelId="{F86315D0-6E10-4C68-BEC8-8BA4DD3D30E5}" type="presParOf" srcId="{2379DED8-27A1-4F34-8AD5-3ABF1FD231FC}" destId="{A611BFFD-1BDB-4181-BAB3-EA5120B871E7}" srcOrd="1" destOrd="0" presId="urn:microsoft.com/office/officeart/2005/8/layout/list1"/>
    <dgm:cxn modelId="{456CA698-3C6B-4D5B-AE16-0ABD9702C1F8}" type="presParOf" srcId="{2379DED8-27A1-4F34-8AD5-3ABF1FD231FC}" destId="{7237ED28-772C-41B9-91F0-C93B30F05466}" srcOrd="2" destOrd="0" presId="urn:microsoft.com/office/officeart/2005/8/layout/list1"/>
    <dgm:cxn modelId="{B6564C6C-A2CE-4603-B201-34CB4E9283EF}" type="presParOf" srcId="{2379DED8-27A1-4F34-8AD5-3ABF1FD231FC}" destId="{2429DB46-D793-4EE8-ADF8-E5BD8FF462E4}" srcOrd="3" destOrd="0" presId="urn:microsoft.com/office/officeart/2005/8/layout/list1"/>
    <dgm:cxn modelId="{4FBCDE3D-5278-4C39-8E53-7475F6483F8C}" type="presParOf" srcId="{2379DED8-27A1-4F34-8AD5-3ABF1FD231FC}" destId="{662C6BDA-C8EC-4DFA-B71B-16C5D8A52DC5}" srcOrd="4" destOrd="0" presId="urn:microsoft.com/office/officeart/2005/8/layout/list1"/>
    <dgm:cxn modelId="{ADDE431A-C9E1-4895-9D5C-4C6C332CAC61}" type="presParOf" srcId="{662C6BDA-C8EC-4DFA-B71B-16C5D8A52DC5}" destId="{1119C3B3-82A3-40E1-9CC2-F7ABC1AF5DB7}" srcOrd="0" destOrd="0" presId="urn:microsoft.com/office/officeart/2005/8/layout/list1"/>
    <dgm:cxn modelId="{02CD27EA-22F7-4193-AF86-0C2DE317CF0C}" type="presParOf" srcId="{662C6BDA-C8EC-4DFA-B71B-16C5D8A52DC5}" destId="{A3CCDBC5-15EB-4F25-92B7-DCAC65F740A1}" srcOrd="1" destOrd="0" presId="urn:microsoft.com/office/officeart/2005/8/layout/list1"/>
    <dgm:cxn modelId="{C6F0E222-330D-4880-B0BC-4E2331303AC8}" type="presParOf" srcId="{2379DED8-27A1-4F34-8AD5-3ABF1FD231FC}" destId="{364743D4-FFEC-4531-8750-6B718A153013}" srcOrd="5" destOrd="0" presId="urn:microsoft.com/office/officeart/2005/8/layout/list1"/>
    <dgm:cxn modelId="{C68ECB8C-DD10-40BC-A52A-35B87DD9B49D}" type="presParOf" srcId="{2379DED8-27A1-4F34-8AD5-3ABF1FD231FC}" destId="{BAB3E059-C4E3-4AEF-AD9D-BAA5619ECF42}" srcOrd="6" destOrd="0" presId="urn:microsoft.com/office/officeart/2005/8/layout/list1"/>
    <dgm:cxn modelId="{19465065-7CB9-4B8D-B63B-EA3B246BDBC8}" type="presParOf" srcId="{2379DED8-27A1-4F34-8AD5-3ABF1FD231FC}" destId="{8DF1350A-127C-4C8E-BA3A-92D4241252C2}" srcOrd="7" destOrd="0" presId="urn:microsoft.com/office/officeart/2005/8/layout/list1"/>
    <dgm:cxn modelId="{8A183C2B-3BA5-47E5-A120-F986887DF890}" type="presParOf" srcId="{2379DED8-27A1-4F34-8AD5-3ABF1FD231FC}" destId="{BD95CB52-7E3E-4FDE-83C2-F7B80A28F0A7}" srcOrd="8" destOrd="0" presId="urn:microsoft.com/office/officeart/2005/8/layout/list1"/>
    <dgm:cxn modelId="{866CD8CE-AC04-44D3-9028-4A735B5B8DBF}" type="presParOf" srcId="{BD95CB52-7E3E-4FDE-83C2-F7B80A28F0A7}" destId="{41BF2A2E-49F8-4813-B72B-2D86D748D1B5}" srcOrd="0" destOrd="0" presId="urn:microsoft.com/office/officeart/2005/8/layout/list1"/>
    <dgm:cxn modelId="{10E1C92D-DBA1-4BC1-A341-70F2BF279FAA}" type="presParOf" srcId="{BD95CB52-7E3E-4FDE-83C2-F7B80A28F0A7}" destId="{31E58DFF-371F-4438-86F0-79EC064770A3}" srcOrd="1" destOrd="0" presId="urn:microsoft.com/office/officeart/2005/8/layout/list1"/>
    <dgm:cxn modelId="{83099059-43C0-467C-94D9-F64645B980F6}" type="presParOf" srcId="{2379DED8-27A1-4F34-8AD5-3ABF1FD231FC}" destId="{1665E1B9-330B-4461-B882-24792AC0EB0F}" srcOrd="9" destOrd="0" presId="urn:microsoft.com/office/officeart/2005/8/layout/list1"/>
    <dgm:cxn modelId="{D7034AAA-6607-461E-A918-B56D3E81BDE9}" type="presParOf" srcId="{2379DED8-27A1-4F34-8AD5-3ABF1FD231FC}" destId="{038C5F2D-A9D3-4B15-8F8C-00733C802945}" srcOrd="10" destOrd="0" presId="urn:microsoft.com/office/officeart/2005/8/layout/list1"/>
    <dgm:cxn modelId="{4A391CAB-61A1-42E0-809C-256DC214B3F0}" type="presParOf" srcId="{2379DED8-27A1-4F34-8AD5-3ABF1FD231FC}" destId="{5FC2CBDC-62FF-42FE-A575-4D4F71B482B3}" srcOrd="11" destOrd="0" presId="urn:microsoft.com/office/officeart/2005/8/layout/list1"/>
    <dgm:cxn modelId="{B619FB21-90A3-46C2-8AE0-EBF565060251}" type="presParOf" srcId="{2379DED8-27A1-4F34-8AD5-3ABF1FD231FC}" destId="{860AF649-2070-4122-9B70-8946A529C99A}" srcOrd="12" destOrd="0" presId="urn:microsoft.com/office/officeart/2005/8/layout/list1"/>
    <dgm:cxn modelId="{705B0861-6264-46F6-8506-824B7930CA00}" type="presParOf" srcId="{860AF649-2070-4122-9B70-8946A529C99A}" destId="{6CA519E9-6B9E-4ADA-B9AC-30F9D14B7E79}" srcOrd="0" destOrd="0" presId="urn:microsoft.com/office/officeart/2005/8/layout/list1"/>
    <dgm:cxn modelId="{128FC93A-F2D3-4BA7-A75E-42FE7450BCE9}" type="presParOf" srcId="{860AF649-2070-4122-9B70-8946A529C99A}" destId="{14040D1E-96B6-4F88-82DB-E707260FC003}" srcOrd="1" destOrd="0" presId="urn:microsoft.com/office/officeart/2005/8/layout/list1"/>
    <dgm:cxn modelId="{C1B5241F-3330-4A39-AD8E-5E648EF1EFF7}" type="presParOf" srcId="{2379DED8-27A1-4F34-8AD5-3ABF1FD231FC}" destId="{67293861-923D-40DB-9D0F-27885D34C04D}" srcOrd="13" destOrd="0" presId="urn:microsoft.com/office/officeart/2005/8/layout/list1"/>
    <dgm:cxn modelId="{02A8111B-8A28-441A-A154-0A507235A0DF}" type="presParOf" srcId="{2379DED8-27A1-4F34-8AD5-3ABF1FD231FC}" destId="{4B3FC712-6BFB-436E-AFCB-8DAE23582BB3}" srcOrd="14" destOrd="0" presId="urn:microsoft.com/office/officeart/2005/8/layout/list1"/>
    <dgm:cxn modelId="{399A7285-D1C5-4CA9-A656-0FA7B64444D9}" type="presParOf" srcId="{2379DED8-27A1-4F34-8AD5-3ABF1FD231FC}" destId="{981ABC9F-A3AE-45B5-BCB8-5556FC10B57E}" srcOrd="15" destOrd="0" presId="urn:microsoft.com/office/officeart/2005/8/layout/list1"/>
    <dgm:cxn modelId="{46ED5FF1-FF9F-4B4D-ACF3-15E73E815C0D}" type="presParOf" srcId="{2379DED8-27A1-4F34-8AD5-3ABF1FD231FC}" destId="{803ECDC8-C24E-4560-9AE3-10E242096D23}" srcOrd="16" destOrd="0" presId="urn:microsoft.com/office/officeart/2005/8/layout/list1"/>
    <dgm:cxn modelId="{E4448233-62A1-4E72-9B48-36517568B2AA}" type="presParOf" srcId="{803ECDC8-C24E-4560-9AE3-10E242096D23}" destId="{F162F4C0-7012-4855-BD43-71E2DAE7FE3B}" srcOrd="0" destOrd="0" presId="urn:microsoft.com/office/officeart/2005/8/layout/list1"/>
    <dgm:cxn modelId="{85A51763-6F91-4C1C-8E86-E0AC4FEA9818}" type="presParOf" srcId="{803ECDC8-C24E-4560-9AE3-10E242096D23}" destId="{0967CE8C-5776-4247-977B-0C86DAB4D0E6}" srcOrd="1" destOrd="0" presId="urn:microsoft.com/office/officeart/2005/8/layout/list1"/>
    <dgm:cxn modelId="{6721C4A5-3BC5-4E47-B059-BF7376DB1F0B}" type="presParOf" srcId="{2379DED8-27A1-4F34-8AD5-3ABF1FD231FC}" destId="{A97949F5-5218-4519-B768-62A672EE99D6}" srcOrd="17" destOrd="0" presId="urn:microsoft.com/office/officeart/2005/8/layout/list1"/>
    <dgm:cxn modelId="{607102CF-CEA2-4088-A091-942D8570CDAD}" type="presParOf" srcId="{2379DED8-27A1-4F34-8AD5-3ABF1FD231FC}" destId="{17A7692D-0301-4965-9B12-29E7B8FFC698}" srcOrd="18"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0939" y="0"/>
            <a:ext cx="3037840" cy="464820"/>
          </a:xfrm>
          <a:prstGeom prst="rect">
            <a:avLst/>
          </a:prstGeom>
        </p:spPr>
        <p:txBody>
          <a:bodyPr vert="horz" lIns="93909" tIns="46954" rIns="93909" bIns="46954" rtlCol="0"/>
          <a:lstStyle>
            <a:lvl1pPr algn="r">
              <a:defRPr sz="1300"/>
            </a:lvl1pPr>
          </a:lstStyle>
          <a:p>
            <a:fld id="{A45904C4-010F-4896-9D22-0FDDB5A0FF93}" type="datetimeFigureOut">
              <a:rPr lang="en-US" smtClean="0">
                <a:solidFill>
                  <a:schemeClr val="bg1">
                    <a:lumMod val="65000"/>
                  </a:schemeClr>
                </a:solidFill>
                <a:latin typeface="Tahoma" pitchFamily="34" charset="0"/>
                <a:ea typeface="Tahoma" pitchFamily="34" charset="0"/>
                <a:cs typeface="Tahoma" pitchFamily="34" charset="0"/>
              </a:rPr>
              <a:pPr/>
              <a:t>9/20/2016</a:t>
            </a:fld>
            <a:endParaRPr lang="en-US" dirty="0">
              <a:solidFill>
                <a:schemeClr val="bg1">
                  <a:lumMod val="65000"/>
                </a:schemeClr>
              </a:solidFill>
              <a:latin typeface="Tahoma" pitchFamily="34" charset="0"/>
              <a:ea typeface="Tahoma" pitchFamily="34" charset="0"/>
              <a:cs typeface="Tahoma" pitchFamily="34" charset="0"/>
            </a:endParaRPr>
          </a:p>
        </p:txBody>
      </p:sp>
      <p:sp>
        <p:nvSpPr>
          <p:cNvPr id="4" name="Footer Placeholder 3"/>
          <p:cNvSpPr>
            <a:spLocks noGrp="1"/>
          </p:cNvSpPr>
          <p:nvPr>
            <p:ph type="ftr" sz="quarter" idx="2"/>
          </p:nvPr>
        </p:nvSpPr>
        <p:spPr>
          <a:xfrm>
            <a:off x="1" y="8829967"/>
            <a:ext cx="3037840" cy="464820"/>
          </a:xfrm>
          <a:prstGeom prst="rect">
            <a:avLst/>
          </a:prstGeom>
        </p:spPr>
        <p:txBody>
          <a:bodyPr vert="horz" lIns="93909" tIns="46954" rIns="93909" bIns="46954" rtlCol="0" anchor="b"/>
          <a:lstStyle>
            <a:lvl1pPr algn="l">
              <a:defRPr sz="1300"/>
            </a:lvl1pPr>
          </a:lstStyle>
          <a:p>
            <a:r>
              <a:rPr lang="en-US" dirty="0" smtClean="0">
                <a:solidFill>
                  <a:schemeClr val="bg1">
                    <a:lumMod val="65000"/>
                  </a:schemeClr>
                </a:solidFill>
                <a:latin typeface="Tahoma" pitchFamily="34" charset="0"/>
                <a:ea typeface="Tahoma" pitchFamily="34" charset="0"/>
                <a:cs typeface="Tahoma" pitchFamily="34" charset="0"/>
              </a:rPr>
              <a:t>Distribution Statement</a:t>
            </a:r>
            <a:endParaRPr lang="en-US" dirty="0">
              <a:solidFill>
                <a:schemeClr val="bg1">
                  <a:lumMod val="65000"/>
                </a:schemeClr>
              </a:solidFill>
              <a:latin typeface="Tahoma" pitchFamily="34" charset="0"/>
              <a:ea typeface="Tahoma" pitchFamily="34" charset="0"/>
              <a:cs typeface="Tahoma" pitchFamily="34" charset="0"/>
            </a:endParaRPr>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909" tIns="46954" rIns="93909" bIns="46954" rtlCol="0" anchor="b"/>
          <a:lstStyle>
            <a:lvl1pPr algn="r">
              <a:defRPr sz="1300"/>
            </a:lvl1pPr>
          </a:lstStyle>
          <a:p>
            <a:fld id="{4899D1F1-6DC0-4977-808C-FD0BF7AD2565}" type="slidenum">
              <a:rPr lang="en-US" smtClean="0">
                <a:solidFill>
                  <a:schemeClr val="bg1">
                    <a:lumMod val="65000"/>
                  </a:schemeClr>
                </a:solidFill>
                <a:latin typeface="Tahoma" pitchFamily="34" charset="0"/>
                <a:ea typeface="Tahoma" pitchFamily="34" charset="0"/>
                <a:cs typeface="Tahoma" pitchFamily="34" charset="0"/>
              </a:rPr>
              <a:pPr/>
              <a:t>‹#›</a:t>
            </a:fld>
            <a:endParaRPr lang="en-US" dirty="0">
              <a:solidFill>
                <a:schemeClr val="bg1">
                  <a:lumMod val="65000"/>
                </a:schemeClr>
              </a:solidFill>
              <a:latin typeface="Tahoma" pitchFamily="34" charset="0"/>
              <a:ea typeface="Tahoma" pitchFamily="34" charset="0"/>
              <a:cs typeface="Tahoma" pitchFamily="34" charset="0"/>
            </a:endParaRPr>
          </a:p>
        </p:txBody>
      </p:sp>
      <p:pic>
        <p:nvPicPr>
          <p:cNvPr id="6" name="Picture 6" descr="TITLE-HEADER 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788" y="-77470"/>
            <a:ext cx="1582209" cy="108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4592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939" y="0"/>
            <a:ext cx="3037840" cy="464820"/>
          </a:xfrm>
          <a:prstGeom prst="rect">
            <a:avLst/>
          </a:prstGeom>
        </p:spPr>
        <p:txBody>
          <a:bodyPr vert="horz" lIns="93909" tIns="46954" rIns="93909" bIns="46954" rtlCol="0"/>
          <a:lstStyle>
            <a:lvl1pPr algn="r">
              <a:defRPr sz="1300">
                <a:solidFill>
                  <a:schemeClr val="bg1">
                    <a:lumMod val="65000"/>
                  </a:schemeClr>
                </a:solidFill>
                <a:latin typeface="Tahoma" pitchFamily="34" charset="0"/>
                <a:ea typeface="Tahoma" pitchFamily="34" charset="0"/>
                <a:cs typeface="Tahoma" pitchFamily="34" charset="0"/>
              </a:defRPr>
            </a:lvl1pPr>
          </a:lstStyle>
          <a:p>
            <a:fld id="{92715C0D-0E45-40B4-BE1B-664AAA8E6B7F}" type="datetimeFigureOut">
              <a:rPr lang="en-US" smtClean="0"/>
              <a:pPr/>
              <a:t>9/20/2016</a:t>
            </a:fld>
            <a:endParaRPr lang="en-US" dirty="0"/>
          </a:p>
        </p:txBody>
      </p:sp>
      <p:sp>
        <p:nvSpPr>
          <p:cNvPr id="4" name="Slide Image Placeholder 3"/>
          <p:cNvSpPr>
            <a:spLocks noGrp="1" noRot="1" noChangeAspect="1"/>
          </p:cNvSpPr>
          <p:nvPr>
            <p:ph type="sldImg" idx="2"/>
          </p:nvPr>
        </p:nvSpPr>
        <p:spPr>
          <a:xfrm>
            <a:off x="1181100" y="895350"/>
            <a:ext cx="4648200" cy="3486150"/>
          </a:xfrm>
          <a:prstGeom prst="rect">
            <a:avLst/>
          </a:prstGeom>
          <a:noFill/>
          <a:ln w="12700">
            <a:solidFill>
              <a:prstClr val="black"/>
            </a:solidFill>
          </a:ln>
        </p:spPr>
        <p:txBody>
          <a:bodyPr vert="horz" lIns="93909" tIns="46954" rIns="93909" bIns="46954" rtlCol="0" anchor="ctr"/>
          <a:lstStyle/>
          <a:p>
            <a:endParaRPr lang="en-US"/>
          </a:p>
        </p:txBody>
      </p:sp>
      <p:sp>
        <p:nvSpPr>
          <p:cNvPr id="5" name="Notes Placeholder 4"/>
          <p:cNvSpPr>
            <a:spLocks noGrp="1"/>
          </p:cNvSpPr>
          <p:nvPr>
            <p:ph type="body" sz="quarter" idx="3"/>
          </p:nvPr>
        </p:nvSpPr>
        <p:spPr>
          <a:xfrm>
            <a:off x="701041" y="4648200"/>
            <a:ext cx="5608320" cy="3950970"/>
          </a:xfrm>
          <a:prstGeom prst="rect">
            <a:avLst/>
          </a:prstGeom>
        </p:spPr>
        <p:txBody>
          <a:bodyPr vert="horz" lIns="93909" tIns="46954" rIns="93909" bIns="4695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1" y="8829967"/>
            <a:ext cx="3037840" cy="464820"/>
          </a:xfrm>
          <a:prstGeom prst="rect">
            <a:avLst/>
          </a:prstGeom>
        </p:spPr>
        <p:txBody>
          <a:bodyPr vert="horz" lIns="93909" tIns="46954" rIns="93909" bIns="46954" rtlCol="0" anchor="b"/>
          <a:lstStyle>
            <a:lvl1pPr algn="l">
              <a:defRPr sz="1300">
                <a:solidFill>
                  <a:schemeClr val="bg1">
                    <a:lumMod val="65000"/>
                  </a:schemeClr>
                </a:solidFill>
                <a:latin typeface="Tahoma" pitchFamily="34" charset="0"/>
                <a:ea typeface="Tahoma" pitchFamily="34" charset="0"/>
                <a:cs typeface="Tahoma" pitchFamily="34" charset="0"/>
              </a:defRPr>
            </a:lvl1pPr>
          </a:lstStyle>
          <a:p>
            <a:r>
              <a:rPr lang="en-US" dirty="0" smtClean="0"/>
              <a:t>Distribution Statement</a:t>
            </a:r>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909" tIns="46954" rIns="93909" bIns="46954" rtlCol="0" anchor="b"/>
          <a:lstStyle>
            <a:lvl1pPr algn="r">
              <a:defRPr sz="1300">
                <a:solidFill>
                  <a:schemeClr val="bg1">
                    <a:lumMod val="65000"/>
                  </a:schemeClr>
                </a:solidFill>
                <a:latin typeface="Tahoma" pitchFamily="34" charset="0"/>
                <a:ea typeface="Tahoma" pitchFamily="34" charset="0"/>
                <a:cs typeface="Tahoma" pitchFamily="34" charset="0"/>
              </a:defRPr>
            </a:lvl1pPr>
          </a:lstStyle>
          <a:p>
            <a:fld id="{639B577F-6036-4BCD-9021-A736CBC28733}" type="slidenum">
              <a:rPr lang="en-US" smtClean="0"/>
              <a:pPr/>
              <a:t>‹#›</a:t>
            </a:fld>
            <a:endParaRPr lang="en-US" dirty="0"/>
          </a:p>
        </p:txBody>
      </p:sp>
      <p:pic>
        <p:nvPicPr>
          <p:cNvPr id="8" name="Picture 6" descr="TITLE-HEADER 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788" y="-77470"/>
            <a:ext cx="1582209" cy="108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8633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itchFamily="34" charset="0"/>
        <a:ea typeface="Tahoma" pitchFamily="34" charset="0"/>
        <a:cs typeface="Tahoma" pitchFamily="34" charset="0"/>
      </a:defRPr>
    </a:lvl1pPr>
    <a:lvl2pPr marL="457200" algn="l" defTabSz="914400" rtl="0" eaLnBrk="1" latinLnBrk="0" hangingPunct="1">
      <a:defRPr sz="1200" kern="1200">
        <a:solidFill>
          <a:schemeClr val="tx1"/>
        </a:solidFill>
        <a:latin typeface="Tahoma" pitchFamily="34" charset="0"/>
        <a:ea typeface="Tahoma" pitchFamily="34" charset="0"/>
        <a:cs typeface="Tahoma" pitchFamily="34" charset="0"/>
      </a:defRPr>
    </a:lvl2pPr>
    <a:lvl3pPr marL="914400" algn="l" defTabSz="914400" rtl="0" eaLnBrk="1" latinLnBrk="0" hangingPunct="1">
      <a:defRPr sz="1200" kern="1200">
        <a:solidFill>
          <a:schemeClr val="tx1"/>
        </a:solidFill>
        <a:latin typeface="Tahoma" pitchFamily="34" charset="0"/>
        <a:ea typeface="Tahoma" pitchFamily="34" charset="0"/>
        <a:cs typeface="Tahoma" pitchFamily="34" charset="0"/>
      </a:defRPr>
    </a:lvl3pPr>
    <a:lvl4pPr marL="1371600" algn="l" defTabSz="914400" rtl="0" eaLnBrk="1" latinLnBrk="0" hangingPunct="1">
      <a:defRPr sz="1200" kern="1200">
        <a:solidFill>
          <a:schemeClr val="tx1"/>
        </a:solidFill>
        <a:latin typeface="Tahoma" pitchFamily="34" charset="0"/>
        <a:ea typeface="Tahoma" pitchFamily="34" charset="0"/>
        <a:cs typeface="Tahoma" pitchFamily="34" charset="0"/>
      </a:defRPr>
    </a:lvl4pPr>
    <a:lvl5pPr marL="1828800" algn="l" defTabSz="914400" rtl="0" eaLnBrk="1" latinLnBrk="0" hangingPunct="1">
      <a:defRPr sz="1200" kern="1200">
        <a:solidFill>
          <a:schemeClr val="tx1"/>
        </a:solidFill>
        <a:latin typeface="Tahoma" pitchFamily="34" charset="0"/>
        <a:ea typeface="Tahoma" pitchFamily="34" charset="0"/>
        <a:cs typeface="Tahom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9B577F-6036-4BCD-9021-A736CBC28733}" type="slidenum">
              <a:rPr lang="en-US" smtClean="0"/>
              <a:pPr/>
              <a:t>1</a:t>
            </a:fld>
            <a:endParaRPr lang="en-US" dirty="0"/>
          </a:p>
        </p:txBody>
      </p:sp>
    </p:spTree>
    <p:extLst>
      <p:ext uri="{BB962C8B-B14F-4D97-AF65-F5344CB8AC3E}">
        <p14:creationId xmlns:p14="http://schemas.microsoft.com/office/powerpoint/2010/main" val="1249869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9B577F-6036-4BCD-9021-A736CBC28733}" type="slidenum">
              <a:rPr lang="en-US" smtClean="0"/>
              <a:pPr/>
              <a:t>2</a:t>
            </a:fld>
            <a:endParaRPr lang="en-US" dirty="0"/>
          </a:p>
        </p:txBody>
      </p:sp>
    </p:spTree>
    <p:extLst>
      <p:ext uri="{BB962C8B-B14F-4D97-AF65-F5344CB8AC3E}">
        <p14:creationId xmlns:p14="http://schemas.microsoft.com/office/powerpoint/2010/main" val="1940564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1582">
              <a:defRPr/>
            </a:pPr>
            <a:r>
              <a:rPr lang="en-US" sz="2000" dirty="0">
                <a:solidFill>
                  <a:schemeClr val="tx2"/>
                </a:solidFill>
              </a:rPr>
              <a:t>Rapid response to disease threats, improved individual readiness, and total force health protection</a:t>
            </a:r>
          </a:p>
          <a:p>
            <a:endParaRPr lang="en-US" dirty="0"/>
          </a:p>
        </p:txBody>
      </p:sp>
      <p:sp>
        <p:nvSpPr>
          <p:cNvPr id="4" name="Slide Number Placeholder 3"/>
          <p:cNvSpPr>
            <a:spLocks noGrp="1"/>
          </p:cNvSpPr>
          <p:nvPr>
            <p:ph type="sldNum" sz="quarter" idx="10"/>
          </p:nvPr>
        </p:nvSpPr>
        <p:spPr/>
        <p:txBody>
          <a:bodyPr/>
          <a:lstStyle/>
          <a:p>
            <a:fld id="{639B577F-6036-4BCD-9021-A736CBC28733}" type="slidenum">
              <a:rPr lang="en-US" smtClean="0"/>
              <a:pPr/>
              <a:t>3</a:t>
            </a:fld>
            <a:endParaRPr lang="en-US" dirty="0"/>
          </a:p>
        </p:txBody>
      </p:sp>
    </p:spTree>
    <p:extLst>
      <p:ext uri="{BB962C8B-B14F-4D97-AF65-F5344CB8AC3E}">
        <p14:creationId xmlns:p14="http://schemas.microsoft.com/office/powerpoint/2010/main" val="3291204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9B577F-6036-4BCD-9021-A736CBC28733}" type="slidenum">
              <a:rPr lang="en-US" smtClean="0"/>
              <a:pPr/>
              <a:t>4</a:t>
            </a:fld>
            <a:endParaRPr lang="en-US" dirty="0"/>
          </a:p>
        </p:txBody>
      </p:sp>
    </p:spTree>
    <p:extLst>
      <p:ext uri="{BB962C8B-B14F-4D97-AF65-F5344CB8AC3E}">
        <p14:creationId xmlns:p14="http://schemas.microsoft.com/office/powerpoint/2010/main" val="1166953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9B577F-6036-4BCD-9021-A736CBC28733}" type="slidenum">
              <a:rPr lang="en-US" smtClean="0">
                <a:solidFill>
                  <a:prstClr val="white">
                    <a:lumMod val="65000"/>
                  </a:prstClr>
                </a:solidFill>
              </a:rPr>
              <a:pPr/>
              <a:t>6</a:t>
            </a:fld>
            <a:endParaRPr lang="en-US" dirty="0">
              <a:solidFill>
                <a:prstClr val="white">
                  <a:lumMod val="65000"/>
                </a:prstClr>
              </a:solidFill>
            </a:endParaRPr>
          </a:p>
        </p:txBody>
      </p:sp>
    </p:spTree>
    <p:extLst>
      <p:ext uri="{BB962C8B-B14F-4D97-AF65-F5344CB8AC3E}">
        <p14:creationId xmlns:p14="http://schemas.microsoft.com/office/powerpoint/2010/main" val="3379563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9B577F-6036-4BCD-9021-A736CBC28733}" type="slidenum">
              <a:rPr lang="en-US" smtClean="0"/>
              <a:pPr/>
              <a:t>7</a:t>
            </a:fld>
            <a:endParaRPr lang="en-US" dirty="0"/>
          </a:p>
        </p:txBody>
      </p:sp>
    </p:spTree>
    <p:extLst>
      <p:ext uri="{BB962C8B-B14F-4D97-AF65-F5344CB8AC3E}">
        <p14:creationId xmlns:p14="http://schemas.microsoft.com/office/powerpoint/2010/main" val="3259103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ahoma" pitchFamily="34" charset="0"/>
                <a:ea typeface="Tahoma" pitchFamily="34" charset="0"/>
                <a:cs typeface="Tahoma" pitchFamily="34" charset="0"/>
              </a:rPr>
              <a:t>One approach to establishing</a:t>
            </a:r>
            <a:r>
              <a:rPr lang="en-US" sz="1200" kern="1200" baseline="0" dirty="0" smtClean="0">
                <a:solidFill>
                  <a:schemeClr val="tx1"/>
                </a:solidFill>
                <a:effectLst/>
                <a:latin typeface="Tahoma" pitchFamily="34" charset="0"/>
                <a:ea typeface="Tahoma" pitchFamily="34" charset="0"/>
                <a:cs typeface="Tahoma" pitchFamily="34" charset="0"/>
              </a:rPr>
              <a:t> immune protection quickly </a:t>
            </a:r>
            <a:r>
              <a:rPr lang="en-US" sz="1200" kern="1200" dirty="0" smtClean="0">
                <a:solidFill>
                  <a:schemeClr val="tx1"/>
                </a:solidFill>
                <a:effectLst/>
                <a:latin typeface="Tahoma" pitchFamily="34" charset="0"/>
                <a:ea typeface="Tahoma" pitchFamily="34" charset="0"/>
                <a:cs typeface="Tahoma" pitchFamily="34" charset="0"/>
              </a:rPr>
              <a:t>add</a:t>
            </a:r>
            <a:r>
              <a:rPr lang="en-US" sz="1200" kern="1200" baseline="0" dirty="0" smtClean="0">
                <a:solidFill>
                  <a:schemeClr val="tx1"/>
                </a:solidFill>
                <a:effectLst/>
                <a:latin typeface="Tahoma" pitchFamily="34" charset="0"/>
                <a:ea typeface="Tahoma" pitchFamily="34" charset="0"/>
                <a:cs typeface="Tahoma" pitchFamily="34" charset="0"/>
              </a:rPr>
              <a:t> </a:t>
            </a:r>
            <a:r>
              <a:rPr lang="en-US" sz="1200" kern="1200" dirty="0" smtClean="0">
                <a:solidFill>
                  <a:schemeClr val="tx1"/>
                </a:solidFill>
                <a:effectLst/>
                <a:latin typeface="Tahoma" pitchFamily="34" charset="0"/>
                <a:ea typeface="Tahoma" pitchFamily="34" charset="0"/>
                <a:cs typeface="Tahoma" pitchFamily="34" charset="0"/>
              </a:rPr>
              <a:t>is to </a:t>
            </a:r>
            <a:r>
              <a:rPr lang="en-US" sz="1200" i="1" kern="1200" dirty="0" smtClean="0">
                <a:solidFill>
                  <a:schemeClr val="tx1"/>
                </a:solidFill>
                <a:effectLst/>
                <a:latin typeface="Tahoma" pitchFamily="34" charset="0"/>
                <a:ea typeface="Tahoma" pitchFamily="34" charset="0"/>
                <a:cs typeface="Tahoma" pitchFamily="34" charset="0"/>
              </a:rPr>
              <a:t>bypass </a:t>
            </a:r>
            <a:r>
              <a:rPr lang="en-US" sz="1200" kern="1200" dirty="0" smtClean="0">
                <a:solidFill>
                  <a:schemeClr val="tx1"/>
                </a:solidFill>
                <a:effectLst/>
                <a:latin typeface="Tahoma" pitchFamily="34" charset="0"/>
                <a:ea typeface="Tahoma" pitchFamily="34" charset="0"/>
                <a:cs typeface="Tahoma" pitchFamily="34" charset="0"/>
              </a:rPr>
              <a:t>the adaptive immune response. We can do this by getting to those “good” antibodies and delivering them to humans directly, i.e., not counting on the human immune response to produce the correct antibody response and not hoping it develops fast enough to be protect that individual against pathogen exposure.</a:t>
            </a:r>
            <a:r>
              <a:rPr lang="en-US" sz="1200" kern="1200" baseline="0" dirty="0" smtClean="0">
                <a:solidFill>
                  <a:schemeClr val="tx1"/>
                </a:solidFill>
                <a:effectLst/>
                <a:latin typeface="Tahoma" pitchFamily="34" charset="0"/>
                <a:ea typeface="Tahoma" pitchFamily="34" charset="0"/>
                <a:cs typeface="Tahoma" pitchFamily="34" charset="0"/>
              </a:rPr>
              <a:t> All it takes is a small blood sample. </a:t>
            </a:r>
            <a:r>
              <a:rPr lang="en-US" sz="1200" kern="1200" dirty="0" smtClean="0">
                <a:solidFill>
                  <a:schemeClr val="tx1"/>
                </a:solidFill>
                <a:effectLst/>
                <a:latin typeface="Tahoma" pitchFamily="34" charset="0"/>
                <a:ea typeface="Tahoma" pitchFamily="34" charset="0"/>
                <a:cs typeface="Tahoma" pitchFamily="34" charset="0"/>
              </a:rPr>
              <a:t>We can provide the</a:t>
            </a:r>
            <a:r>
              <a:rPr lang="en-US" sz="1200" kern="1200" baseline="0" dirty="0" smtClean="0">
                <a:solidFill>
                  <a:schemeClr val="tx1"/>
                </a:solidFill>
                <a:effectLst/>
                <a:latin typeface="Tahoma" pitchFamily="34" charset="0"/>
                <a:ea typeface="Tahoma" pitchFamily="34" charset="0"/>
                <a:cs typeface="Tahoma" pitchFamily="34" charset="0"/>
              </a:rPr>
              <a:t> genetic sequences that encode the protective antibodies directly to humans so that their own cells receive the instructions for producing a potent antibody—and the host is not dependent on the development of the adaptive immune response.</a:t>
            </a:r>
            <a:r>
              <a:rPr lang="en-US" sz="1200" kern="1200" dirty="0" smtClean="0">
                <a:solidFill>
                  <a:schemeClr val="tx1"/>
                </a:solidFill>
                <a:effectLst/>
                <a:latin typeface="Tahoma" pitchFamily="34" charset="0"/>
                <a:ea typeface="Tahoma" pitchFamily="34" charset="0"/>
                <a:cs typeface="Tahoma" pitchFamily="34" charset="0"/>
              </a:rPr>
              <a:t> For successful immune prophylaxis via encoded antibody, highly protective human </a:t>
            </a:r>
            <a:r>
              <a:rPr lang="en-US" sz="1200" kern="1200" dirty="0" err="1" smtClean="0">
                <a:solidFill>
                  <a:schemeClr val="tx1"/>
                </a:solidFill>
                <a:effectLst/>
                <a:latin typeface="Tahoma" pitchFamily="34" charset="0"/>
                <a:ea typeface="Tahoma" pitchFamily="34" charset="0"/>
                <a:cs typeface="Tahoma" pitchFamily="34" charset="0"/>
              </a:rPr>
              <a:t>mAbs</a:t>
            </a:r>
            <a:r>
              <a:rPr lang="en-US" sz="1200" kern="1200" dirty="0" smtClean="0">
                <a:solidFill>
                  <a:schemeClr val="tx1"/>
                </a:solidFill>
                <a:effectLst/>
                <a:latin typeface="Tahoma" pitchFamily="34" charset="0"/>
                <a:ea typeface="Tahoma" pitchFamily="34" charset="0"/>
                <a:cs typeface="Tahoma" pitchFamily="34" charset="0"/>
              </a:rPr>
              <a:t> are needed. And</a:t>
            </a:r>
            <a:r>
              <a:rPr lang="en-US" sz="1200" kern="1200" baseline="0" dirty="0" smtClean="0">
                <a:solidFill>
                  <a:schemeClr val="tx1"/>
                </a:solidFill>
                <a:effectLst/>
                <a:latin typeface="Tahoma" pitchFamily="34" charset="0"/>
                <a:ea typeface="Tahoma" pitchFamily="34" charset="0"/>
                <a:cs typeface="Tahoma" pitchFamily="34" charset="0"/>
              </a:rPr>
              <a:t> f</a:t>
            </a:r>
            <a:r>
              <a:rPr lang="en-US" sz="1200" kern="1200" dirty="0" smtClean="0">
                <a:solidFill>
                  <a:schemeClr val="tx1"/>
                </a:solidFill>
                <a:effectLst/>
                <a:latin typeface="Tahoma" pitchFamily="34" charset="0"/>
                <a:ea typeface="Tahoma" pitchFamily="34" charset="0"/>
                <a:cs typeface="Tahoma" pitchFamily="34" charset="0"/>
              </a:rPr>
              <a:t>or an emerging threat, the sequences of protective </a:t>
            </a:r>
            <a:r>
              <a:rPr lang="en-US" sz="1200" kern="1200" dirty="0" err="1" smtClean="0">
                <a:solidFill>
                  <a:schemeClr val="tx1"/>
                </a:solidFill>
                <a:effectLst/>
                <a:latin typeface="Tahoma" pitchFamily="34" charset="0"/>
                <a:ea typeface="Tahoma" pitchFamily="34" charset="0"/>
                <a:cs typeface="Tahoma" pitchFamily="34" charset="0"/>
              </a:rPr>
              <a:t>mAb</a:t>
            </a:r>
            <a:r>
              <a:rPr lang="en-US" sz="1200" kern="1200" dirty="0" smtClean="0">
                <a:solidFill>
                  <a:schemeClr val="tx1"/>
                </a:solidFill>
                <a:effectLst/>
                <a:latin typeface="Tahoma" pitchFamily="34" charset="0"/>
                <a:ea typeface="Tahoma" pitchFamily="34" charset="0"/>
                <a:cs typeface="Tahoma" pitchFamily="34" charset="0"/>
              </a:rPr>
              <a:t> cocktail are needed FAST.</a:t>
            </a:r>
            <a:r>
              <a:rPr lang="en-US" sz="1200" kern="1200" baseline="0" dirty="0" smtClean="0">
                <a:solidFill>
                  <a:schemeClr val="tx1"/>
                </a:solidFill>
                <a:effectLst/>
                <a:latin typeface="Tahoma" pitchFamily="34" charset="0"/>
                <a:ea typeface="Tahoma" pitchFamily="34" charset="0"/>
                <a:cs typeface="Tahoma" pitchFamily="34" charset="0"/>
              </a:rPr>
              <a:t> So we are finding the best antibodies, getting their sequence, and working on ways to delivery those sequences directly to humans so that their own cells produce the encoded protective antibodies…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0"/>
          </p:nvPr>
        </p:nvSpPr>
        <p:spPr/>
        <p:txBody>
          <a:bodyPr/>
          <a:lstStyle/>
          <a:p>
            <a:fld id="{639B577F-6036-4BCD-9021-A736CBC28733}" type="slidenum">
              <a:rPr lang="en-US" smtClean="0">
                <a:solidFill>
                  <a:prstClr val="white">
                    <a:lumMod val="65000"/>
                  </a:prstClr>
                </a:solidFill>
              </a:rPr>
              <a:pPr/>
              <a:t>8</a:t>
            </a:fld>
            <a:endParaRPr lang="en-US" dirty="0">
              <a:solidFill>
                <a:prstClr val="white">
                  <a:lumMod val="65000"/>
                </a:prstClr>
              </a:solidFill>
            </a:endParaRPr>
          </a:p>
        </p:txBody>
      </p:sp>
    </p:spTree>
    <p:extLst>
      <p:ext uri="{BB962C8B-B14F-4D97-AF65-F5344CB8AC3E}">
        <p14:creationId xmlns:p14="http://schemas.microsoft.com/office/powerpoint/2010/main" val="3422557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9B577F-6036-4BCD-9021-A736CBC28733}" type="slidenum">
              <a:rPr lang="en-US" smtClean="0"/>
              <a:pPr/>
              <a:t>9</a:t>
            </a:fld>
            <a:endParaRPr lang="en-US" dirty="0"/>
          </a:p>
        </p:txBody>
      </p:sp>
    </p:spTree>
    <p:extLst>
      <p:ext uri="{BB962C8B-B14F-4D97-AF65-F5344CB8AC3E}">
        <p14:creationId xmlns:p14="http://schemas.microsoft.com/office/powerpoint/2010/main" val="2393280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6" name="Slide Number Placeholder 5"/>
          <p:cNvSpPr>
            <a:spLocks noGrp="1"/>
          </p:cNvSpPr>
          <p:nvPr>
            <p:ph type="sldNum" sz="quarter" idx="12"/>
          </p:nvPr>
        </p:nvSpPr>
        <p:spPr/>
        <p:txBody>
          <a:bodyPr/>
          <a:lstStyle/>
          <a:p>
            <a:pPr>
              <a:defRPr/>
            </a:pPr>
            <a:fld id="{231CC523-8BC6-4921-807A-66BD262F34AB}" type="slidenum">
              <a:rPr lang="en-US" smtClean="0"/>
              <a:pPr>
                <a:defRPr/>
              </a:pPr>
              <a:t>‹#›</a:t>
            </a:fld>
            <a:endParaRPr lang="en-US"/>
          </a:p>
        </p:txBody>
      </p:sp>
    </p:spTree>
    <p:extLst>
      <p:ext uri="{BB962C8B-B14F-4D97-AF65-F5344CB8AC3E}">
        <p14:creationId xmlns:p14="http://schemas.microsoft.com/office/powerpoint/2010/main" val="3734630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6" name="Slide Number Placeholder 5"/>
          <p:cNvSpPr>
            <a:spLocks noGrp="1"/>
          </p:cNvSpPr>
          <p:nvPr>
            <p:ph type="sldNum" sz="quarter" idx="12"/>
          </p:nvPr>
        </p:nvSpPr>
        <p:spPr/>
        <p:txBody>
          <a:bodyPr/>
          <a:lstStyle/>
          <a:p>
            <a:pPr>
              <a:defRPr/>
            </a:pPr>
            <a:fld id="{231CC523-8BC6-4921-807A-66BD262F34AB}" type="slidenum">
              <a:rPr lang="en-US" smtClean="0"/>
              <a:pPr>
                <a:defRPr/>
              </a:pPr>
              <a:t>‹#›</a:t>
            </a:fld>
            <a:endParaRPr lang="en-US"/>
          </a:p>
        </p:txBody>
      </p:sp>
    </p:spTree>
    <p:extLst>
      <p:ext uri="{BB962C8B-B14F-4D97-AF65-F5344CB8AC3E}">
        <p14:creationId xmlns:p14="http://schemas.microsoft.com/office/powerpoint/2010/main" val="1606701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6" name="Slide Number Placeholder 5"/>
          <p:cNvSpPr>
            <a:spLocks noGrp="1"/>
          </p:cNvSpPr>
          <p:nvPr>
            <p:ph type="sldNum" sz="quarter" idx="12"/>
          </p:nvPr>
        </p:nvSpPr>
        <p:spPr/>
        <p:txBody>
          <a:bodyPr/>
          <a:lstStyle/>
          <a:p>
            <a:pPr>
              <a:defRPr/>
            </a:pPr>
            <a:fld id="{231CC523-8BC6-4921-807A-66BD262F34AB}" type="slidenum">
              <a:rPr lang="en-US" smtClean="0"/>
              <a:pPr>
                <a:defRPr/>
              </a:pPr>
              <a:t>‹#›</a:t>
            </a:fld>
            <a:endParaRPr lang="en-US"/>
          </a:p>
        </p:txBody>
      </p:sp>
    </p:spTree>
    <p:extLst>
      <p:ext uri="{BB962C8B-B14F-4D97-AF65-F5344CB8AC3E}">
        <p14:creationId xmlns:p14="http://schemas.microsoft.com/office/powerpoint/2010/main" val="3812350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914400" y="6493087"/>
            <a:ext cx="7315200" cy="365125"/>
          </a:xfrm>
        </p:spPr>
        <p:txBody>
          <a:bodyPr anchor="b"/>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5" name="Title 1"/>
          <p:cNvSpPr>
            <a:spLocks noGrp="1"/>
          </p:cNvSpPr>
          <p:nvPr>
            <p:ph type="ctrTitle"/>
          </p:nvPr>
        </p:nvSpPr>
        <p:spPr>
          <a:xfrm>
            <a:off x="682625" y="1456511"/>
            <a:ext cx="7772400" cy="457200"/>
          </a:xfrm>
        </p:spPr>
        <p:txBody>
          <a:bodyPr anchor="b" anchorCtr="0"/>
          <a:lstStyle>
            <a:lvl1pPr algn="ctr">
              <a:defRPr sz="2400" b="1">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6" name="Subtitle 2"/>
          <p:cNvSpPr>
            <a:spLocks noGrp="1"/>
          </p:cNvSpPr>
          <p:nvPr>
            <p:ph type="subTitle" idx="1" hasCustomPrompt="1"/>
          </p:nvPr>
        </p:nvSpPr>
        <p:spPr>
          <a:xfrm>
            <a:off x="1371600" y="2057400"/>
            <a:ext cx="6400800" cy="1752600"/>
          </a:xfrm>
        </p:spPr>
        <p:txBody>
          <a:bodyPr/>
          <a:lstStyle>
            <a:lvl1pPr marL="0" indent="0" algn="ctr">
              <a:buNone/>
              <a:defRPr sz="1800">
                <a:latin typeface="Tahoma" pitchFamily="34" charset="0"/>
                <a:ea typeface="Tahoma" pitchFamily="34" charset="0"/>
                <a:cs typeface="Tahom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add briefer names</a:t>
            </a:r>
            <a:endParaRPr lang="en-US" dirty="0"/>
          </a:p>
        </p:txBody>
      </p:sp>
      <p:cxnSp>
        <p:nvCxnSpPr>
          <p:cNvPr id="7" name="Straight Connector 6"/>
          <p:cNvCxnSpPr>
            <a:cxnSpLocks noChangeShapeType="1"/>
          </p:cNvCxnSpPr>
          <p:nvPr userDrawn="1"/>
        </p:nvCxnSpPr>
        <p:spPr bwMode="auto">
          <a:xfrm>
            <a:off x="381000" y="19796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1280" y="5226161"/>
            <a:ext cx="1241441" cy="749220"/>
          </a:xfrm>
          <a:prstGeom prst="rect">
            <a:avLst/>
          </a:prstGeom>
        </p:spPr>
      </p:pic>
      <p:sp>
        <p:nvSpPr>
          <p:cNvPr id="9" name="Text Placeholder 8"/>
          <p:cNvSpPr>
            <a:spLocks noGrp="1"/>
          </p:cNvSpPr>
          <p:nvPr>
            <p:ph type="body" sz="quarter" idx="12" hasCustomPrompt="1"/>
          </p:nvPr>
        </p:nvSpPr>
        <p:spPr>
          <a:xfrm>
            <a:off x="1375646" y="4049486"/>
            <a:ext cx="6393425" cy="720221"/>
          </a:xfrm>
        </p:spPr>
        <p:txBody>
          <a:bodyPr/>
          <a:lstStyle>
            <a:lvl1pPr algn="ctr" eaLnBrk="1" hangingPunct="1">
              <a:defRPr sz="1600">
                <a:solidFill>
                  <a:schemeClr val="bg1">
                    <a:lumMod val="65000"/>
                  </a:schemeClr>
                </a:solidFill>
              </a:defRPr>
            </a:lvl1pPr>
          </a:lstStyle>
          <a:p>
            <a:pPr eaLnBrk="1" hangingPunct="1"/>
            <a:r>
              <a:rPr lang="en-US" dirty="0" smtClean="0">
                <a:latin typeface="Tahoma" charset="0"/>
              </a:rPr>
              <a:t>Click to edit “Briefing prepared for”</a:t>
            </a:r>
          </a:p>
        </p:txBody>
      </p:sp>
      <p:sp>
        <p:nvSpPr>
          <p:cNvPr id="11" name="Text Placeholder 10"/>
          <p:cNvSpPr>
            <a:spLocks noGrp="1"/>
          </p:cNvSpPr>
          <p:nvPr>
            <p:ph type="body" sz="quarter" idx="13" hasCustomPrompt="1"/>
          </p:nvPr>
        </p:nvSpPr>
        <p:spPr>
          <a:xfrm>
            <a:off x="2740025" y="4790048"/>
            <a:ext cx="3657599" cy="322825"/>
          </a:xfrm>
        </p:spPr>
        <p:txBody>
          <a:bodyPr/>
          <a:lstStyle>
            <a:lvl1pPr algn="ctr" eaLnBrk="1" hangingPunct="1">
              <a:defRPr sz="1600">
                <a:solidFill>
                  <a:schemeClr val="bg1">
                    <a:lumMod val="65000"/>
                  </a:schemeClr>
                </a:solidFill>
              </a:defRPr>
            </a:lvl1pPr>
          </a:lstStyle>
          <a:p>
            <a:pPr eaLnBrk="1" hangingPunct="1"/>
            <a:r>
              <a:rPr lang="en-US" dirty="0" smtClean="0">
                <a:latin typeface="Tahoma" charset="0"/>
              </a:rPr>
              <a:t>Click to edit Date</a:t>
            </a:r>
          </a:p>
        </p:txBody>
      </p:sp>
    </p:spTree>
    <p:extLst>
      <p:ext uri="{BB962C8B-B14F-4D97-AF65-F5344CB8AC3E}">
        <p14:creationId xmlns:p14="http://schemas.microsoft.com/office/powerpoint/2010/main" val="2729714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_and_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914400" y="6492875"/>
            <a:ext cx="7315200" cy="365125"/>
          </a:xfrm>
        </p:spPr>
        <p:txBody>
          <a:bodyPr anchor="b"/>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4" name="Slide Number Placeholder 3"/>
          <p:cNvSpPr>
            <a:spLocks noGrp="1"/>
          </p:cNvSpPr>
          <p:nvPr>
            <p:ph type="sldNum" sz="quarter" idx="11"/>
          </p:nvPr>
        </p:nvSpPr>
        <p:spPr>
          <a:xfrm>
            <a:off x="8554340" y="6492875"/>
            <a:ext cx="589660" cy="365125"/>
          </a:xfrm>
        </p:spPr>
        <p:txBody>
          <a:bodyPr anchor="b"/>
          <a:lstStyle/>
          <a:p>
            <a:pPr>
              <a:defRPr/>
            </a:pPr>
            <a:fld id="{231CC523-8BC6-4921-807A-66BD262F34AB}" type="slidenum">
              <a:rPr lang="en-US" smtClean="0"/>
              <a:pPr>
                <a:defRPr/>
              </a:pPr>
              <a:t>‹#›</a:t>
            </a:fld>
            <a:endParaRPr lang="en-US"/>
          </a:p>
        </p:txBody>
      </p:sp>
      <p:sp>
        <p:nvSpPr>
          <p:cNvPr id="5" name="Content Placeholder 10"/>
          <p:cNvSpPr>
            <a:spLocks noGrp="1"/>
          </p:cNvSpPr>
          <p:nvPr>
            <p:ph sz="quarter" idx="13"/>
          </p:nvPr>
        </p:nvSpPr>
        <p:spPr>
          <a:xfrm>
            <a:off x="419100" y="1143000"/>
            <a:ext cx="8305800" cy="483051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7" name="Straight Connector 6"/>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636433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Slide_No 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p:nvPr>
        </p:nvSpPr>
        <p:spPr>
          <a:xfrm>
            <a:off x="685800" y="2514600"/>
            <a:ext cx="7772400" cy="914400"/>
          </a:xfrm>
        </p:spPr>
        <p:txBody>
          <a:bodyPr/>
          <a:lstStyle>
            <a:lvl1pPr algn="ctr">
              <a:defRPr sz="22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6" name="Straight Connector 5"/>
          <p:cNvCxnSpPr>
            <a:cxnSpLocks noChangeShapeType="1"/>
          </p:cNvCxnSpPr>
          <p:nvPr userDrawn="1"/>
        </p:nvCxnSpPr>
        <p:spPr bwMode="auto">
          <a:xfrm>
            <a:off x="381000" y="3198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4253680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Slide_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p:nvPr>
        </p:nvSpPr>
        <p:spPr>
          <a:xfrm>
            <a:off x="685800" y="2514600"/>
            <a:ext cx="7772400" cy="914400"/>
          </a:xfrm>
        </p:spPr>
        <p:txBody>
          <a:bodyPr/>
          <a:lstStyle>
            <a:lvl1pPr algn="ctr">
              <a:defRPr sz="22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6" name="Straight Connector 5"/>
          <p:cNvCxnSpPr>
            <a:cxnSpLocks noChangeShapeType="1"/>
          </p:cNvCxnSpPr>
          <p:nvPr userDrawn="1"/>
        </p:nvCxnSpPr>
        <p:spPr bwMode="auto">
          <a:xfrm>
            <a:off x="381000" y="3198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8" name="Text Placeholder 3"/>
          <p:cNvSpPr>
            <a:spLocks noGrp="1"/>
          </p:cNvSpPr>
          <p:nvPr>
            <p:ph type="body" sz="quarter" idx="12" hasCustomPrompt="1"/>
          </p:nvPr>
        </p:nvSpPr>
        <p:spPr>
          <a:xfrm>
            <a:off x="685800" y="3352798"/>
            <a:ext cx="7772400" cy="465138"/>
          </a:xfrm>
        </p:spPr>
        <p:txBody>
          <a:bodyPr/>
          <a:lstStyle>
            <a:lvl1pPr algn="ctr">
              <a:defRPr sz="1800">
                <a:solidFill>
                  <a:schemeClr val="bg1">
                    <a:lumMod val="65000"/>
                  </a:schemeClr>
                </a:solidFill>
              </a:defRPr>
            </a:lvl1pPr>
          </a:lstStyle>
          <a:p>
            <a:pPr lvl="0"/>
            <a:r>
              <a:rPr lang="en-US" dirty="0" smtClean="0"/>
              <a:t>Click to add subtitle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3234112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_Hea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hasCustomPrompt="1"/>
          </p:nvPr>
        </p:nvSpPr>
        <p:spPr>
          <a:xfrm>
            <a:off x="657225" y="4329372"/>
            <a:ext cx="7772400" cy="1461828"/>
          </a:xfrm>
        </p:spPr>
        <p:txBody>
          <a:bodyPr anchor="t"/>
          <a:lstStyle>
            <a:lvl1pPr algn="l">
              <a:defRPr sz="2400" b="1" baseline="0">
                <a:latin typeface="Tahoma" pitchFamily="34" charset="0"/>
                <a:ea typeface="Tahoma" pitchFamily="34" charset="0"/>
                <a:cs typeface="Tahoma" pitchFamily="34" charset="0"/>
              </a:defRPr>
            </a:lvl1pPr>
          </a:lstStyle>
          <a:p>
            <a:r>
              <a:rPr lang="en-US" dirty="0" smtClean="0"/>
              <a:t>CLICK TO EDIT MASTER TITLE STYLE</a:t>
            </a:r>
            <a:endParaRPr lang="en-US" dirty="0"/>
          </a:p>
        </p:txBody>
      </p:sp>
      <p:cxnSp>
        <p:nvCxnSpPr>
          <p:cNvPr id="6" name="Straight Connector 5"/>
          <p:cNvCxnSpPr>
            <a:cxnSpLocks noChangeShapeType="1"/>
          </p:cNvCxnSpPr>
          <p:nvPr userDrawn="1"/>
        </p:nvCxnSpPr>
        <p:spPr bwMode="auto">
          <a:xfrm>
            <a:off x="381000" y="4341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7" name="Text Placeholder 3"/>
          <p:cNvSpPr>
            <a:spLocks noGrp="1"/>
          </p:cNvSpPr>
          <p:nvPr>
            <p:ph type="body" sz="quarter" idx="12"/>
          </p:nvPr>
        </p:nvSpPr>
        <p:spPr>
          <a:xfrm>
            <a:off x="669472" y="2954111"/>
            <a:ext cx="7772400" cy="1379538"/>
          </a:xfrm>
        </p:spPr>
        <p:txBody>
          <a:bodyPr anchor="b"/>
          <a:lstStyle>
            <a:lvl1pPr algn="l">
              <a:defRPr sz="1800">
                <a:solidFill>
                  <a:schemeClr val="bg1">
                    <a:lumMod val="65000"/>
                  </a:schemeClr>
                </a:solidFill>
              </a:defRPr>
            </a:lvl1pPr>
          </a:lstStyle>
          <a:p>
            <a:pPr lvl="0"/>
            <a:r>
              <a:rPr lang="en-US" smtClean="0"/>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3794376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_Two_Row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0" y="1066800"/>
            <a:ext cx="83058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57200" y="3581400"/>
            <a:ext cx="83058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9"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3282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_Two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0" y="1066800"/>
            <a:ext cx="40386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648200" y="1066800"/>
            <a:ext cx="40386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9" name="Title 1"/>
          <p:cNvSpPr>
            <a:spLocks noGrp="1"/>
          </p:cNvSpPr>
          <p:nvPr>
            <p:ph type="ctrTitle"/>
          </p:nvPr>
        </p:nvSpPr>
        <p:spPr>
          <a:xfrm>
            <a:off x="1622424"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14958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_Three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32766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5"/>
          </p:nvPr>
        </p:nvSpPr>
        <p:spPr>
          <a:xfrm>
            <a:off x="60960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0" name="Title 1"/>
          <p:cNvSpPr>
            <a:spLocks noGrp="1"/>
          </p:cNvSpPr>
          <p:nvPr>
            <p:ph type="ctrTitle"/>
          </p:nvPr>
        </p:nvSpPr>
        <p:spPr>
          <a:xfrm>
            <a:off x="1622854" y="151418"/>
            <a:ext cx="7140146"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650187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6" name="Slide Number Placeholder 5"/>
          <p:cNvSpPr>
            <a:spLocks noGrp="1"/>
          </p:cNvSpPr>
          <p:nvPr>
            <p:ph type="sldNum" sz="quarter" idx="12"/>
          </p:nvPr>
        </p:nvSpPr>
        <p:spPr/>
        <p:txBody>
          <a:bodyPr/>
          <a:lstStyle/>
          <a:p>
            <a:pPr>
              <a:defRPr/>
            </a:pPr>
            <a:fld id="{231CC523-8BC6-4921-807A-66BD262F34AB}" type="slidenum">
              <a:rPr lang="en-US" smtClean="0"/>
              <a:pPr>
                <a:defRPr/>
              </a:pPr>
              <a:t>‹#›</a:t>
            </a:fld>
            <a:endParaRPr lang="en-US"/>
          </a:p>
        </p:txBody>
      </p:sp>
    </p:spTree>
    <p:extLst>
      <p:ext uri="{BB962C8B-B14F-4D97-AF65-F5344CB8AC3E}">
        <p14:creationId xmlns:p14="http://schemas.microsoft.com/office/powerpoint/2010/main" val="1760154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_Four_Box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2" y="1066800"/>
            <a:ext cx="4033159"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645481" y="1066800"/>
            <a:ext cx="4117523"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5"/>
          </p:nvPr>
        </p:nvSpPr>
        <p:spPr>
          <a:xfrm>
            <a:off x="4645477" y="3521528"/>
            <a:ext cx="4117523"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quarter" idx="16"/>
          </p:nvPr>
        </p:nvSpPr>
        <p:spPr>
          <a:xfrm>
            <a:off x="454481" y="3529693"/>
            <a:ext cx="4033159"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1"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59495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_Six_Box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6" name="Content Placeholder 2"/>
          <p:cNvSpPr>
            <a:spLocks noGrp="1"/>
          </p:cNvSpPr>
          <p:nvPr>
            <p:ph sz="quarter" idx="13"/>
          </p:nvPr>
        </p:nvSpPr>
        <p:spPr>
          <a:xfrm>
            <a:off x="457200"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4"/>
          </p:nvPr>
        </p:nvSpPr>
        <p:spPr>
          <a:xfrm>
            <a:off x="3276600"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quarter" idx="15"/>
          </p:nvPr>
        </p:nvSpPr>
        <p:spPr>
          <a:xfrm>
            <a:off x="462643" y="3535136"/>
            <a:ext cx="2667000" cy="2359479"/>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sz="quarter" idx="16"/>
          </p:nvPr>
        </p:nvSpPr>
        <p:spPr>
          <a:xfrm>
            <a:off x="6090557"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17"/>
          </p:nvPr>
        </p:nvSpPr>
        <p:spPr>
          <a:xfrm>
            <a:off x="6096000" y="3535136"/>
            <a:ext cx="2667000" cy="2359479"/>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sz="quarter" idx="18"/>
          </p:nvPr>
        </p:nvSpPr>
        <p:spPr>
          <a:xfrm>
            <a:off x="3282044" y="3537858"/>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3" name="Straight Connector 12"/>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4"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668870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_Captio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4"/>
          </p:nvPr>
        </p:nvSpPr>
        <p:spPr>
          <a:xfrm>
            <a:off x="3535137" y="1066801"/>
            <a:ext cx="5227864" cy="4811486"/>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3"/>
          <p:cNvSpPr>
            <a:spLocks noGrp="1"/>
          </p:cNvSpPr>
          <p:nvPr>
            <p:ph type="body" sz="quarter" idx="15"/>
          </p:nvPr>
        </p:nvSpPr>
        <p:spPr>
          <a:xfrm>
            <a:off x="563566" y="1763488"/>
            <a:ext cx="2873601" cy="4115027"/>
          </a:xfrm>
        </p:spPr>
        <p:txBody>
          <a:bodyPr/>
          <a:lstStyle>
            <a:lvl1pPr>
              <a:defRPr sz="1400"/>
            </a:lvl1pPr>
          </a:lstStyle>
          <a:p>
            <a:pPr lvl="0"/>
            <a:r>
              <a:rPr lang="en-US" smtClean="0"/>
              <a:t>Click to edit Master text styles</a:t>
            </a:r>
          </a:p>
        </p:txBody>
      </p:sp>
      <p:sp>
        <p:nvSpPr>
          <p:cNvPr id="7" name="Text Placeholder 3"/>
          <p:cNvSpPr>
            <a:spLocks noGrp="1"/>
          </p:cNvSpPr>
          <p:nvPr>
            <p:ph type="body" sz="quarter" idx="16"/>
          </p:nvPr>
        </p:nvSpPr>
        <p:spPr>
          <a:xfrm>
            <a:off x="571501" y="1066799"/>
            <a:ext cx="2871107" cy="696687"/>
          </a:xfrm>
        </p:spPr>
        <p:txBody>
          <a:bodyPr anchor="b"/>
          <a:lstStyle>
            <a:lvl1pPr algn="l">
              <a:defRPr sz="2000" b="1" baseline="0"/>
            </a:lvl1pPr>
          </a:lstStyle>
          <a:p>
            <a:pPr lvl="0"/>
            <a:r>
              <a:rPr lang="en-US" smtClean="0"/>
              <a:t>Click to edit Master text styles</a:t>
            </a:r>
          </a:p>
          <a:p>
            <a:pPr lvl="1"/>
            <a:r>
              <a:rPr lang="en-US" smtClean="0"/>
              <a:t>Second level</a:t>
            </a:r>
          </a:p>
        </p:txBody>
      </p:sp>
      <p:cxnSp>
        <p:nvCxnSpPr>
          <p:cNvPr id="9" name="Straight Connector 8"/>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0" name="Title 1"/>
          <p:cNvSpPr>
            <a:spLocks noGrp="1"/>
          </p:cNvSpPr>
          <p:nvPr>
            <p:ph type="ctrTitle"/>
          </p:nvPr>
        </p:nvSpPr>
        <p:spPr>
          <a:xfrm>
            <a:off x="1622854" y="151418"/>
            <a:ext cx="7140146"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96536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ARPA_Quad_Chart_Guidelin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Rectangle 4"/>
          <p:cNvSpPr/>
          <p:nvPr userDrawn="1"/>
        </p:nvSpPr>
        <p:spPr>
          <a:xfrm>
            <a:off x="1447800" y="5181600"/>
            <a:ext cx="15240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3810000" y="5181600"/>
            <a:ext cx="1524000" cy="762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6172200" y="5181600"/>
            <a:ext cx="1524000" cy="762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1676400" y="5410200"/>
            <a:ext cx="1066800" cy="261610"/>
          </a:xfrm>
          <a:prstGeom prst="rect">
            <a:avLst/>
          </a:prstGeom>
          <a:noFill/>
        </p:spPr>
        <p:txBody>
          <a:bodyPr wrap="square" rtlCol="0">
            <a:spAutoFit/>
          </a:bodyPr>
          <a:lstStyle/>
          <a:p>
            <a:pPr algn="ctr"/>
            <a:r>
              <a:rPr lang="en-US" sz="1100" b="1" dirty="0" smtClean="0">
                <a:latin typeface="Tahoma" pitchFamily="34" charset="0"/>
                <a:ea typeface="Tahoma" pitchFamily="34" charset="0"/>
                <a:cs typeface="Tahoma" pitchFamily="34" charset="0"/>
              </a:rPr>
              <a:t>Concept</a:t>
            </a:r>
            <a:endParaRPr lang="en-US" sz="1100" b="1" dirty="0">
              <a:latin typeface="Tahoma" pitchFamily="34" charset="0"/>
              <a:ea typeface="Tahoma" pitchFamily="34" charset="0"/>
              <a:cs typeface="Tahoma" pitchFamily="34" charset="0"/>
            </a:endParaRPr>
          </a:p>
        </p:txBody>
      </p:sp>
      <p:sp>
        <p:nvSpPr>
          <p:cNvPr id="9" name="TextBox 8"/>
          <p:cNvSpPr txBox="1"/>
          <p:nvPr userDrawn="1"/>
        </p:nvSpPr>
        <p:spPr>
          <a:xfrm>
            <a:off x="4038600" y="5422272"/>
            <a:ext cx="1066800" cy="261610"/>
          </a:xfrm>
          <a:prstGeom prst="rect">
            <a:avLst/>
          </a:prstGeom>
          <a:noFill/>
        </p:spPr>
        <p:txBody>
          <a:bodyPr wrap="square" rtlCol="0">
            <a:spAutoFit/>
          </a:bodyPr>
          <a:lstStyle/>
          <a:p>
            <a:pPr algn="ctr"/>
            <a:r>
              <a:rPr lang="en-US" sz="1100" b="1" dirty="0" smtClean="0">
                <a:latin typeface="Tahoma" pitchFamily="34" charset="0"/>
                <a:ea typeface="Tahoma" pitchFamily="34" charset="0"/>
                <a:cs typeface="Tahoma" pitchFamily="34" charset="0"/>
              </a:rPr>
              <a:t>Prototype</a:t>
            </a:r>
            <a:endParaRPr lang="en-US" sz="1100" b="1" dirty="0">
              <a:latin typeface="Tahoma" pitchFamily="34" charset="0"/>
              <a:ea typeface="Tahoma" pitchFamily="34" charset="0"/>
              <a:cs typeface="Tahoma" pitchFamily="34" charset="0"/>
            </a:endParaRPr>
          </a:p>
        </p:txBody>
      </p:sp>
      <p:sp>
        <p:nvSpPr>
          <p:cNvPr id="10" name="TextBox 9"/>
          <p:cNvSpPr txBox="1"/>
          <p:nvPr userDrawn="1"/>
        </p:nvSpPr>
        <p:spPr>
          <a:xfrm>
            <a:off x="6286500" y="5347157"/>
            <a:ext cx="1295400" cy="430887"/>
          </a:xfrm>
          <a:prstGeom prst="rect">
            <a:avLst/>
          </a:prstGeom>
          <a:noFill/>
        </p:spPr>
        <p:txBody>
          <a:bodyPr wrap="square" rtlCol="0">
            <a:spAutoFit/>
          </a:bodyPr>
          <a:lstStyle/>
          <a:p>
            <a:pPr algn="ctr"/>
            <a:r>
              <a:rPr lang="en-US" sz="1100" b="1" dirty="0" smtClean="0">
                <a:latin typeface="Tahoma" pitchFamily="34" charset="0"/>
                <a:ea typeface="Tahoma" pitchFamily="34" charset="0"/>
                <a:cs typeface="Tahoma" pitchFamily="34" charset="0"/>
              </a:rPr>
              <a:t>Field Demonstration</a:t>
            </a:r>
            <a:endParaRPr lang="en-US" sz="1100" b="1" dirty="0">
              <a:latin typeface="Tahoma" pitchFamily="34" charset="0"/>
              <a:ea typeface="Tahoma" pitchFamily="34" charset="0"/>
              <a:cs typeface="Tahoma" pitchFamily="34" charset="0"/>
            </a:endParaRPr>
          </a:p>
        </p:txBody>
      </p:sp>
      <p:sp>
        <p:nvSpPr>
          <p:cNvPr id="11" name="TextBox 10"/>
          <p:cNvSpPr txBox="1"/>
          <p:nvPr userDrawn="1"/>
        </p:nvSpPr>
        <p:spPr>
          <a:xfrm>
            <a:off x="381000" y="1232807"/>
            <a:ext cx="8382000" cy="3785652"/>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The following two slides outline the format for two different quad charts that will be used for Congressional Staffer day and internal DARPA use. The only difference between the two quad charts is the bottom right-hand quadrant as follows: </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ahoma" pitchFamily="34" charset="0"/>
            </a:endParaRP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Staffer: Names and locations of performers. </a:t>
            </a: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Internal DARPA: Issues/challenges and a spend plan status. </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342900" marR="0" lvl="0" indent="-342900" algn="l" defTabSz="914400" rtl="0" eaLnBrk="1" fontAlgn="base"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342900" marR="0" lvl="0" indent="-342900" algn="l" defTabSz="914400" rtl="0" eaLnBrk="1" fontAlgn="base"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Formatting for both the internal DARPA and staffer quads:  </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ahoma" pitchFamily="34" charset="0"/>
            </a:endParaRP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rgbClr val="000000"/>
                </a:solidFill>
                <a:effectLst/>
                <a:uLnTx/>
                <a:uFillTx/>
                <a:latin typeface="+mn-lt"/>
                <a:ea typeface="MS PGothic"/>
                <a:cs typeface="MS PGothic"/>
              </a:rPr>
              <a:t>Font: </a:t>
            </a: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Tahoma</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rgbClr val="000000"/>
                </a:solidFill>
                <a:effectLst/>
                <a:uLnTx/>
                <a:uFillTx/>
                <a:latin typeface="+mn-lt"/>
                <a:ea typeface="MS PGothic"/>
                <a:cs typeface="MS PGothic"/>
              </a:rPr>
              <a:t>Color: </a:t>
            </a: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Font color = black</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rgbClr val="000000"/>
                </a:solidFill>
                <a:effectLst/>
                <a:uLnTx/>
                <a:uFillTx/>
                <a:latin typeface="+mn-lt"/>
                <a:ea typeface="MS PGothic"/>
                <a:cs typeface="MS PGothic"/>
              </a:rPr>
              <a:t>Sizes: </a:t>
            </a: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Font size is set at 12 pt., decreasing to 11 pt. and 9 pt. for sub-bullets.  (Recognizing that some programs will have more information needed on the quad charts than others, text size may be reduced but, for ease of </a:t>
            </a:r>
            <a:b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b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reading, should never be smaller than 9 pt.) </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rgbClr val="000000"/>
                </a:solidFill>
                <a:effectLst/>
                <a:uLnTx/>
                <a:uFillTx/>
                <a:latin typeface="+mn-lt"/>
                <a:ea typeface="MS PGothic"/>
                <a:cs typeface="MS PGothic"/>
              </a:rPr>
              <a:t>Font style: </a:t>
            </a: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Avoid the use of bold unless needed</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rgbClr val="000000"/>
                </a:solidFill>
                <a:effectLst/>
                <a:uLnTx/>
                <a:uFillTx/>
                <a:latin typeface="+mn-lt"/>
                <a:ea typeface="MS PGothic"/>
                <a:cs typeface="MS PGothic"/>
              </a:rPr>
              <a:t>Bullets and sub-bullets: </a:t>
            </a: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Solid dots</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rgbClr val="000000"/>
                </a:solidFill>
                <a:effectLst/>
                <a:uLnTx/>
                <a:uFillTx/>
                <a:latin typeface="+mn-lt"/>
                <a:ea typeface="MS PGothic"/>
                <a:cs typeface="MS PGothic"/>
              </a:rPr>
              <a:t>Status Boxes: </a:t>
            </a: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In the upper right hand corner of each quad chart, there is a placeholder for one of these three boxes. Please replace the existing placeholder with the corresponding box that represents the status of the program:</a:t>
            </a:r>
            <a:endParaRPr kumimoji="0" lang="en-US" sz="1200" b="0" i="0" u="none" strike="noStrike" kern="1200" cap="none" spc="0" normalizeH="0" baseline="0" noProof="0" dirty="0">
              <a:ln>
                <a:noFill/>
              </a:ln>
              <a:solidFill>
                <a:prstClr val="black"/>
              </a:solidFill>
              <a:effectLst/>
              <a:uLnTx/>
              <a:uFillTx/>
              <a:latin typeface="Times New Roman"/>
              <a:ea typeface="Times New Roman"/>
              <a:cs typeface="Times New Roman"/>
            </a:endParaRPr>
          </a:p>
        </p:txBody>
      </p:sp>
      <p:cxnSp>
        <p:nvCxnSpPr>
          <p:cNvPr id="13" name="Straight Connector 12"/>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4"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0247537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28578" y="1100945"/>
            <a:ext cx="623887" cy="246221"/>
          </a:xfrm>
          <a:prstGeom prst="rect">
            <a:avLst/>
          </a:prstGeom>
          <a:noFill/>
        </p:spPr>
        <p:txBody>
          <a:bodyPr wrap="square" rtlCol="0">
            <a:spAutoFit/>
          </a:bodyPr>
          <a:lstStyle/>
          <a:p>
            <a:r>
              <a:rPr lang="en-US" sz="1000" dirty="0" smtClean="0">
                <a:latin typeface="+mn-lt"/>
              </a:rPr>
              <a:t>PE:</a:t>
            </a:r>
            <a:endParaRPr lang="en-US" sz="1000" dirty="0">
              <a:latin typeface="+mn-lt"/>
            </a:endParaRPr>
          </a:p>
        </p:txBody>
      </p:sp>
      <p:sp>
        <p:nvSpPr>
          <p:cNvPr id="11" name="TextBox 10"/>
          <p:cNvSpPr txBox="1"/>
          <p:nvPr userDrawn="1"/>
        </p:nvSpPr>
        <p:spPr>
          <a:xfrm>
            <a:off x="1044045" y="1100945"/>
            <a:ext cx="1204913" cy="246221"/>
          </a:xfrm>
          <a:prstGeom prst="rect">
            <a:avLst/>
          </a:prstGeom>
          <a:noFill/>
        </p:spPr>
        <p:txBody>
          <a:bodyPr wrap="square" rtlCol="0">
            <a:spAutoFit/>
          </a:bodyPr>
          <a:lstStyle/>
          <a:p>
            <a:r>
              <a:rPr lang="en-US" sz="1000" dirty="0" smtClean="0">
                <a:latin typeface="+mn-lt"/>
              </a:rPr>
              <a:t>PROJECT:</a:t>
            </a:r>
            <a:endParaRPr lang="en-US" sz="1000" dirty="0">
              <a:latin typeface="+mn-lt"/>
            </a:endParaRPr>
          </a:p>
        </p:txBody>
      </p:sp>
      <p:sp>
        <p:nvSpPr>
          <p:cNvPr id="12" name="TextBox 11"/>
          <p:cNvSpPr txBox="1"/>
          <p:nvPr userDrawn="1"/>
        </p:nvSpPr>
        <p:spPr>
          <a:xfrm>
            <a:off x="2257426" y="1100945"/>
            <a:ext cx="1204913" cy="246221"/>
          </a:xfrm>
          <a:prstGeom prst="rect">
            <a:avLst/>
          </a:prstGeom>
          <a:noFill/>
        </p:spPr>
        <p:txBody>
          <a:bodyPr wrap="square" rtlCol="0">
            <a:spAutoFit/>
          </a:bodyPr>
          <a:lstStyle/>
          <a:p>
            <a:r>
              <a:rPr lang="en-US" sz="1000" dirty="0" smtClean="0">
                <a:latin typeface="+mn-lt"/>
              </a:rPr>
              <a:t>RDDS</a:t>
            </a:r>
            <a:r>
              <a:rPr lang="en-US" sz="1000" baseline="0" dirty="0" smtClean="0">
                <a:latin typeface="+mn-lt"/>
              </a:rPr>
              <a:t> PG #</a:t>
            </a:r>
            <a:r>
              <a:rPr lang="en-US" sz="1000" dirty="0" smtClean="0">
                <a:latin typeface="+mn-lt"/>
              </a:rPr>
              <a:t>:</a:t>
            </a:r>
            <a:endParaRPr lang="en-US" sz="1000" dirty="0">
              <a:latin typeface="+mn-lt"/>
            </a:endParaRPr>
          </a:p>
        </p:txBody>
      </p:sp>
      <p:sp>
        <p:nvSpPr>
          <p:cNvPr id="23"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19"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3" name="Footer Placeholder 2"/>
          <p:cNvSpPr>
            <a:spLocks noGrp="1"/>
          </p:cNvSpPr>
          <p:nvPr>
            <p:ph type="ftr" sz="quarter" idx="10"/>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13" name="TextBox 12"/>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FY16</a:t>
            </a:r>
          </a:p>
        </p:txBody>
      </p:sp>
      <p:sp>
        <p:nvSpPr>
          <p:cNvPr id="14" name="TextBox 13"/>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FY15</a:t>
            </a:r>
          </a:p>
        </p:txBody>
      </p:sp>
      <p:sp>
        <p:nvSpPr>
          <p:cNvPr id="15" name="TextBox 14"/>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FY14</a:t>
            </a:r>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(Just include primes)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tabLst>
                <a:tab pos="2455863" algn="l"/>
              </a:tabLst>
            </a:pPr>
            <a:r>
              <a:rPr lang="en-US" sz="1000" baseline="0" dirty="0" smtClean="0">
                <a:latin typeface="Tahoma" pitchFamily="34" charset="0"/>
                <a:ea typeface="Tahoma" pitchFamily="34" charset="0"/>
                <a:cs typeface="Tahoma" pitchFamily="34" charset="0"/>
              </a:rPr>
              <a:t>PERFORMER:	</a:t>
            </a:r>
            <a:endParaRPr lang="en-US" sz="1000" baseline="0" dirty="0">
              <a:latin typeface="Tahoma" pitchFamily="34" charset="0"/>
              <a:ea typeface="Tahoma" pitchFamily="34" charset="0"/>
              <a:cs typeface="Tahoma" pitchFamily="34" charset="0"/>
            </a:endParaRP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PERFORMERS</a:t>
            </a:r>
            <a:endParaRPr lang="en-US" sz="1200" b="1" dirty="0">
              <a:latin typeface="Tahoma" pitchFamily="34" charset="0"/>
              <a:ea typeface="Tahoma" pitchFamily="34" charset="0"/>
              <a:cs typeface="Tahoma" pitchFamily="34" charset="0"/>
            </a:endParaRPr>
          </a:p>
        </p:txBody>
      </p:sp>
      <p:sp>
        <p:nvSpPr>
          <p:cNvPr id="8" name="Rectangle 7"/>
          <p:cNvSpPr/>
          <p:nvPr userDrawn="1"/>
        </p:nvSpPr>
        <p:spPr>
          <a:xfrm>
            <a:off x="7128933" y="4095462"/>
            <a:ext cx="838691"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455863" algn="l"/>
              </a:tabLst>
              <a:defRPr/>
            </a:pPr>
            <a:r>
              <a:rPr kumimoji="0" lang="en-US" sz="1000" b="0" i="0" u="none" strike="noStrike" kern="1200" cap="none" spc="0" normalizeH="0" baseline="0" noProof="0" dirty="0" smtClean="0">
                <a:ln>
                  <a:noFill/>
                </a:ln>
                <a:solidFill>
                  <a:prstClr val="white"/>
                </a:solidFill>
                <a:effectLst/>
                <a:uLnTx/>
                <a:uFillTx/>
                <a:latin typeface="Tahoma" pitchFamily="34" charset="0"/>
                <a:ea typeface="Tahoma" pitchFamily="34" charset="0"/>
                <a:cs typeface="Tahoma" pitchFamily="34" charset="0"/>
              </a:rPr>
              <a:t>LOCATION:</a:t>
            </a:r>
            <a:endParaRPr kumimoji="0" lang="en-US" sz="10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32" name="Content Placeholder 6"/>
          <p:cNvSpPr>
            <a:spLocks noGrp="1"/>
          </p:cNvSpPr>
          <p:nvPr>
            <p:ph sz="quarter" idx="24" hasCustomPrompt="1"/>
          </p:nvPr>
        </p:nvSpPr>
        <p:spPr>
          <a:xfrm>
            <a:off x="195263" y="1642361"/>
            <a:ext cx="4283604" cy="2155469"/>
          </a:xfrm>
        </p:spPr>
        <p:txBody>
          <a:bodyPr anchor="t"/>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US" sz="1000" kern="1200" baseline="0" dirty="0" smtClean="0">
                <a:solidFill>
                  <a:schemeClr val="tx1"/>
                </a:solidFill>
                <a:latin typeface="Tahoma" pitchFamily="34" charset="0"/>
                <a:ea typeface="+mn-ea"/>
                <a:cs typeface="Tahoma" pitchFamily="34" charset="0"/>
              </a:defRPr>
            </a:lvl1pPr>
            <a:lvl2pPr marL="347663" indent="-177800">
              <a:defRPr sz="1000"/>
            </a:lvl2pPr>
            <a:lvl3pPr marL="515938" indent="-168275">
              <a:defRPr sz="900"/>
            </a:lvl3pPr>
            <a:lvl4pPr marL="685800" indent="-169863">
              <a:defRPr sz="900"/>
            </a:lvl4pPr>
            <a:lvl5pPr marL="855663" indent="-169863">
              <a:defRPr sz="900"/>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*Please provide a broad overview of the program*</a:t>
            </a:r>
          </a:p>
        </p:txBody>
      </p:sp>
      <p:sp>
        <p:nvSpPr>
          <p:cNvPr id="34" name="Content Placeholder 6"/>
          <p:cNvSpPr>
            <a:spLocks noGrp="1"/>
          </p:cNvSpPr>
          <p:nvPr>
            <p:ph sz="quarter" idx="25" hasCustomPrompt="1"/>
          </p:nvPr>
        </p:nvSpPr>
        <p:spPr>
          <a:xfrm>
            <a:off x="195263" y="4120863"/>
            <a:ext cx="4283604" cy="2432337"/>
          </a:xfrm>
        </p:spPr>
        <p:txBody>
          <a:bodyPr anchor="t"/>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US" sz="1000" kern="1200" baseline="0" dirty="0" smtClean="0">
                <a:solidFill>
                  <a:schemeClr val="tx1"/>
                </a:solidFill>
                <a:latin typeface="Tahoma" pitchFamily="34" charset="0"/>
                <a:ea typeface="+mn-ea"/>
                <a:cs typeface="Tahoma" pitchFamily="34" charset="0"/>
              </a:defRPr>
            </a:lvl1pPr>
            <a:lvl2pPr marL="347663" indent="-177800">
              <a:defRPr sz="1000"/>
            </a:lvl2pPr>
            <a:lvl3pPr marL="515938" indent="-168275">
              <a:defRPr sz="900"/>
            </a:lvl3pPr>
            <a:lvl4pPr marL="685800" indent="-169863">
              <a:defRPr sz="900"/>
            </a:lvl4pPr>
            <a:lvl5pPr marL="855663" indent="-169863">
              <a:defRPr sz="900"/>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000" dirty="0" smtClean="0"/>
              <a:t>*What are you trying to accomplish and what is the desired end state*</a:t>
            </a:r>
          </a:p>
        </p:txBody>
      </p:sp>
      <p:sp>
        <p:nvSpPr>
          <p:cNvPr id="43" name="Content Placeholder 6"/>
          <p:cNvSpPr>
            <a:spLocks noGrp="1"/>
          </p:cNvSpPr>
          <p:nvPr>
            <p:ph sz="quarter" idx="26" hasCustomPrompt="1"/>
          </p:nvPr>
        </p:nvSpPr>
        <p:spPr>
          <a:xfrm>
            <a:off x="4707996" y="1642361"/>
            <a:ext cx="4283604" cy="2155469"/>
          </a:xfrm>
        </p:spPr>
        <p:txBody>
          <a:bodyPr anchor="t"/>
          <a:lstStyle>
            <a:lvl1pPr marL="0" indent="0">
              <a:buFont typeface="Arial" pitchFamily="34" charset="0"/>
              <a:buNone/>
              <a:defRPr lang="en-US" sz="1000" kern="1200" baseline="0" dirty="0" smtClean="0">
                <a:solidFill>
                  <a:schemeClr val="tx1"/>
                </a:solidFill>
                <a:latin typeface="Tahoma" pitchFamily="34" charset="0"/>
                <a:ea typeface="+mn-ea"/>
                <a:cs typeface="Tahoma" pitchFamily="34" charset="0"/>
              </a:defRPr>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Upcoming Key Decisions:                                                       Transition: *Define stages of transition- 6.1, 6.2, 6.3*              Technical Risk:</a:t>
            </a:r>
            <a:endParaRPr lang="en-US" dirty="0"/>
          </a:p>
        </p:txBody>
      </p:sp>
    </p:spTree>
    <p:extLst>
      <p:ext uri="{BB962C8B-B14F-4D97-AF65-F5344CB8AC3E}">
        <p14:creationId xmlns:p14="http://schemas.microsoft.com/office/powerpoint/2010/main" val="181089824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28578" y="1109505"/>
            <a:ext cx="623887" cy="246221"/>
          </a:xfrm>
          <a:prstGeom prst="rect">
            <a:avLst/>
          </a:prstGeom>
          <a:noFill/>
        </p:spPr>
        <p:txBody>
          <a:bodyPr wrap="square" rtlCol="0">
            <a:spAutoFit/>
          </a:bodyPr>
          <a:lstStyle/>
          <a:p>
            <a:r>
              <a:rPr lang="en-US" sz="1000" dirty="0" smtClean="0">
                <a:latin typeface="+mn-lt"/>
              </a:rPr>
              <a:t>PE:</a:t>
            </a:r>
            <a:endParaRPr lang="en-US" sz="1000" dirty="0">
              <a:latin typeface="+mn-lt"/>
            </a:endParaRPr>
          </a:p>
        </p:txBody>
      </p:sp>
      <p:sp>
        <p:nvSpPr>
          <p:cNvPr id="11" name="TextBox 10"/>
          <p:cNvSpPr txBox="1"/>
          <p:nvPr userDrawn="1"/>
        </p:nvSpPr>
        <p:spPr>
          <a:xfrm>
            <a:off x="1782269" y="1109505"/>
            <a:ext cx="792555" cy="246221"/>
          </a:xfrm>
          <a:prstGeom prst="rect">
            <a:avLst/>
          </a:prstGeom>
          <a:noFill/>
        </p:spPr>
        <p:txBody>
          <a:bodyPr wrap="square" rtlCol="0">
            <a:spAutoFit/>
          </a:bodyPr>
          <a:lstStyle/>
          <a:p>
            <a:r>
              <a:rPr lang="en-US" sz="1000" dirty="0" smtClean="0">
                <a:latin typeface="+mn-lt"/>
              </a:rPr>
              <a:t>PROJECT:</a:t>
            </a:r>
            <a:endParaRPr lang="en-US" sz="1000" dirty="0">
              <a:latin typeface="+mn-lt"/>
            </a:endParaRPr>
          </a:p>
        </p:txBody>
      </p:sp>
      <p:sp>
        <p:nvSpPr>
          <p:cNvPr id="12" name="TextBox 11"/>
          <p:cNvSpPr txBox="1"/>
          <p:nvPr userDrawn="1"/>
        </p:nvSpPr>
        <p:spPr>
          <a:xfrm>
            <a:off x="3614740" y="1109505"/>
            <a:ext cx="1204913" cy="246221"/>
          </a:xfrm>
          <a:prstGeom prst="rect">
            <a:avLst/>
          </a:prstGeom>
          <a:noFill/>
        </p:spPr>
        <p:txBody>
          <a:bodyPr wrap="square" rtlCol="0">
            <a:spAutoFit/>
          </a:bodyPr>
          <a:lstStyle/>
          <a:p>
            <a:r>
              <a:rPr lang="en-US" sz="1000" dirty="0" smtClean="0">
                <a:latin typeface="+mn-lt"/>
              </a:rPr>
              <a:t>RDDS</a:t>
            </a:r>
            <a:r>
              <a:rPr lang="en-US" sz="1000" baseline="0" dirty="0" smtClean="0">
                <a:latin typeface="+mn-lt"/>
              </a:rPr>
              <a:t> PG #</a:t>
            </a:r>
            <a:r>
              <a:rPr lang="en-US" sz="1000" dirty="0" smtClean="0">
                <a:latin typeface="+mn-lt"/>
              </a:rPr>
              <a:t>:</a:t>
            </a:r>
            <a:endParaRPr lang="en-US" sz="1000" dirty="0">
              <a:latin typeface="+mn-lt"/>
            </a:endParaRPr>
          </a:p>
        </p:txBody>
      </p:sp>
      <p:sp>
        <p:nvSpPr>
          <p:cNvPr id="23"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1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3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34" name="Text Placeholder 39"/>
          <p:cNvSpPr>
            <a:spLocks noGrp="1"/>
          </p:cNvSpPr>
          <p:nvPr>
            <p:ph type="body" sz="quarter" idx="32"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3" name="Text Placeholder 39"/>
          <p:cNvSpPr>
            <a:spLocks noGrp="1"/>
          </p:cNvSpPr>
          <p:nvPr>
            <p:ph type="body" sz="quarter" idx="33"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13" name="TextBox 12"/>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FY16</a:t>
            </a:r>
          </a:p>
        </p:txBody>
      </p:sp>
      <p:sp>
        <p:nvSpPr>
          <p:cNvPr id="14" name="TextBox 13"/>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FY15</a:t>
            </a:r>
          </a:p>
        </p:txBody>
      </p:sp>
      <p:sp>
        <p:nvSpPr>
          <p:cNvPr id="15" name="TextBox 14"/>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FY14</a:t>
            </a:r>
          </a:p>
        </p:txBody>
      </p:sp>
      <p:sp>
        <p:nvSpPr>
          <p:cNvPr id="45" name="TextBox 44"/>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PROJECT</a:t>
            </a:r>
          </a:p>
        </p:txBody>
      </p:sp>
      <p:sp>
        <p:nvSpPr>
          <p:cNvPr id="46" name="Text Placeholder 39"/>
          <p:cNvSpPr>
            <a:spLocks noGrp="1"/>
          </p:cNvSpPr>
          <p:nvPr userDrawn="1">
            <p:ph type="body" sz="quarter" idx="34"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48" name="Text Placeholder 39"/>
          <p:cNvSpPr>
            <a:spLocks noGrp="1"/>
          </p:cNvSpPr>
          <p:nvPr userDrawn="1">
            <p:ph type="body" sz="quarter" idx="35"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3" name="Footer Placeholder 2"/>
          <p:cNvSpPr>
            <a:spLocks noGrp="1"/>
          </p:cNvSpPr>
          <p:nvPr userDrawn="1">
            <p:ph type="ftr" sz="quarter" idx="10"/>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4" name="Slide Number Placeholder 3"/>
          <p:cNvSpPr>
            <a:spLocks noGrp="1"/>
          </p:cNvSpPr>
          <p:nvPr userDrawn="1">
            <p:ph type="sldNum" sz="quarter" idx="11"/>
          </p:nvPr>
        </p:nvSpPr>
        <p:spPr/>
        <p:txBody>
          <a:bodyPr/>
          <a:lstStyle/>
          <a:p>
            <a:pPr>
              <a:defRPr/>
            </a:pPr>
            <a:fld id="{231CC523-8BC6-4921-807A-66BD262F34AB}" type="slidenum">
              <a:rPr lang="en-US" smtClean="0"/>
              <a:pPr>
                <a:defRPr/>
              </a:pPr>
              <a:t>‹#›</a:t>
            </a:fld>
            <a:endParaRPr lang="en-US"/>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(Just include primes)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tabLst>
                <a:tab pos="2455863" algn="l"/>
              </a:tabLst>
            </a:pPr>
            <a:r>
              <a:rPr lang="en-US" sz="1000" baseline="0" dirty="0" smtClean="0">
                <a:latin typeface="Tahoma" pitchFamily="34" charset="0"/>
                <a:ea typeface="Tahoma" pitchFamily="34" charset="0"/>
                <a:cs typeface="Tahoma" pitchFamily="34" charset="0"/>
              </a:rPr>
              <a:t>PERFORMER:	</a:t>
            </a:r>
            <a:endParaRPr lang="en-US" sz="1000" baseline="0" dirty="0">
              <a:latin typeface="Tahoma" pitchFamily="34" charset="0"/>
              <a:ea typeface="Tahoma" pitchFamily="34" charset="0"/>
              <a:cs typeface="Tahoma" pitchFamily="34" charset="0"/>
            </a:endParaRP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PERFORMERS</a:t>
            </a:r>
            <a:endParaRPr lang="en-US" sz="1200" b="1" dirty="0">
              <a:latin typeface="Tahoma" pitchFamily="34" charset="0"/>
              <a:ea typeface="Tahoma" pitchFamily="34" charset="0"/>
              <a:cs typeface="Tahoma" pitchFamily="34" charset="0"/>
            </a:endParaRPr>
          </a:p>
        </p:txBody>
      </p:sp>
      <p:sp>
        <p:nvSpPr>
          <p:cNvPr id="8" name="Rectangle 7"/>
          <p:cNvSpPr/>
          <p:nvPr userDrawn="1"/>
        </p:nvSpPr>
        <p:spPr>
          <a:xfrm>
            <a:off x="7128933" y="4095462"/>
            <a:ext cx="838691"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455863" algn="l"/>
              </a:tabLst>
              <a:defRPr/>
            </a:pPr>
            <a:r>
              <a:rPr kumimoji="0" lang="en-US" sz="1000" b="0" i="0" u="none" strike="noStrike" kern="1200" cap="none" spc="0" normalizeH="0" baseline="0" noProof="0" dirty="0" smtClean="0">
                <a:ln>
                  <a:noFill/>
                </a:ln>
                <a:solidFill>
                  <a:prstClr val="white"/>
                </a:solidFill>
                <a:effectLst/>
                <a:uLnTx/>
                <a:uFillTx/>
                <a:latin typeface="Tahoma" pitchFamily="34" charset="0"/>
                <a:ea typeface="Tahoma" pitchFamily="34" charset="0"/>
                <a:cs typeface="Tahoma" pitchFamily="34" charset="0"/>
              </a:rPr>
              <a:t>LOCATION:</a:t>
            </a:r>
            <a:endParaRPr kumimoji="0" lang="en-US" sz="10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9" name="Content Placeholder 6"/>
          <p:cNvSpPr>
            <a:spLocks noGrp="1"/>
          </p:cNvSpPr>
          <p:nvPr>
            <p:ph sz="quarter" idx="24" hasCustomPrompt="1"/>
          </p:nvPr>
        </p:nvSpPr>
        <p:spPr>
          <a:xfrm>
            <a:off x="195263" y="1642361"/>
            <a:ext cx="4283604" cy="2155469"/>
          </a:xfrm>
        </p:spPr>
        <p:txBody>
          <a:bodyPr anchor="t"/>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US" sz="1000" kern="1200" baseline="0" dirty="0" smtClean="0">
                <a:solidFill>
                  <a:schemeClr val="tx1"/>
                </a:solidFill>
                <a:latin typeface="Tahoma" pitchFamily="34" charset="0"/>
                <a:ea typeface="+mn-ea"/>
                <a:cs typeface="Tahoma" pitchFamily="34" charset="0"/>
              </a:defRPr>
            </a:lvl1pPr>
            <a:lvl2pPr marL="347663" indent="-177800">
              <a:defRPr sz="1000"/>
            </a:lvl2pPr>
            <a:lvl3pPr marL="515938" indent="-168275">
              <a:defRPr sz="900"/>
            </a:lvl3pPr>
            <a:lvl4pPr marL="685800" indent="-169863">
              <a:defRPr sz="900"/>
            </a:lvl4pPr>
            <a:lvl5pPr marL="855663" indent="-169863">
              <a:defRPr sz="900"/>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*Please provide a broad overview of the program*</a:t>
            </a:r>
          </a:p>
        </p:txBody>
      </p:sp>
      <p:sp>
        <p:nvSpPr>
          <p:cNvPr id="50" name="Content Placeholder 6"/>
          <p:cNvSpPr>
            <a:spLocks noGrp="1"/>
          </p:cNvSpPr>
          <p:nvPr>
            <p:ph sz="quarter" idx="25" hasCustomPrompt="1"/>
          </p:nvPr>
        </p:nvSpPr>
        <p:spPr>
          <a:xfrm>
            <a:off x="195263" y="4120863"/>
            <a:ext cx="4283604" cy="2432337"/>
          </a:xfrm>
        </p:spPr>
        <p:txBody>
          <a:bodyPr anchor="t"/>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US" sz="1000" kern="1200" baseline="0" dirty="0" smtClean="0">
                <a:solidFill>
                  <a:schemeClr val="tx1"/>
                </a:solidFill>
                <a:latin typeface="Tahoma" pitchFamily="34" charset="0"/>
                <a:ea typeface="+mn-ea"/>
                <a:cs typeface="Tahoma" pitchFamily="34" charset="0"/>
              </a:defRPr>
            </a:lvl1pPr>
            <a:lvl2pPr marL="347663" indent="-177800">
              <a:defRPr sz="1000"/>
            </a:lvl2pPr>
            <a:lvl3pPr marL="515938" indent="-168275">
              <a:defRPr sz="900"/>
            </a:lvl3pPr>
            <a:lvl4pPr marL="685800" indent="-169863">
              <a:defRPr sz="900"/>
            </a:lvl4pPr>
            <a:lvl5pPr marL="855663" indent="-169863">
              <a:defRPr sz="900"/>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000" dirty="0" smtClean="0"/>
              <a:t>*What are you trying to accomplish and what is the desired end state*</a:t>
            </a:r>
          </a:p>
        </p:txBody>
      </p:sp>
      <p:sp>
        <p:nvSpPr>
          <p:cNvPr id="51" name="Content Placeholder 6"/>
          <p:cNvSpPr>
            <a:spLocks noGrp="1"/>
          </p:cNvSpPr>
          <p:nvPr>
            <p:ph sz="quarter" idx="26" hasCustomPrompt="1"/>
          </p:nvPr>
        </p:nvSpPr>
        <p:spPr>
          <a:xfrm>
            <a:off x="4707996" y="1642361"/>
            <a:ext cx="4283604" cy="2155469"/>
          </a:xfrm>
        </p:spPr>
        <p:txBody>
          <a:bodyPr anchor="t"/>
          <a:lstStyle>
            <a:lvl1pPr marL="0" indent="0">
              <a:buFont typeface="Arial" pitchFamily="34" charset="0"/>
              <a:buNone/>
              <a:defRPr lang="en-US" sz="1000" kern="1200" baseline="0" dirty="0" smtClean="0">
                <a:solidFill>
                  <a:schemeClr val="tx1"/>
                </a:solidFill>
                <a:latin typeface="Tahoma" pitchFamily="34" charset="0"/>
                <a:ea typeface="+mn-ea"/>
                <a:cs typeface="Tahoma" pitchFamily="34" charset="0"/>
              </a:defRPr>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Upcoming Key Decisions:                                                       Transition: *Define stages of transition- 6.1, 6.2, 6.3*              Technical Risk:</a:t>
            </a:r>
            <a:endParaRPr lang="en-US" dirty="0"/>
          </a:p>
        </p:txBody>
      </p:sp>
    </p:spTree>
    <p:extLst>
      <p:ext uri="{BB962C8B-B14F-4D97-AF65-F5344CB8AC3E}">
        <p14:creationId xmlns:p14="http://schemas.microsoft.com/office/powerpoint/2010/main" val="150511530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0" y="1124894"/>
            <a:ext cx="623887" cy="230832"/>
          </a:xfrm>
          <a:prstGeom prst="rect">
            <a:avLst/>
          </a:prstGeom>
          <a:noFill/>
        </p:spPr>
        <p:txBody>
          <a:bodyPr wrap="square" rtlCol="0">
            <a:spAutoFit/>
          </a:bodyPr>
          <a:lstStyle/>
          <a:p>
            <a:r>
              <a:rPr lang="en-US" sz="900" dirty="0" smtClean="0">
                <a:latin typeface="+mn-lt"/>
              </a:rPr>
              <a:t>PE:</a:t>
            </a:r>
            <a:endParaRPr lang="en-US" sz="900" dirty="0">
              <a:latin typeface="+mn-lt"/>
            </a:endParaRPr>
          </a:p>
        </p:txBody>
      </p:sp>
      <p:sp>
        <p:nvSpPr>
          <p:cNvPr id="11" name="TextBox 10"/>
          <p:cNvSpPr txBox="1"/>
          <p:nvPr userDrawn="1"/>
        </p:nvSpPr>
        <p:spPr>
          <a:xfrm>
            <a:off x="2215265" y="1124894"/>
            <a:ext cx="792555" cy="230832"/>
          </a:xfrm>
          <a:prstGeom prst="rect">
            <a:avLst/>
          </a:prstGeom>
          <a:noFill/>
        </p:spPr>
        <p:txBody>
          <a:bodyPr wrap="square" rtlCol="0">
            <a:spAutoFit/>
          </a:bodyPr>
          <a:lstStyle/>
          <a:p>
            <a:r>
              <a:rPr lang="en-US" sz="900" dirty="0" smtClean="0">
                <a:latin typeface="+mn-lt"/>
              </a:rPr>
              <a:t>PROJECT:</a:t>
            </a:r>
            <a:endParaRPr lang="en-US" sz="900" dirty="0">
              <a:latin typeface="+mn-lt"/>
            </a:endParaRPr>
          </a:p>
        </p:txBody>
      </p:sp>
      <p:sp>
        <p:nvSpPr>
          <p:cNvPr id="12" name="TextBox 11"/>
          <p:cNvSpPr txBox="1"/>
          <p:nvPr userDrawn="1"/>
        </p:nvSpPr>
        <p:spPr>
          <a:xfrm>
            <a:off x="4426414" y="1124894"/>
            <a:ext cx="1204913" cy="230832"/>
          </a:xfrm>
          <a:prstGeom prst="rect">
            <a:avLst/>
          </a:prstGeom>
          <a:noFill/>
        </p:spPr>
        <p:txBody>
          <a:bodyPr wrap="square" rtlCol="0">
            <a:spAutoFit/>
          </a:bodyPr>
          <a:lstStyle/>
          <a:p>
            <a:r>
              <a:rPr lang="en-US" sz="900" dirty="0" smtClean="0">
                <a:latin typeface="+mn-lt"/>
              </a:rPr>
              <a:t>RDDS</a:t>
            </a:r>
            <a:r>
              <a:rPr lang="en-US" sz="900" baseline="0" dirty="0" smtClean="0">
                <a:latin typeface="+mn-lt"/>
              </a:rPr>
              <a:t> PG #</a:t>
            </a:r>
            <a:r>
              <a:rPr lang="en-US" sz="900" dirty="0" smtClean="0">
                <a:latin typeface="+mn-lt"/>
              </a:rPr>
              <a:t>:</a:t>
            </a:r>
            <a:endParaRPr lang="en-US" sz="900" dirty="0">
              <a:latin typeface="+mn-lt"/>
            </a:endParaRPr>
          </a:p>
        </p:txBody>
      </p:sp>
      <p:sp>
        <p:nvSpPr>
          <p:cNvPr id="23"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19"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32"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34"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3"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13" name="TextBox 12"/>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FY16</a:t>
            </a:r>
          </a:p>
        </p:txBody>
      </p:sp>
      <p:sp>
        <p:nvSpPr>
          <p:cNvPr id="14" name="TextBox 13"/>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FY15</a:t>
            </a:r>
          </a:p>
        </p:txBody>
      </p:sp>
      <p:sp>
        <p:nvSpPr>
          <p:cNvPr id="15" name="TextBox 14"/>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FY14</a:t>
            </a:r>
          </a:p>
        </p:txBody>
      </p:sp>
      <p:sp>
        <p:nvSpPr>
          <p:cNvPr id="45" name="TextBox 44"/>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PROJECT</a:t>
            </a:r>
          </a:p>
        </p:txBody>
      </p:sp>
      <p:sp>
        <p:nvSpPr>
          <p:cNvPr id="46" name="Text Placeholder 39"/>
          <p:cNvSpPr>
            <a:spLocks noGrp="1"/>
          </p:cNvSpPr>
          <p:nvPr userDrawn="1">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48" name="Text Placeholder 39"/>
          <p:cNvSpPr>
            <a:spLocks noGrp="1"/>
          </p:cNvSpPr>
          <p:nvPr userDrawn="1">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3" name="Footer Placeholder 2"/>
          <p:cNvSpPr>
            <a:spLocks noGrp="1"/>
          </p:cNvSpPr>
          <p:nvPr userDrawn="1">
            <p:ph type="ftr" sz="quarter" idx="10"/>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4" name="Slide Number Placeholder 3"/>
          <p:cNvSpPr>
            <a:spLocks noGrp="1"/>
          </p:cNvSpPr>
          <p:nvPr userDrawn="1">
            <p:ph type="sldNum" sz="quarter" idx="11"/>
          </p:nvPr>
        </p:nvSpPr>
        <p:spPr/>
        <p:txBody>
          <a:bodyPr/>
          <a:lstStyle/>
          <a:p>
            <a:pPr>
              <a:defRPr/>
            </a:pPr>
            <a:fld id="{231CC523-8BC6-4921-807A-66BD262F34AB}" type="slidenum">
              <a:rPr lang="en-US" smtClean="0"/>
              <a:pPr>
                <a:defRPr/>
              </a:pPr>
              <a:t>‹#›</a:t>
            </a:fld>
            <a:endParaRPr lang="en-US"/>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(Just include primes)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tabLst>
                <a:tab pos="2455863" algn="l"/>
              </a:tabLst>
            </a:pPr>
            <a:r>
              <a:rPr lang="en-US" sz="1000" baseline="0" dirty="0" smtClean="0">
                <a:latin typeface="Tahoma" pitchFamily="34" charset="0"/>
                <a:ea typeface="Tahoma" pitchFamily="34" charset="0"/>
                <a:cs typeface="Tahoma" pitchFamily="34" charset="0"/>
              </a:rPr>
              <a:t>PERFORMER:	</a:t>
            </a:r>
            <a:endParaRPr lang="en-US" sz="1000" baseline="0" dirty="0">
              <a:latin typeface="Tahoma" pitchFamily="34" charset="0"/>
              <a:ea typeface="Tahoma" pitchFamily="34" charset="0"/>
              <a:cs typeface="Tahoma" pitchFamily="34" charset="0"/>
            </a:endParaRP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PERFORMERS</a:t>
            </a:r>
            <a:endParaRPr lang="en-US" sz="1200" b="1" dirty="0">
              <a:latin typeface="Tahoma" pitchFamily="34" charset="0"/>
              <a:ea typeface="Tahoma" pitchFamily="34" charset="0"/>
              <a:cs typeface="Tahoma" pitchFamily="34" charset="0"/>
            </a:endParaRPr>
          </a:p>
        </p:txBody>
      </p:sp>
      <p:sp>
        <p:nvSpPr>
          <p:cNvPr id="8" name="Rectangle 7"/>
          <p:cNvSpPr/>
          <p:nvPr userDrawn="1"/>
        </p:nvSpPr>
        <p:spPr>
          <a:xfrm>
            <a:off x="7128933" y="4095462"/>
            <a:ext cx="838691"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455863" algn="l"/>
              </a:tabLst>
              <a:defRPr/>
            </a:pPr>
            <a:r>
              <a:rPr kumimoji="0" lang="en-US" sz="1000" b="0" i="0" u="none" strike="noStrike" kern="1200" cap="none" spc="0" normalizeH="0" baseline="0" noProof="0" dirty="0" smtClean="0">
                <a:ln>
                  <a:noFill/>
                </a:ln>
                <a:solidFill>
                  <a:prstClr val="white"/>
                </a:solidFill>
                <a:effectLst/>
                <a:uLnTx/>
                <a:uFillTx/>
                <a:latin typeface="Tahoma" pitchFamily="34" charset="0"/>
                <a:ea typeface="Tahoma" pitchFamily="34" charset="0"/>
                <a:cs typeface="Tahoma" pitchFamily="34" charset="0"/>
              </a:rPr>
              <a:t>LOCATION:</a:t>
            </a:r>
            <a:endParaRPr kumimoji="0" lang="en-US" sz="10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49" name="Text Placeholder 39"/>
          <p:cNvSpPr>
            <a:spLocks noGrp="1"/>
          </p:cNvSpPr>
          <p:nvPr userDrawn="1">
            <p:ph type="body" sz="quarter" idx="36"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0" name="Text Placeholder 39"/>
          <p:cNvSpPr>
            <a:spLocks noGrp="1"/>
          </p:cNvSpPr>
          <p:nvPr userDrawn="1">
            <p:ph type="body" sz="quarter" idx="37"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1" name="Text Placeholder 39"/>
          <p:cNvSpPr>
            <a:spLocks noGrp="1"/>
          </p:cNvSpPr>
          <p:nvPr userDrawn="1">
            <p:ph type="body" sz="quarter" idx="38"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2" name="Text Placeholder 39"/>
          <p:cNvSpPr>
            <a:spLocks noGrp="1"/>
          </p:cNvSpPr>
          <p:nvPr userDrawn="1">
            <p:ph type="body" sz="quarter" idx="39"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3" name="Content Placeholder 6"/>
          <p:cNvSpPr>
            <a:spLocks noGrp="1"/>
          </p:cNvSpPr>
          <p:nvPr>
            <p:ph sz="quarter" idx="24" hasCustomPrompt="1"/>
          </p:nvPr>
        </p:nvSpPr>
        <p:spPr>
          <a:xfrm>
            <a:off x="195263" y="1642361"/>
            <a:ext cx="4283604" cy="2155469"/>
          </a:xfrm>
        </p:spPr>
        <p:txBody>
          <a:bodyPr anchor="t"/>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US" sz="1000" kern="1200" baseline="0" dirty="0" smtClean="0">
                <a:solidFill>
                  <a:schemeClr val="tx1"/>
                </a:solidFill>
                <a:latin typeface="Tahoma" pitchFamily="34" charset="0"/>
                <a:ea typeface="+mn-ea"/>
                <a:cs typeface="Tahoma" pitchFamily="34" charset="0"/>
              </a:defRPr>
            </a:lvl1pPr>
            <a:lvl2pPr marL="347663" indent="-177800">
              <a:defRPr sz="1000"/>
            </a:lvl2pPr>
            <a:lvl3pPr marL="515938" indent="-168275">
              <a:defRPr sz="900"/>
            </a:lvl3pPr>
            <a:lvl4pPr marL="685800" indent="-169863">
              <a:defRPr sz="900"/>
            </a:lvl4pPr>
            <a:lvl5pPr marL="855663" indent="-169863">
              <a:defRPr sz="900"/>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*Please provide a broad overview of the program*</a:t>
            </a:r>
          </a:p>
        </p:txBody>
      </p:sp>
      <p:sp>
        <p:nvSpPr>
          <p:cNvPr id="54" name="Content Placeholder 6"/>
          <p:cNvSpPr>
            <a:spLocks noGrp="1"/>
          </p:cNvSpPr>
          <p:nvPr>
            <p:ph sz="quarter" idx="25" hasCustomPrompt="1"/>
          </p:nvPr>
        </p:nvSpPr>
        <p:spPr>
          <a:xfrm>
            <a:off x="195263" y="4120863"/>
            <a:ext cx="4283604" cy="2432337"/>
          </a:xfrm>
        </p:spPr>
        <p:txBody>
          <a:bodyPr anchor="t"/>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US" sz="1000" kern="1200" baseline="0" dirty="0" smtClean="0">
                <a:solidFill>
                  <a:schemeClr val="tx1"/>
                </a:solidFill>
                <a:latin typeface="Tahoma" pitchFamily="34" charset="0"/>
                <a:ea typeface="+mn-ea"/>
                <a:cs typeface="Tahoma" pitchFamily="34" charset="0"/>
              </a:defRPr>
            </a:lvl1pPr>
            <a:lvl2pPr marL="347663" indent="-177800">
              <a:defRPr sz="1000"/>
            </a:lvl2pPr>
            <a:lvl3pPr marL="515938" indent="-168275">
              <a:defRPr sz="900"/>
            </a:lvl3pPr>
            <a:lvl4pPr marL="685800" indent="-169863">
              <a:defRPr sz="900"/>
            </a:lvl4pPr>
            <a:lvl5pPr marL="855663" indent="-169863">
              <a:defRPr sz="900"/>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000" dirty="0" smtClean="0"/>
              <a:t>*What are you trying to accomplish and what is the desired end state*</a:t>
            </a:r>
          </a:p>
        </p:txBody>
      </p:sp>
      <p:sp>
        <p:nvSpPr>
          <p:cNvPr id="55" name="Content Placeholder 6"/>
          <p:cNvSpPr>
            <a:spLocks noGrp="1"/>
          </p:cNvSpPr>
          <p:nvPr>
            <p:ph sz="quarter" idx="26" hasCustomPrompt="1"/>
          </p:nvPr>
        </p:nvSpPr>
        <p:spPr>
          <a:xfrm>
            <a:off x="4707996" y="1642361"/>
            <a:ext cx="4283604" cy="2155469"/>
          </a:xfrm>
        </p:spPr>
        <p:txBody>
          <a:bodyPr anchor="t"/>
          <a:lstStyle>
            <a:lvl1pPr marL="0" indent="0">
              <a:buFont typeface="Arial" pitchFamily="34" charset="0"/>
              <a:buNone/>
              <a:defRPr lang="en-US" sz="1000" kern="1200" baseline="0" dirty="0" smtClean="0">
                <a:solidFill>
                  <a:schemeClr val="tx1"/>
                </a:solidFill>
                <a:latin typeface="Tahoma" pitchFamily="34" charset="0"/>
                <a:ea typeface="+mn-ea"/>
                <a:cs typeface="Tahoma" pitchFamily="34" charset="0"/>
              </a:defRPr>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Upcoming Key Decisions:                                                       Transition: *Define stages of transition- 6.1, 6.2, 6.3*              Technical Risk:</a:t>
            </a:r>
            <a:endParaRPr lang="en-US" dirty="0"/>
          </a:p>
        </p:txBody>
      </p:sp>
    </p:spTree>
    <p:extLst>
      <p:ext uri="{BB962C8B-B14F-4D97-AF65-F5344CB8AC3E}">
        <p14:creationId xmlns:p14="http://schemas.microsoft.com/office/powerpoint/2010/main" val="115594863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_and_Content_Vert">
    <p:spTree>
      <p:nvGrpSpPr>
        <p:cNvPr id="1" name=""/>
        <p:cNvGrpSpPr/>
        <p:nvPr/>
      </p:nvGrpSpPr>
      <p:grpSpPr>
        <a:xfrm>
          <a:off x="0" y="0"/>
          <a:ext cx="0" cy="0"/>
          <a:chOff x="0" y="0"/>
          <a:chExt cx="0" cy="0"/>
        </a:xfrm>
      </p:grpSpPr>
      <p:sp>
        <p:nvSpPr>
          <p:cNvPr id="5" name="Content Placeholder 10"/>
          <p:cNvSpPr>
            <a:spLocks noGrp="1"/>
          </p:cNvSpPr>
          <p:nvPr>
            <p:ph sz="quarter" idx="13"/>
          </p:nvPr>
        </p:nvSpPr>
        <p:spPr>
          <a:xfrm rot="5400000">
            <a:off x="1152522" y="-142872"/>
            <a:ext cx="6400803" cy="7143751"/>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0"/>
          </p:nvPr>
        </p:nvSpPr>
        <p:spPr>
          <a:xfrm rot="5400000">
            <a:off x="-2528935" y="3278187"/>
            <a:ext cx="5546817" cy="298450"/>
          </a:xfrm>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4" name="Slide Number Placeholder 3"/>
          <p:cNvSpPr>
            <a:spLocks noGrp="1"/>
          </p:cNvSpPr>
          <p:nvPr>
            <p:ph type="sldNum" sz="quarter" idx="11"/>
          </p:nvPr>
        </p:nvSpPr>
        <p:spPr>
          <a:xfrm rot="5400000">
            <a:off x="-23720" y="6357843"/>
            <a:ext cx="530038" cy="292102"/>
          </a:xfrm>
        </p:spPr>
        <p:txBody>
          <a:bodyPr/>
          <a:lstStyle/>
          <a:p>
            <a:pPr>
              <a:defRPr/>
            </a:pPr>
            <a:fld id="{231CC523-8BC6-4921-807A-66BD262F34AB}" type="slidenum">
              <a:rPr lang="en-US" smtClean="0"/>
              <a:pPr>
                <a:defRPr/>
              </a:pPr>
              <a:t>‹#›</a:t>
            </a:fld>
            <a:endParaRPr lang="en-US"/>
          </a:p>
        </p:txBody>
      </p:sp>
      <p:sp>
        <p:nvSpPr>
          <p:cNvPr id="6" name="Title 1"/>
          <p:cNvSpPr>
            <a:spLocks noGrp="1"/>
          </p:cNvSpPr>
          <p:nvPr>
            <p:ph type="ctrTitle"/>
          </p:nvPr>
        </p:nvSpPr>
        <p:spPr>
          <a:xfrm rot="5400000">
            <a:off x="6100764" y="3695703"/>
            <a:ext cx="5191125" cy="676275"/>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7" name="Straight Connector 6"/>
          <p:cNvCxnSpPr>
            <a:cxnSpLocks noChangeShapeType="1"/>
          </p:cNvCxnSpPr>
          <p:nvPr userDrawn="1"/>
        </p:nvCxnSpPr>
        <p:spPr bwMode="auto">
          <a:xfrm flipH="1">
            <a:off x="8266909" y="228600"/>
            <a:ext cx="1588" cy="6410325"/>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156508" y="374048"/>
            <a:ext cx="1085438" cy="655071"/>
          </a:xfrm>
          <a:prstGeom prst="rect">
            <a:avLst/>
          </a:prstGeom>
        </p:spPr>
      </p:pic>
    </p:spTree>
    <p:extLst>
      <p:ext uri="{BB962C8B-B14F-4D97-AF65-F5344CB8AC3E}">
        <p14:creationId xmlns:p14="http://schemas.microsoft.com/office/powerpoint/2010/main" val="7737472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itle_and_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10"/>
          <p:cNvSpPr>
            <a:spLocks noGrp="1"/>
          </p:cNvSpPr>
          <p:nvPr>
            <p:ph sz="quarter" idx="13"/>
          </p:nvPr>
        </p:nvSpPr>
        <p:spPr>
          <a:xfrm>
            <a:off x="419100" y="1143000"/>
            <a:ext cx="8305800" cy="5334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7" name="Straight Connector 6"/>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8164" y="130207"/>
            <a:ext cx="1085438" cy="655071"/>
          </a:xfrm>
          <a:prstGeom prst="rect">
            <a:avLst/>
          </a:prstGeom>
        </p:spPr>
      </p:pic>
    </p:spTree>
    <p:extLst>
      <p:ext uri="{BB962C8B-B14F-4D97-AF65-F5344CB8AC3E}">
        <p14:creationId xmlns:p14="http://schemas.microsoft.com/office/powerpoint/2010/main" val="406626330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p:nvPr>
        </p:nvSpPr>
        <p:spPr>
          <a:xfrm>
            <a:off x="682625" y="1456511"/>
            <a:ext cx="7772400" cy="457200"/>
          </a:xfrm>
        </p:spPr>
        <p:txBody>
          <a:bodyPr anchor="b" anchorCtr="0"/>
          <a:lstStyle>
            <a:lvl1pPr algn="ctr">
              <a:defRPr sz="2400" b="1">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6" name="Subtitle 2"/>
          <p:cNvSpPr>
            <a:spLocks noGrp="1"/>
          </p:cNvSpPr>
          <p:nvPr>
            <p:ph type="subTitle" idx="1" hasCustomPrompt="1"/>
          </p:nvPr>
        </p:nvSpPr>
        <p:spPr>
          <a:xfrm>
            <a:off x="1371600" y="2057400"/>
            <a:ext cx="6400800" cy="1752600"/>
          </a:xfrm>
        </p:spPr>
        <p:txBody>
          <a:bodyPr/>
          <a:lstStyle>
            <a:lvl1pPr marL="0" indent="0" algn="ctr">
              <a:buNone/>
              <a:defRPr sz="1800">
                <a:latin typeface="Tahoma" pitchFamily="34" charset="0"/>
                <a:ea typeface="Tahoma" pitchFamily="34" charset="0"/>
                <a:cs typeface="Tahom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add briefer names</a:t>
            </a:r>
            <a:endParaRPr lang="en-US" dirty="0"/>
          </a:p>
        </p:txBody>
      </p:sp>
      <p:cxnSp>
        <p:nvCxnSpPr>
          <p:cNvPr id="7" name="Straight Connector 6"/>
          <p:cNvCxnSpPr>
            <a:cxnSpLocks noChangeShapeType="1"/>
          </p:cNvCxnSpPr>
          <p:nvPr userDrawn="1"/>
        </p:nvCxnSpPr>
        <p:spPr bwMode="auto">
          <a:xfrm>
            <a:off x="381000" y="19796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1280" y="5226161"/>
            <a:ext cx="1241441" cy="749220"/>
          </a:xfrm>
          <a:prstGeom prst="rect">
            <a:avLst/>
          </a:prstGeom>
        </p:spPr>
      </p:pic>
      <p:sp>
        <p:nvSpPr>
          <p:cNvPr id="9" name="Text Placeholder 8"/>
          <p:cNvSpPr>
            <a:spLocks noGrp="1"/>
          </p:cNvSpPr>
          <p:nvPr>
            <p:ph type="body" sz="quarter" idx="12" hasCustomPrompt="1"/>
          </p:nvPr>
        </p:nvSpPr>
        <p:spPr>
          <a:xfrm>
            <a:off x="1375646" y="4049486"/>
            <a:ext cx="6393425" cy="720221"/>
          </a:xfrm>
        </p:spPr>
        <p:txBody>
          <a:bodyPr/>
          <a:lstStyle>
            <a:lvl1pPr algn="ctr" eaLnBrk="1" hangingPunct="1">
              <a:defRPr sz="1600">
                <a:solidFill>
                  <a:schemeClr val="bg1">
                    <a:lumMod val="65000"/>
                  </a:schemeClr>
                </a:solidFill>
              </a:defRPr>
            </a:lvl1pPr>
          </a:lstStyle>
          <a:p>
            <a:pPr eaLnBrk="1" hangingPunct="1"/>
            <a:r>
              <a:rPr lang="en-US" dirty="0" smtClean="0">
                <a:latin typeface="Tahoma" charset="0"/>
              </a:rPr>
              <a:t>Click to edit “Briefing prepared for”</a:t>
            </a:r>
          </a:p>
        </p:txBody>
      </p:sp>
      <p:sp>
        <p:nvSpPr>
          <p:cNvPr id="11" name="Text Placeholder 10"/>
          <p:cNvSpPr>
            <a:spLocks noGrp="1"/>
          </p:cNvSpPr>
          <p:nvPr>
            <p:ph type="body" sz="quarter" idx="13" hasCustomPrompt="1"/>
          </p:nvPr>
        </p:nvSpPr>
        <p:spPr>
          <a:xfrm>
            <a:off x="2740025" y="4790048"/>
            <a:ext cx="3657599" cy="322825"/>
          </a:xfrm>
        </p:spPr>
        <p:txBody>
          <a:bodyPr/>
          <a:lstStyle>
            <a:lvl1pPr algn="ctr" eaLnBrk="1" hangingPunct="1">
              <a:defRPr sz="1600">
                <a:solidFill>
                  <a:schemeClr val="bg1">
                    <a:lumMod val="65000"/>
                  </a:schemeClr>
                </a:solidFill>
              </a:defRPr>
            </a:lvl1pPr>
          </a:lstStyle>
          <a:p>
            <a:pPr eaLnBrk="1" hangingPunct="1"/>
            <a:r>
              <a:rPr lang="en-US" dirty="0" smtClean="0">
                <a:latin typeface="Tahoma" charset="0"/>
              </a:rPr>
              <a:t>Click to edit Date</a:t>
            </a:r>
          </a:p>
        </p:txBody>
      </p:sp>
    </p:spTree>
    <p:extLst>
      <p:ext uri="{BB962C8B-B14F-4D97-AF65-F5344CB8AC3E}">
        <p14:creationId xmlns:p14="http://schemas.microsoft.com/office/powerpoint/2010/main" val="1597904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6" name="Slide Number Placeholder 5"/>
          <p:cNvSpPr>
            <a:spLocks noGrp="1"/>
          </p:cNvSpPr>
          <p:nvPr>
            <p:ph type="sldNum" sz="quarter" idx="12"/>
          </p:nvPr>
        </p:nvSpPr>
        <p:spPr/>
        <p:txBody>
          <a:bodyPr/>
          <a:lstStyle/>
          <a:p>
            <a:pPr>
              <a:defRPr/>
            </a:pPr>
            <a:fld id="{231CC523-8BC6-4921-807A-66BD262F34AB}" type="slidenum">
              <a:rPr lang="en-US" smtClean="0"/>
              <a:pPr>
                <a:defRPr/>
              </a:pPr>
              <a:t>‹#›</a:t>
            </a:fld>
            <a:endParaRPr lang="en-US"/>
          </a:p>
        </p:txBody>
      </p:sp>
    </p:spTree>
    <p:extLst>
      <p:ext uri="{BB962C8B-B14F-4D97-AF65-F5344CB8AC3E}">
        <p14:creationId xmlns:p14="http://schemas.microsoft.com/office/powerpoint/2010/main" val="41276214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_Slide_No 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p:nvPr>
        </p:nvSpPr>
        <p:spPr>
          <a:xfrm>
            <a:off x="685800" y="2514600"/>
            <a:ext cx="7772400" cy="914400"/>
          </a:xfrm>
        </p:spPr>
        <p:txBody>
          <a:bodyPr/>
          <a:lstStyle>
            <a:lvl1pPr algn="ctr">
              <a:defRPr sz="22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6" name="Straight Connector 5"/>
          <p:cNvCxnSpPr>
            <a:cxnSpLocks noChangeShapeType="1"/>
          </p:cNvCxnSpPr>
          <p:nvPr userDrawn="1"/>
        </p:nvCxnSpPr>
        <p:spPr bwMode="auto">
          <a:xfrm>
            <a:off x="381000" y="3198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1513374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_Slide_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p:nvPr>
        </p:nvSpPr>
        <p:spPr>
          <a:xfrm>
            <a:off x="685800" y="2514600"/>
            <a:ext cx="7772400" cy="914400"/>
          </a:xfrm>
        </p:spPr>
        <p:txBody>
          <a:bodyPr/>
          <a:lstStyle>
            <a:lvl1pPr algn="ctr">
              <a:defRPr sz="22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6" name="Straight Connector 5"/>
          <p:cNvCxnSpPr>
            <a:cxnSpLocks noChangeShapeType="1"/>
          </p:cNvCxnSpPr>
          <p:nvPr userDrawn="1"/>
        </p:nvCxnSpPr>
        <p:spPr bwMode="auto">
          <a:xfrm>
            <a:off x="381000" y="3198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8" name="Text Placeholder 3"/>
          <p:cNvSpPr>
            <a:spLocks noGrp="1"/>
          </p:cNvSpPr>
          <p:nvPr>
            <p:ph type="body" sz="quarter" idx="12" hasCustomPrompt="1"/>
          </p:nvPr>
        </p:nvSpPr>
        <p:spPr>
          <a:xfrm>
            <a:off x="685800" y="3352798"/>
            <a:ext cx="7772400" cy="465138"/>
          </a:xfrm>
        </p:spPr>
        <p:txBody>
          <a:bodyPr/>
          <a:lstStyle>
            <a:lvl1pPr algn="ctr">
              <a:defRPr sz="1800">
                <a:solidFill>
                  <a:schemeClr val="bg1">
                    <a:lumMod val="65000"/>
                  </a:schemeClr>
                </a:solidFill>
              </a:defRPr>
            </a:lvl1pPr>
          </a:lstStyle>
          <a:p>
            <a:pPr lvl="0"/>
            <a:r>
              <a:rPr lang="en-US" dirty="0" smtClean="0"/>
              <a:t>Click to add subtitle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40331733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ection_Hea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hasCustomPrompt="1"/>
          </p:nvPr>
        </p:nvSpPr>
        <p:spPr>
          <a:xfrm>
            <a:off x="657225" y="4329372"/>
            <a:ext cx="7772400" cy="1461828"/>
          </a:xfrm>
        </p:spPr>
        <p:txBody>
          <a:bodyPr anchor="t"/>
          <a:lstStyle>
            <a:lvl1pPr algn="l">
              <a:defRPr sz="2400" b="1" baseline="0">
                <a:latin typeface="Tahoma" pitchFamily="34" charset="0"/>
                <a:ea typeface="Tahoma" pitchFamily="34" charset="0"/>
                <a:cs typeface="Tahoma" pitchFamily="34" charset="0"/>
              </a:defRPr>
            </a:lvl1pPr>
          </a:lstStyle>
          <a:p>
            <a:r>
              <a:rPr lang="en-US" dirty="0" smtClean="0"/>
              <a:t>CLICK TO EDIT MASTER TITLE STYLE</a:t>
            </a:r>
            <a:endParaRPr lang="en-US" dirty="0"/>
          </a:p>
        </p:txBody>
      </p:sp>
      <p:cxnSp>
        <p:nvCxnSpPr>
          <p:cNvPr id="6" name="Straight Connector 5"/>
          <p:cNvCxnSpPr>
            <a:cxnSpLocks noChangeShapeType="1"/>
          </p:cNvCxnSpPr>
          <p:nvPr userDrawn="1"/>
        </p:nvCxnSpPr>
        <p:spPr bwMode="auto">
          <a:xfrm>
            <a:off x="381000" y="4341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7" name="Text Placeholder 3"/>
          <p:cNvSpPr>
            <a:spLocks noGrp="1"/>
          </p:cNvSpPr>
          <p:nvPr>
            <p:ph type="body" sz="quarter" idx="12"/>
          </p:nvPr>
        </p:nvSpPr>
        <p:spPr>
          <a:xfrm>
            <a:off x="669472" y="2954111"/>
            <a:ext cx="7772400" cy="1379538"/>
          </a:xfrm>
        </p:spPr>
        <p:txBody>
          <a:bodyPr anchor="b"/>
          <a:lstStyle>
            <a:lvl1pPr algn="l">
              <a:defRPr sz="1800">
                <a:solidFill>
                  <a:schemeClr val="bg1">
                    <a:lumMod val="65000"/>
                  </a:schemeClr>
                </a:solidFill>
              </a:defRPr>
            </a:lvl1pPr>
          </a:lstStyle>
          <a:p>
            <a:pPr lvl="0"/>
            <a:r>
              <a:rPr lang="en-US" smtClean="0"/>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2220669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_and_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10"/>
          <p:cNvSpPr>
            <a:spLocks noGrp="1"/>
          </p:cNvSpPr>
          <p:nvPr>
            <p:ph sz="quarter" idx="13"/>
          </p:nvPr>
        </p:nvSpPr>
        <p:spPr>
          <a:xfrm>
            <a:off x="419100" y="1143000"/>
            <a:ext cx="8305800" cy="5334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7" name="Straight Connector 6"/>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14288496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Logo_and_Title_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cxnSp>
        <p:nvCxnSpPr>
          <p:cNvPr id="6" name="Straight Connector 5"/>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7"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8189687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_Two_Row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0" y="1066800"/>
            <a:ext cx="83058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57200" y="3581400"/>
            <a:ext cx="83058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9"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77645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ustom_Two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0" y="1066800"/>
            <a:ext cx="40386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648200" y="1066800"/>
            <a:ext cx="40386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9" name="Title 1"/>
          <p:cNvSpPr>
            <a:spLocks noGrp="1"/>
          </p:cNvSpPr>
          <p:nvPr>
            <p:ph type="ctrTitle"/>
          </p:nvPr>
        </p:nvSpPr>
        <p:spPr>
          <a:xfrm>
            <a:off x="1622424"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3128920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ustom_Three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32766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5"/>
          </p:nvPr>
        </p:nvSpPr>
        <p:spPr>
          <a:xfrm>
            <a:off x="60960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0" name="Title 1"/>
          <p:cNvSpPr>
            <a:spLocks noGrp="1"/>
          </p:cNvSpPr>
          <p:nvPr>
            <p:ph type="ctrTitle"/>
          </p:nvPr>
        </p:nvSpPr>
        <p:spPr>
          <a:xfrm>
            <a:off x="1622854" y="151418"/>
            <a:ext cx="7140146"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0206248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ustom_Four_Box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2" y="1066800"/>
            <a:ext cx="4033159"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645481" y="1066800"/>
            <a:ext cx="4117523"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5"/>
          </p:nvPr>
        </p:nvSpPr>
        <p:spPr>
          <a:xfrm>
            <a:off x="4645477" y="3521528"/>
            <a:ext cx="4117523"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quarter" idx="16"/>
          </p:nvPr>
        </p:nvSpPr>
        <p:spPr>
          <a:xfrm>
            <a:off x="454481" y="3529693"/>
            <a:ext cx="4033159"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1"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137436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ustom_Six_Box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6" name="Content Placeholder 2"/>
          <p:cNvSpPr>
            <a:spLocks noGrp="1"/>
          </p:cNvSpPr>
          <p:nvPr>
            <p:ph sz="quarter" idx="13"/>
          </p:nvPr>
        </p:nvSpPr>
        <p:spPr>
          <a:xfrm>
            <a:off x="457200"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4"/>
          </p:nvPr>
        </p:nvSpPr>
        <p:spPr>
          <a:xfrm>
            <a:off x="3276600"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quarter" idx="15"/>
          </p:nvPr>
        </p:nvSpPr>
        <p:spPr>
          <a:xfrm>
            <a:off x="462643" y="3535136"/>
            <a:ext cx="2667000" cy="2359479"/>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sz="quarter" idx="16"/>
          </p:nvPr>
        </p:nvSpPr>
        <p:spPr>
          <a:xfrm>
            <a:off x="6090557"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17"/>
          </p:nvPr>
        </p:nvSpPr>
        <p:spPr>
          <a:xfrm>
            <a:off x="6096000" y="3535136"/>
            <a:ext cx="2667000" cy="2359479"/>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sz="quarter" idx="18"/>
          </p:nvPr>
        </p:nvSpPr>
        <p:spPr>
          <a:xfrm>
            <a:off x="3282044" y="3537858"/>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3" name="Straight Connector 12"/>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4"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2928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7" name="Slide Number Placeholder 6"/>
          <p:cNvSpPr>
            <a:spLocks noGrp="1"/>
          </p:cNvSpPr>
          <p:nvPr>
            <p:ph type="sldNum" sz="quarter" idx="12"/>
          </p:nvPr>
        </p:nvSpPr>
        <p:spPr/>
        <p:txBody>
          <a:bodyPr/>
          <a:lstStyle/>
          <a:p>
            <a:pPr>
              <a:defRPr/>
            </a:pPr>
            <a:fld id="{231CC523-8BC6-4921-807A-66BD262F34AB}" type="slidenum">
              <a:rPr lang="en-US" smtClean="0"/>
              <a:pPr>
                <a:defRPr/>
              </a:pPr>
              <a:t>‹#›</a:t>
            </a:fld>
            <a:endParaRPr lang="en-US"/>
          </a:p>
        </p:txBody>
      </p:sp>
    </p:spTree>
    <p:extLst>
      <p:ext uri="{BB962C8B-B14F-4D97-AF65-F5344CB8AC3E}">
        <p14:creationId xmlns:p14="http://schemas.microsoft.com/office/powerpoint/2010/main" val="31589529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ustom_Captio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4"/>
          </p:nvPr>
        </p:nvSpPr>
        <p:spPr>
          <a:xfrm>
            <a:off x="3535137" y="1066801"/>
            <a:ext cx="5227864" cy="4811486"/>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3"/>
          <p:cNvSpPr>
            <a:spLocks noGrp="1"/>
          </p:cNvSpPr>
          <p:nvPr>
            <p:ph type="body" sz="quarter" idx="15"/>
          </p:nvPr>
        </p:nvSpPr>
        <p:spPr>
          <a:xfrm>
            <a:off x="563566" y="1763488"/>
            <a:ext cx="2873601" cy="4115027"/>
          </a:xfrm>
        </p:spPr>
        <p:txBody>
          <a:bodyPr/>
          <a:lstStyle>
            <a:lvl1pPr>
              <a:defRPr sz="1400"/>
            </a:lvl1pPr>
          </a:lstStyle>
          <a:p>
            <a:pPr lvl="0"/>
            <a:r>
              <a:rPr lang="en-US" smtClean="0"/>
              <a:t>Click to edit Master text styles</a:t>
            </a:r>
          </a:p>
        </p:txBody>
      </p:sp>
      <p:sp>
        <p:nvSpPr>
          <p:cNvPr id="7" name="Text Placeholder 3"/>
          <p:cNvSpPr>
            <a:spLocks noGrp="1"/>
          </p:cNvSpPr>
          <p:nvPr>
            <p:ph type="body" sz="quarter" idx="16"/>
          </p:nvPr>
        </p:nvSpPr>
        <p:spPr>
          <a:xfrm>
            <a:off x="571501" y="1066799"/>
            <a:ext cx="2871107" cy="696687"/>
          </a:xfrm>
        </p:spPr>
        <p:txBody>
          <a:bodyPr anchor="b"/>
          <a:lstStyle>
            <a:lvl1pPr algn="l">
              <a:defRPr sz="2000" b="1" baseline="0"/>
            </a:lvl1pPr>
          </a:lstStyle>
          <a:p>
            <a:pPr lvl="0"/>
            <a:r>
              <a:rPr lang="en-US" smtClean="0"/>
              <a:t>Click to edit Master text styles</a:t>
            </a:r>
          </a:p>
          <a:p>
            <a:pPr lvl="1"/>
            <a:r>
              <a:rPr lang="en-US" smtClean="0"/>
              <a:t>Second level</a:t>
            </a:r>
          </a:p>
        </p:txBody>
      </p:sp>
      <p:cxnSp>
        <p:nvCxnSpPr>
          <p:cNvPr id="9" name="Straight Connector 8"/>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0" name="Title 1"/>
          <p:cNvSpPr>
            <a:spLocks noGrp="1"/>
          </p:cNvSpPr>
          <p:nvPr>
            <p:ph type="ctrTitle"/>
          </p:nvPr>
        </p:nvSpPr>
        <p:spPr>
          <a:xfrm>
            <a:off x="1622854" y="151418"/>
            <a:ext cx="7140146"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4564529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oncluding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extBox 4"/>
          <p:cNvSpPr txBox="1"/>
          <p:nvPr userDrawn="1"/>
        </p:nvSpPr>
        <p:spPr>
          <a:xfrm>
            <a:off x="3729431" y="3525877"/>
            <a:ext cx="1716111" cy="369332"/>
          </a:xfrm>
          <a:prstGeom prst="rect">
            <a:avLst/>
          </a:prstGeom>
          <a:noFill/>
        </p:spPr>
        <p:txBody>
          <a:bodyPr wrap="none" rtlCol="0">
            <a:spAutoFit/>
          </a:bodyPr>
          <a:lstStyle/>
          <a:p>
            <a:r>
              <a:rPr lang="en-US" dirty="0">
                <a:solidFill>
                  <a:prstClr val="black"/>
                </a:solidFill>
                <a:ea typeface="Tahoma" pitchFamily="34" charset="0"/>
                <a:cs typeface="Tahoma" pitchFamily="34" charset="0"/>
              </a:rPr>
              <a:t>www.darpa.mil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5182" y="2531269"/>
            <a:ext cx="1770360" cy="1068427"/>
          </a:xfrm>
          <a:prstGeom prst="rect">
            <a:avLst/>
          </a:prstGeom>
        </p:spPr>
      </p:pic>
    </p:spTree>
    <p:extLst>
      <p:ext uri="{BB962C8B-B14F-4D97-AF65-F5344CB8AC3E}">
        <p14:creationId xmlns:p14="http://schemas.microsoft.com/office/powerpoint/2010/main" val="20795812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DARPA_Quad_Chart_Guidelin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Rectangle 4"/>
          <p:cNvSpPr/>
          <p:nvPr userDrawn="1"/>
        </p:nvSpPr>
        <p:spPr>
          <a:xfrm>
            <a:off x="1447800" y="5181600"/>
            <a:ext cx="15240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userDrawn="1"/>
        </p:nvSpPr>
        <p:spPr>
          <a:xfrm>
            <a:off x="3810000" y="5181600"/>
            <a:ext cx="1524000" cy="762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6172200" y="5181600"/>
            <a:ext cx="1524000" cy="762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userDrawn="1"/>
        </p:nvSpPr>
        <p:spPr>
          <a:xfrm>
            <a:off x="1676400" y="5410200"/>
            <a:ext cx="1066800" cy="261610"/>
          </a:xfrm>
          <a:prstGeom prst="rect">
            <a:avLst/>
          </a:prstGeom>
          <a:noFill/>
        </p:spPr>
        <p:txBody>
          <a:bodyPr wrap="square" rtlCol="0">
            <a:spAutoFit/>
          </a:bodyPr>
          <a:lstStyle/>
          <a:p>
            <a:pPr algn="ctr"/>
            <a:r>
              <a:rPr lang="en-US" sz="1100" b="1" dirty="0">
                <a:solidFill>
                  <a:prstClr val="black"/>
                </a:solidFill>
                <a:ea typeface="Tahoma" pitchFamily="34" charset="0"/>
                <a:cs typeface="Tahoma" pitchFamily="34" charset="0"/>
              </a:rPr>
              <a:t>Concept</a:t>
            </a:r>
          </a:p>
        </p:txBody>
      </p:sp>
      <p:sp>
        <p:nvSpPr>
          <p:cNvPr id="9" name="TextBox 8"/>
          <p:cNvSpPr txBox="1"/>
          <p:nvPr userDrawn="1"/>
        </p:nvSpPr>
        <p:spPr>
          <a:xfrm>
            <a:off x="4038600" y="5422272"/>
            <a:ext cx="1066800" cy="261610"/>
          </a:xfrm>
          <a:prstGeom prst="rect">
            <a:avLst/>
          </a:prstGeom>
          <a:noFill/>
        </p:spPr>
        <p:txBody>
          <a:bodyPr wrap="square" rtlCol="0">
            <a:spAutoFit/>
          </a:bodyPr>
          <a:lstStyle/>
          <a:p>
            <a:pPr algn="ctr"/>
            <a:r>
              <a:rPr lang="en-US" sz="1100" b="1" dirty="0">
                <a:solidFill>
                  <a:prstClr val="black"/>
                </a:solidFill>
                <a:ea typeface="Tahoma" pitchFamily="34" charset="0"/>
                <a:cs typeface="Tahoma" pitchFamily="34" charset="0"/>
              </a:rPr>
              <a:t>Prototype</a:t>
            </a:r>
          </a:p>
        </p:txBody>
      </p:sp>
      <p:sp>
        <p:nvSpPr>
          <p:cNvPr id="10" name="TextBox 9"/>
          <p:cNvSpPr txBox="1"/>
          <p:nvPr userDrawn="1"/>
        </p:nvSpPr>
        <p:spPr>
          <a:xfrm>
            <a:off x="6286500" y="5347157"/>
            <a:ext cx="1295400" cy="430887"/>
          </a:xfrm>
          <a:prstGeom prst="rect">
            <a:avLst/>
          </a:prstGeom>
          <a:noFill/>
        </p:spPr>
        <p:txBody>
          <a:bodyPr wrap="square" rtlCol="0">
            <a:spAutoFit/>
          </a:bodyPr>
          <a:lstStyle/>
          <a:p>
            <a:pPr algn="ctr"/>
            <a:r>
              <a:rPr lang="en-US" sz="1100" b="1" dirty="0">
                <a:solidFill>
                  <a:prstClr val="black"/>
                </a:solidFill>
                <a:ea typeface="Tahoma" pitchFamily="34" charset="0"/>
                <a:cs typeface="Tahoma" pitchFamily="34" charset="0"/>
              </a:rPr>
              <a:t>Field Demonstration</a:t>
            </a:r>
          </a:p>
        </p:txBody>
      </p:sp>
      <p:sp>
        <p:nvSpPr>
          <p:cNvPr id="11" name="TextBox 10"/>
          <p:cNvSpPr txBox="1"/>
          <p:nvPr userDrawn="1"/>
        </p:nvSpPr>
        <p:spPr>
          <a:xfrm>
            <a:off x="381000" y="1232807"/>
            <a:ext cx="8382000" cy="3785652"/>
          </a:xfrm>
          <a:prstGeom prst="rect">
            <a:avLst/>
          </a:prstGeom>
          <a:noFill/>
        </p:spPr>
        <p:txBody>
          <a:bodyPr wrap="square" rtlCol="0">
            <a:spAutoFit/>
          </a:bodyPr>
          <a:lstStyle/>
          <a:p>
            <a:pPr marL="342900" indent="-342900" fontAlgn="base">
              <a:spcBef>
                <a:spcPct val="20000"/>
              </a:spcBef>
              <a:buFont typeface="Arial" pitchFamily="34" charset="0"/>
              <a:buNone/>
              <a:defRPr/>
            </a:pPr>
            <a:r>
              <a:rPr lang="en-US" sz="1200" dirty="0">
                <a:solidFill>
                  <a:srgbClr val="000000"/>
                </a:solidFill>
                <a:ea typeface="MS PGothic"/>
                <a:cs typeface="MS PGothic"/>
              </a:rPr>
              <a:t>The following two slides outline the format for two different quad charts that will be used for Congressional Staffer day and internal DARPA use. The only difference between the two quad charts is the bottom right-hand quadrant as follows: </a:t>
            </a:r>
            <a:endParaRPr lang="en-US" sz="1200" dirty="0">
              <a:solidFill>
                <a:prstClr val="black"/>
              </a:solidFill>
              <a:latin typeface="Times New Roman"/>
              <a:ea typeface="Times New Roman"/>
              <a:cs typeface="Tahoma" pitchFamily="34" charset="0"/>
            </a:endParaRPr>
          </a:p>
          <a:p>
            <a:pPr marL="742950" lvl="1" indent="-285750" fontAlgn="base">
              <a:spcBef>
                <a:spcPct val="20000"/>
              </a:spcBef>
              <a:buFont typeface="Arial" pitchFamily="34" charset="0"/>
              <a:buChar char="•"/>
              <a:defRPr/>
            </a:pPr>
            <a:r>
              <a:rPr lang="en-US" sz="1200" dirty="0">
                <a:solidFill>
                  <a:srgbClr val="000000"/>
                </a:solidFill>
                <a:ea typeface="MS PGothic"/>
                <a:cs typeface="MS PGothic"/>
              </a:rPr>
              <a:t>Staffer: Names and locations of performers. </a:t>
            </a:r>
          </a:p>
          <a:p>
            <a:pPr marL="742950" lvl="1" indent="-285750" fontAlgn="base">
              <a:spcBef>
                <a:spcPct val="20000"/>
              </a:spcBef>
              <a:buFont typeface="Arial" pitchFamily="34" charset="0"/>
              <a:buChar char="•"/>
              <a:defRPr/>
            </a:pPr>
            <a:r>
              <a:rPr lang="en-US" sz="1200" dirty="0">
                <a:solidFill>
                  <a:srgbClr val="000000"/>
                </a:solidFill>
                <a:ea typeface="MS PGothic"/>
                <a:cs typeface="MS PGothic"/>
              </a:rPr>
              <a:t>Internal DARPA: Issues/challenges and a spend plan status. </a:t>
            </a:r>
            <a:endParaRPr lang="en-US" sz="1200" dirty="0">
              <a:solidFill>
                <a:prstClr val="black"/>
              </a:solidFill>
              <a:latin typeface="Times New Roman"/>
              <a:ea typeface="Times New Roman"/>
              <a:cs typeface="Times New Roman"/>
            </a:endParaRPr>
          </a:p>
          <a:p>
            <a:pPr marL="342900" indent="-342900" fontAlgn="base">
              <a:spcBef>
                <a:spcPct val="20000"/>
              </a:spcBef>
              <a:buFont typeface="Arial" pitchFamily="34" charset="0"/>
              <a:buNone/>
              <a:defRPr/>
            </a:pPr>
            <a:endParaRPr lang="en-US" sz="1200" dirty="0">
              <a:solidFill>
                <a:prstClr val="black"/>
              </a:solidFill>
              <a:latin typeface="Times New Roman"/>
              <a:ea typeface="Times New Roman"/>
              <a:cs typeface="Times New Roman"/>
            </a:endParaRPr>
          </a:p>
          <a:p>
            <a:pPr marL="342900" indent="-342900" fontAlgn="base">
              <a:spcBef>
                <a:spcPct val="20000"/>
              </a:spcBef>
              <a:buFont typeface="Arial" pitchFamily="34" charset="0"/>
              <a:buNone/>
              <a:defRPr/>
            </a:pPr>
            <a:r>
              <a:rPr lang="en-US" sz="1200" dirty="0">
                <a:solidFill>
                  <a:srgbClr val="000000"/>
                </a:solidFill>
                <a:ea typeface="MS PGothic"/>
                <a:cs typeface="MS PGothic"/>
              </a:rPr>
              <a:t>Formatting for both the internal DARPA and staffer quads:  </a:t>
            </a:r>
            <a:endParaRPr lang="en-US" sz="1200" dirty="0">
              <a:solidFill>
                <a:prstClr val="black"/>
              </a:solidFill>
              <a:latin typeface="Times New Roman"/>
              <a:ea typeface="Times New Roman"/>
              <a:cs typeface="Tahoma" pitchFamily="34" charset="0"/>
            </a:endParaRPr>
          </a:p>
          <a:p>
            <a:pPr marL="742950" lvl="1" indent="-285750" fontAlgn="base">
              <a:spcBef>
                <a:spcPct val="20000"/>
              </a:spcBef>
              <a:buFont typeface="Arial" pitchFamily="34" charset="0"/>
              <a:buChar char="•"/>
              <a:defRPr/>
            </a:pPr>
            <a:r>
              <a:rPr lang="en-US" sz="1200" b="1" dirty="0">
                <a:solidFill>
                  <a:srgbClr val="000000"/>
                </a:solidFill>
                <a:ea typeface="MS PGothic"/>
                <a:cs typeface="MS PGothic"/>
              </a:rPr>
              <a:t>Font: </a:t>
            </a:r>
            <a:r>
              <a:rPr lang="en-US" sz="1200" dirty="0">
                <a:solidFill>
                  <a:srgbClr val="000000"/>
                </a:solidFill>
                <a:ea typeface="MS PGothic"/>
                <a:cs typeface="MS PGothic"/>
              </a:rPr>
              <a:t>Tahoma</a:t>
            </a:r>
            <a:endParaRPr lang="en-US" sz="1200" dirty="0">
              <a:solidFill>
                <a:prstClr val="black"/>
              </a:solidFill>
              <a:latin typeface="Times New Roman"/>
              <a:ea typeface="Times New Roman"/>
              <a:cs typeface="Times New Roman"/>
            </a:endParaRPr>
          </a:p>
          <a:p>
            <a:pPr marL="742950" lvl="1" indent="-285750" fontAlgn="base">
              <a:spcBef>
                <a:spcPct val="20000"/>
              </a:spcBef>
              <a:buFont typeface="Arial" pitchFamily="34" charset="0"/>
              <a:buChar char="•"/>
              <a:defRPr/>
            </a:pPr>
            <a:r>
              <a:rPr lang="en-US" sz="1200" b="1" dirty="0">
                <a:solidFill>
                  <a:srgbClr val="000000"/>
                </a:solidFill>
                <a:ea typeface="MS PGothic"/>
                <a:cs typeface="MS PGothic"/>
              </a:rPr>
              <a:t>Color: </a:t>
            </a:r>
            <a:r>
              <a:rPr lang="en-US" sz="1200" dirty="0">
                <a:solidFill>
                  <a:srgbClr val="000000"/>
                </a:solidFill>
                <a:ea typeface="MS PGothic"/>
                <a:cs typeface="MS PGothic"/>
              </a:rPr>
              <a:t>Font color = black</a:t>
            </a:r>
            <a:endParaRPr lang="en-US" sz="1200" dirty="0">
              <a:solidFill>
                <a:prstClr val="black"/>
              </a:solidFill>
              <a:latin typeface="Times New Roman"/>
              <a:ea typeface="Times New Roman"/>
              <a:cs typeface="Times New Roman"/>
            </a:endParaRPr>
          </a:p>
          <a:p>
            <a:pPr marL="742950" lvl="1" indent="-285750" fontAlgn="base">
              <a:spcBef>
                <a:spcPct val="20000"/>
              </a:spcBef>
              <a:buFont typeface="Arial" pitchFamily="34" charset="0"/>
              <a:buChar char="•"/>
              <a:defRPr/>
            </a:pPr>
            <a:r>
              <a:rPr lang="en-US" sz="1200" b="1" dirty="0">
                <a:solidFill>
                  <a:srgbClr val="000000"/>
                </a:solidFill>
                <a:ea typeface="MS PGothic"/>
                <a:cs typeface="MS PGothic"/>
              </a:rPr>
              <a:t>Sizes: </a:t>
            </a:r>
            <a:r>
              <a:rPr lang="en-US" sz="1200" dirty="0">
                <a:solidFill>
                  <a:srgbClr val="000000"/>
                </a:solidFill>
                <a:ea typeface="MS PGothic"/>
                <a:cs typeface="MS PGothic"/>
              </a:rPr>
              <a:t>Font size is set at 12 pt., decreasing to 11 pt. and 9 pt. for sub-bullets.  (Recognizing that some programs will have more information needed on the quad charts than others, text size may be reduced but, for ease of </a:t>
            </a:r>
            <a:br>
              <a:rPr lang="en-US" sz="1200" dirty="0">
                <a:solidFill>
                  <a:srgbClr val="000000"/>
                </a:solidFill>
                <a:ea typeface="MS PGothic"/>
                <a:cs typeface="MS PGothic"/>
              </a:rPr>
            </a:br>
            <a:r>
              <a:rPr lang="en-US" sz="1200" dirty="0">
                <a:solidFill>
                  <a:srgbClr val="000000"/>
                </a:solidFill>
                <a:ea typeface="MS PGothic"/>
                <a:cs typeface="MS PGothic"/>
              </a:rPr>
              <a:t>reading, should never be smaller than 9 pt.) </a:t>
            </a:r>
            <a:endParaRPr lang="en-US" sz="1200" dirty="0">
              <a:solidFill>
                <a:prstClr val="black"/>
              </a:solidFill>
              <a:latin typeface="Times New Roman"/>
              <a:ea typeface="Times New Roman"/>
              <a:cs typeface="Times New Roman"/>
            </a:endParaRPr>
          </a:p>
          <a:p>
            <a:pPr marL="742950" lvl="1" indent="-285750" fontAlgn="base">
              <a:spcBef>
                <a:spcPct val="20000"/>
              </a:spcBef>
              <a:buFont typeface="Arial" pitchFamily="34" charset="0"/>
              <a:buChar char="•"/>
              <a:defRPr/>
            </a:pPr>
            <a:r>
              <a:rPr lang="en-US" sz="1200" b="1" dirty="0">
                <a:solidFill>
                  <a:srgbClr val="000000"/>
                </a:solidFill>
                <a:ea typeface="MS PGothic"/>
                <a:cs typeface="MS PGothic"/>
              </a:rPr>
              <a:t>Font style: </a:t>
            </a:r>
            <a:r>
              <a:rPr lang="en-US" sz="1200" dirty="0">
                <a:solidFill>
                  <a:srgbClr val="000000"/>
                </a:solidFill>
                <a:ea typeface="MS PGothic"/>
                <a:cs typeface="MS PGothic"/>
              </a:rPr>
              <a:t>Avoid the use of bold unless needed</a:t>
            </a:r>
            <a:endParaRPr lang="en-US" sz="1200" dirty="0">
              <a:solidFill>
                <a:prstClr val="black"/>
              </a:solidFill>
              <a:latin typeface="Times New Roman"/>
              <a:ea typeface="Times New Roman"/>
              <a:cs typeface="Times New Roman"/>
            </a:endParaRPr>
          </a:p>
          <a:p>
            <a:pPr marL="742950" lvl="1" indent="-285750" fontAlgn="base">
              <a:spcBef>
                <a:spcPct val="20000"/>
              </a:spcBef>
              <a:buFont typeface="Arial" pitchFamily="34" charset="0"/>
              <a:buChar char="•"/>
              <a:defRPr/>
            </a:pPr>
            <a:r>
              <a:rPr lang="en-US" sz="1200" b="1" dirty="0">
                <a:solidFill>
                  <a:srgbClr val="000000"/>
                </a:solidFill>
                <a:ea typeface="MS PGothic"/>
                <a:cs typeface="MS PGothic"/>
              </a:rPr>
              <a:t>Bullets and sub-bullets: </a:t>
            </a:r>
            <a:r>
              <a:rPr lang="en-US" sz="1200" dirty="0">
                <a:solidFill>
                  <a:srgbClr val="000000"/>
                </a:solidFill>
                <a:ea typeface="MS PGothic"/>
                <a:cs typeface="MS PGothic"/>
              </a:rPr>
              <a:t>Solid dots</a:t>
            </a:r>
            <a:endParaRPr lang="en-US" sz="1200" dirty="0">
              <a:solidFill>
                <a:prstClr val="black"/>
              </a:solidFill>
              <a:latin typeface="Times New Roman"/>
              <a:ea typeface="Times New Roman"/>
              <a:cs typeface="Times New Roman"/>
            </a:endParaRPr>
          </a:p>
          <a:p>
            <a:pPr marL="742950" lvl="1" indent="-285750" fontAlgn="base">
              <a:spcBef>
                <a:spcPct val="20000"/>
              </a:spcBef>
              <a:buFont typeface="Arial" pitchFamily="34" charset="0"/>
              <a:buChar char="•"/>
              <a:defRPr/>
            </a:pPr>
            <a:r>
              <a:rPr lang="en-US" sz="1200" b="1" dirty="0">
                <a:solidFill>
                  <a:srgbClr val="000000"/>
                </a:solidFill>
                <a:ea typeface="MS PGothic"/>
                <a:cs typeface="MS PGothic"/>
              </a:rPr>
              <a:t>Status Boxes: </a:t>
            </a:r>
            <a:r>
              <a:rPr lang="en-US" sz="1200" dirty="0">
                <a:solidFill>
                  <a:srgbClr val="000000"/>
                </a:solidFill>
                <a:ea typeface="MS PGothic"/>
                <a:cs typeface="MS PGothic"/>
              </a:rPr>
              <a:t>In the upper right hand corner of each quad chart, there is a placeholder for one of these three boxes. Please replace the existing placeholder with the corresponding box that represents the status of the program:</a:t>
            </a:r>
            <a:endParaRPr lang="en-US" sz="1200" dirty="0">
              <a:solidFill>
                <a:prstClr val="black"/>
              </a:solidFill>
              <a:latin typeface="Times New Roman"/>
              <a:ea typeface="Times New Roman"/>
              <a:cs typeface="Times New Roman"/>
            </a:endParaRPr>
          </a:p>
        </p:txBody>
      </p:sp>
      <p:cxnSp>
        <p:nvCxnSpPr>
          <p:cNvPr id="13" name="Straight Connector 12"/>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4"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647280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28578" y="1100945"/>
            <a:ext cx="623887" cy="246221"/>
          </a:xfrm>
          <a:prstGeom prst="rect">
            <a:avLst/>
          </a:prstGeom>
          <a:noFill/>
        </p:spPr>
        <p:txBody>
          <a:bodyPr wrap="square" rtlCol="0">
            <a:spAutoFit/>
          </a:bodyPr>
          <a:lstStyle/>
          <a:p>
            <a:r>
              <a:rPr lang="en-US" sz="1000" dirty="0">
                <a:solidFill>
                  <a:prstClr val="black"/>
                </a:solidFill>
              </a:rPr>
              <a:t>PE:</a:t>
            </a:r>
          </a:p>
        </p:txBody>
      </p:sp>
      <p:sp>
        <p:nvSpPr>
          <p:cNvPr id="11" name="TextBox 10"/>
          <p:cNvSpPr txBox="1"/>
          <p:nvPr userDrawn="1"/>
        </p:nvSpPr>
        <p:spPr>
          <a:xfrm>
            <a:off x="1044045" y="1100945"/>
            <a:ext cx="1204913" cy="246221"/>
          </a:xfrm>
          <a:prstGeom prst="rect">
            <a:avLst/>
          </a:prstGeom>
          <a:noFill/>
        </p:spPr>
        <p:txBody>
          <a:bodyPr wrap="square" rtlCol="0">
            <a:spAutoFit/>
          </a:bodyPr>
          <a:lstStyle/>
          <a:p>
            <a:r>
              <a:rPr lang="en-US" sz="1000" dirty="0">
                <a:solidFill>
                  <a:prstClr val="black"/>
                </a:solidFill>
              </a:rPr>
              <a:t>PROJECT:</a:t>
            </a:r>
          </a:p>
        </p:txBody>
      </p:sp>
      <p:sp>
        <p:nvSpPr>
          <p:cNvPr id="12" name="TextBox 11"/>
          <p:cNvSpPr txBox="1"/>
          <p:nvPr userDrawn="1"/>
        </p:nvSpPr>
        <p:spPr>
          <a:xfrm>
            <a:off x="2257426" y="1100945"/>
            <a:ext cx="1204913" cy="246221"/>
          </a:xfrm>
          <a:prstGeom prst="rect">
            <a:avLst/>
          </a:prstGeom>
          <a:noFill/>
        </p:spPr>
        <p:txBody>
          <a:bodyPr wrap="square" rtlCol="0">
            <a:spAutoFit/>
          </a:bodyPr>
          <a:lstStyle/>
          <a:p>
            <a:r>
              <a:rPr lang="en-US" sz="1000" dirty="0">
                <a:solidFill>
                  <a:prstClr val="black"/>
                </a:solidFill>
              </a:rPr>
              <a:t>RDDS PG #:</a:t>
            </a:r>
          </a:p>
        </p:txBody>
      </p:sp>
      <p:sp>
        <p:nvSpPr>
          <p:cNvPr id="23"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19"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3" name="Footer Placeholder 2"/>
          <p:cNvSpPr>
            <a:spLocks noGrp="1"/>
          </p:cNvSpPr>
          <p:nvPr>
            <p:ph type="ftr" sz="quarter" idx="10"/>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13" name="TextBox 12"/>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rPr>
              <a:t>FY13</a:t>
            </a:r>
          </a:p>
        </p:txBody>
      </p:sp>
      <p:sp>
        <p:nvSpPr>
          <p:cNvPr id="14" name="TextBox 13"/>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rPr>
              <a:t>FY12</a:t>
            </a:r>
          </a:p>
        </p:txBody>
      </p:sp>
      <p:sp>
        <p:nvSpPr>
          <p:cNvPr id="15" name="TextBox 14"/>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rPr>
              <a:t>FY11</a:t>
            </a:r>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PROGRAM OVERVIEW</a:t>
            </a: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PROGRAM STATUS</a:t>
            </a: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CAPABILITY OBJECTIVE/GOAL</a:t>
            </a: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 name="Content Placeholder 6"/>
          <p:cNvSpPr>
            <a:spLocks noGrp="1"/>
          </p:cNvSpPr>
          <p:nvPr userDrawn="1">
            <p:ph sz="quarter" idx="24"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6"/>
          <p:cNvSpPr>
            <a:spLocks noGrp="1"/>
          </p:cNvSpPr>
          <p:nvPr userDrawn="1">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6"/>
          <p:cNvSpPr>
            <a:spLocks noGrp="1"/>
          </p:cNvSpPr>
          <p:nvPr userDrawn="1">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Click to add performers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455863" algn="l"/>
              </a:tabLst>
            </a:pPr>
            <a:r>
              <a:rPr lang="en-US" sz="1000" dirty="0">
                <a:solidFill>
                  <a:prstClr val="white"/>
                </a:solidFill>
                <a:ea typeface="Tahoma" pitchFamily="34" charset="0"/>
                <a:cs typeface="Tahoma" pitchFamily="34" charset="0"/>
              </a:rPr>
              <a:t>PERFORMER:	</a:t>
            </a: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PERFORMERS</a:t>
            </a:r>
          </a:p>
        </p:txBody>
      </p:sp>
      <p:sp>
        <p:nvSpPr>
          <p:cNvPr id="8" name="Rectangle 7"/>
          <p:cNvSpPr/>
          <p:nvPr userDrawn="1"/>
        </p:nvSpPr>
        <p:spPr>
          <a:xfrm>
            <a:off x="7128933" y="4095462"/>
            <a:ext cx="838691" cy="246221"/>
          </a:xfrm>
          <a:prstGeom prst="rect">
            <a:avLst/>
          </a:prstGeom>
        </p:spPr>
        <p:txBody>
          <a:bodyPr wrap="none">
            <a:spAutoFit/>
          </a:bodyPr>
          <a:lstStyle/>
          <a:p>
            <a:pPr>
              <a:tabLst>
                <a:tab pos="2455863" algn="l"/>
              </a:tabLst>
              <a:defRPr/>
            </a:pPr>
            <a:r>
              <a:rPr lang="en-US" sz="1000" dirty="0">
                <a:solidFill>
                  <a:prstClr val="white"/>
                </a:solidFill>
                <a:ea typeface="Tahoma" pitchFamily="34" charset="0"/>
                <a:cs typeface="Tahoma" pitchFamily="34" charset="0"/>
              </a:rPr>
              <a:t>LOCATION:</a:t>
            </a:r>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26624629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28578" y="1109505"/>
            <a:ext cx="623887" cy="246221"/>
          </a:xfrm>
          <a:prstGeom prst="rect">
            <a:avLst/>
          </a:prstGeom>
          <a:noFill/>
        </p:spPr>
        <p:txBody>
          <a:bodyPr wrap="square" rtlCol="0">
            <a:spAutoFit/>
          </a:bodyPr>
          <a:lstStyle/>
          <a:p>
            <a:r>
              <a:rPr lang="en-US" sz="1000" dirty="0">
                <a:solidFill>
                  <a:prstClr val="black"/>
                </a:solidFill>
              </a:rPr>
              <a:t>PE:</a:t>
            </a:r>
          </a:p>
        </p:txBody>
      </p:sp>
      <p:sp>
        <p:nvSpPr>
          <p:cNvPr id="11" name="TextBox 10"/>
          <p:cNvSpPr txBox="1"/>
          <p:nvPr userDrawn="1"/>
        </p:nvSpPr>
        <p:spPr>
          <a:xfrm>
            <a:off x="1782269" y="1109505"/>
            <a:ext cx="792555" cy="246221"/>
          </a:xfrm>
          <a:prstGeom prst="rect">
            <a:avLst/>
          </a:prstGeom>
          <a:noFill/>
        </p:spPr>
        <p:txBody>
          <a:bodyPr wrap="square" rtlCol="0">
            <a:spAutoFit/>
          </a:bodyPr>
          <a:lstStyle/>
          <a:p>
            <a:r>
              <a:rPr lang="en-US" sz="1000" dirty="0">
                <a:solidFill>
                  <a:prstClr val="black"/>
                </a:solidFill>
              </a:rPr>
              <a:t>PROJECT:</a:t>
            </a:r>
          </a:p>
        </p:txBody>
      </p:sp>
      <p:sp>
        <p:nvSpPr>
          <p:cNvPr id="12" name="TextBox 11"/>
          <p:cNvSpPr txBox="1"/>
          <p:nvPr userDrawn="1"/>
        </p:nvSpPr>
        <p:spPr>
          <a:xfrm>
            <a:off x="3614740" y="1109505"/>
            <a:ext cx="1204913" cy="246221"/>
          </a:xfrm>
          <a:prstGeom prst="rect">
            <a:avLst/>
          </a:prstGeom>
          <a:noFill/>
        </p:spPr>
        <p:txBody>
          <a:bodyPr wrap="square" rtlCol="0">
            <a:spAutoFit/>
          </a:bodyPr>
          <a:lstStyle/>
          <a:p>
            <a:r>
              <a:rPr lang="en-US" sz="1000" dirty="0">
                <a:solidFill>
                  <a:prstClr val="black"/>
                </a:solidFill>
              </a:rPr>
              <a:t>RDDS PG #:</a:t>
            </a:r>
          </a:p>
        </p:txBody>
      </p:sp>
      <p:sp>
        <p:nvSpPr>
          <p:cNvPr id="23"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1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3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34" name="Text Placeholder 39"/>
          <p:cNvSpPr>
            <a:spLocks noGrp="1"/>
          </p:cNvSpPr>
          <p:nvPr>
            <p:ph type="body" sz="quarter" idx="32"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3" name="Text Placeholder 39"/>
          <p:cNvSpPr>
            <a:spLocks noGrp="1"/>
          </p:cNvSpPr>
          <p:nvPr>
            <p:ph type="body" sz="quarter" idx="33"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13" name="TextBox 12"/>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rPr>
              <a:t>FY13</a:t>
            </a:r>
          </a:p>
        </p:txBody>
      </p:sp>
      <p:sp>
        <p:nvSpPr>
          <p:cNvPr id="14" name="TextBox 13"/>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rPr>
              <a:t>FY12</a:t>
            </a:r>
          </a:p>
        </p:txBody>
      </p:sp>
      <p:sp>
        <p:nvSpPr>
          <p:cNvPr id="15" name="TextBox 14"/>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rPr>
              <a:t>FY11</a:t>
            </a:r>
          </a:p>
        </p:txBody>
      </p:sp>
      <p:sp>
        <p:nvSpPr>
          <p:cNvPr id="45" name="TextBox 44"/>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rPr>
              <a:t>PROJECT</a:t>
            </a:r>
          </a:p>
        </p:txBody>
      </p:sp>
      <p:sp>
        <p:nvSpPr>
          <p:cNvPr id="46" name="Text Placeholder 39"/>
          <p:cNvSpPr>
            <a:spLocks noGrp="1"/>
          </p:cNvSpPr>
          <p:nvPr userDrawn="1">
            <p:ph type="body" sz="quarter" idx="34"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48" name="Text Placeholder 39"/>
          <p:cNvSpPr>
            <a:spLocks noGrp="1"/>
          </p:cNvSpPr>
          <p:nvPr userDrawn="1">
            <p:ph type="body" sz="quarter" idx="35"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3" name="Footer Placeholder 2"/>
          <p:cNvSpPr>
            <a:spLocks noGrp="1"/>
          </p:cNvSpPr>
          <p:nvPr userDrawn="1">
            <p:ph type="ftr" sz="quarter" idx="10"/>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4" name="Slide Number Placeholder 3"/>
          <p:cNvSpPr>
            <a:spLocks noGrp="1"/>
          </p:cNvSpPr>
          <p:nvPr userDrawn="1">
            <p:ph type="sldNum" sz="quarter" idx="11"/>
          </p:nvPr>
        </p:nvSpPr>
        <p:spPr/>
        <p:txBody>
          <a:bodyPr/>
          <a:lstStyle/>
          <a:p>
            <a:pPr>
              <a:defRPr/>
            </a:pPr>
            <a:fld id="{231CC523-8BC6-4921-807A-66BD262F34AB}" type="slidenum">
              <a:rPr lang="en-US" smtClean="0"/>
              <a:pPr>
                <a:defRPr/>
              </a:pPr>
              <a:t>‹#›</a:t>
            </a:fld>
            <a:endParaRPr lang="en-US"/>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PROGRAM OVERVIEW</a:t>
            </a: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PROGRAM STATUS</a:t>
            </a: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CAPABILITY OBJECTIVE/GOAL</a:t>
            </a: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 name="Content Placeholder 6"/>
          <p:cNvSpPr>
            <a:spLocks noGrp="1"/>
          </p:cNvSpPr>
          <p:nvPr userDrawn="1">
            <p:ph sz="quarter" idx="24"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6"/>
          <p:cNvSpPr>
            <a:spLocks noGrp="1"/>
          </p:cNvSpPr>
          <p:nvPr userDrawn="1">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6"/>
          <p:cNvSpPr>
            <a:spLocks noGrp="1"/>
          </p:cNvSpPr>
          <p:nvPr userDrawn="1">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Click to add performers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455863" algn="l"/>
              </a:tabLst>
            </a:pPr>
            <a:r>
              <a:rPr lang="en-US" sz="1000" dirty="0">
                <a:solidFill>
                  <a:prstClr val="white"/>
                </a:solidFill>
                <a:ea typeface="Tahoma" pitchFamily="34" charset="0"/>
                <a:cs typeface="Tahoma" pitchFamily="34" charset="0"/>
              </a:rPr>
              <a:t>PERFORMER:	</a:t>
            </a: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PERFORMERS</a:t>
            </a:r>
          </a:p>
        </p:txBody>
      </p:sp>
      <p:sp>
        <p:nvSpPr>
          <p:cNvPr id="8" name="Rectangle 7"/>
          <p:cNvSpPr/>
          <p:nvPr userDrawn="1"/>
        </p:nvSpPr>
        <p:spPr>
          <a:xfrm>
            <a:off x="7128933" y="4095462"/>
            <a:ext cx="838691" cy="246221"/>
          </a:xfrm>
          <a:prstGeom prst="rect">
            <a:avLst/>
          </a:prstGeom>
        </p:spPr>
        <p:txBody>
          <a:bodyPr wrap="none">
            <a:spAutoFit/>
          </a:bodyPr>
          <a:lstStyle/>
          <a:p>
            <a:pPr>
              <a:tabLst>
                <a:tab pos="2455863" algn="l"/>
              </a:tabLst>
              <a:defRPr/>
            </a:pPr>
            <a:r>
              <a:rPr lang="en-US" sz="1000" dirty="0">
                <a:solidFill>
                  <a:prstClr val="white"/>
                </a:solidFill>
                <a:ea typeface="Tahoma" pitchFamily="34" charset="0"/>
                <a:cs typeface="Tahoma" pitchFamily="34" charset="0"/>
              </a:rPr>
              <a:t>LOCATION:</a:t>
            </a:r>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59403456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0" y="1124894"/>
            <a:ext cx="623887" cy="230832"/>
          </a:xfrm>
          <a:prstGeom prst="rect">
            <a:avLst/>
          </a:prstGeom>
          <a:noFill/>
        </p:spPr>
        <p:txBody>
          <a:bodyPr wrap="square" rtlCol="0">
            <a:spAutoFit/>
          </a:bodyPr>
          <a:lstStyle/>
          <a:p>
            <a:r>
              <a:rPr lang="en-US" sz="900" dirty="0">
                <a:solidFill>
                  <a:prstClr val="black"/>
                </a:solidFill>
              </a:rPr>
              <a:t>PE:</a:t>
            </a:r>
          </a:p>
        </p:txBody>
      </p:sp>
      <p:sp>
        <p:nvSpPr>
          <p:cNvPr id="11" name="TextBox 10"/>
          <p:cNvSpPr txBox="1"/>
          <p:nvPr userDrawn="1"/>
        </p:nvSpPr>
        <p:spPr>
          <a:xfrm>
            <a:off x="2215265" y="1124894"/>
            <a:ext cx="792555" cy="230832"/>
          </a:xfrm>
          <a:prstGeom prst="rect">
            <a:avLst/>
          </a:prstGeom>
          <a:noFill/>
        </p:spPr>
        <p:txBody>
          <a:bodyPr wrap="square" rtlCol="0">
            <a:spAutoFit/>
          </a:bodyPr>
          <a:lstStyle/>
          <a:p>
            <a:r>
              <a:rPr lang="en-US" sz="900" dirty="0">
                <a:solidFill>
                  <a:prstClr val="black"/>
                </a:solidFill>
              </a:rPr>
              <a:t>PROJECT:</a:t>
            </a:r>
          </a:p>
        </p:txBody>
      </p:sp>
      <p:sp>
        <p:nvSpPr>
          <p:cNvPr id="12" name="TextBox 11"/>
          <p:cNvSpPr txBox="1"/>
          <p:nvPr userDrawn="1"/>
        </p:nvSpPr>
        <p:spPr>
          <a:xfrm>
            <a:off x="4426414" y="1124894"/>
            <a:ext cx="1204913" cy="230832"/>
          </a:xfrm>
          <a:prstGeom prst="rect">
            <a:avLst/>
          </a:prstGeom>
          <a:noFill/>
        </p:spPr>
        <p:txBody>
          <a:bodyPr wrap="square" rtlCol="0">
            <a:spAutoFit/>
          </a:bodyPr>
          <a:lstStyle/>
          <a:p>
            <a:r>
              <a:rPr lang="en-US" sz="900" dirty="0">
                <a:solidFill>
                  <a:prstClr val="black"/>
                </a:solidFill>
              </a:rPr>
              <a:t>RDDS PG #:</a:t>
            </a:r>
          </a:p>
        </p:txBody>
      </p:sp>
      <p:sp>
        <p:nvSpPr>
          <p:cNvPr id="23"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19"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32"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34"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3"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13" name="TextBox 12"/>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rPr>
              <a:t>FY13</a:t>
            </a:r>
          </a:p>
        </p:txBody>
      </p:sp>
      <p:sp>
        <p:nvSpPr>
          <p:cNvPr id="14" name="TextBox 13"/>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rPr>
              <a:t>FY12</a:t>
            </a:r>
          </a:p>
        </p:txBody>
      </p:sp>
      <p:sp>
        <p:nvSpPr>
          <p:cNvPr id="15" name="TextBox 14"/>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rPr>
              <a:t>FY11</a:t>
            </a:r>
          </a:p>
        </p:txBody>
      </p:sp>
      <p:sp>
        <p:nvSpPr>
          <p:cNvPr id="45" name="TextBox 44"/>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rPr>
              <a:t>PROJECT</a:t>
            </a:r>
          </a:p>
        </p:txBody>
      </p:sp>
      <p:sp>
        <p:nvSpPr>
          <p:cNvPr id="46" name="Text Placeholder 39"/>
          <p:cNvSpPr>
            <a:spLocks noGrp="1"/>
          </p:cNvSpPr>
          <p:nvPr userDrawn="1">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48" name="Text Placeholder 39"/>
          <p:cNvSpPr>
            <a:spLocks noGrp="1"/>
          </p:cNvSpPr>
          <p:nvPr userDrawn="1">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3" name="Footer Placeholder 2"/>
          <p:cNvSpPr>
            <a:spLocks noGrp="1"/>
          </p:cNvSpPr>
          <p:nvPr userDrawn="1">
            <p:ph type="ftr" sz="quarter" idx="10"/>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4" name="Slide Number Placeholder 3"/>
          <p:cNvSpPr>
            <a:spLocks noGrp="1"/>
          </p:cNvSpPr>
          <p:nvPr userDrawn="1">
            <p:ph type="sldNum" sz="quarter" idx="11"/>
          </p:nvPr>
        </p:nvSpPr>
        <p:spPr/>
        <p:txBody>
          <a:bodyPr/>
          <a:lstStyle/>
          <a:p>
            <a:pPr>
              <a:defRPr/>
            </a:pPr>
            <a:fld id="{231CC523-8BC6-4921-807A-66BD262F34AB}" type="slidenum">
              <a:rPr lang="en-US" smtClean="0"/>
              <a:pPr>
                <a:defRPr/>
              </a:pPr>
              <a:t>‹#›</a:t>
            </a:fld>
            <a:endParaRPr lang="en-US"/>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PROGRAM OVERVIEW</a:t>
            </a: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PROGRAM STATUS</a:t>
            </a: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CAPABILITY OBJECTIVE/GOAL</a:t>
            </a: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 name="Content Placeholder 6"/>
          <p:cNvSpPr>
            <a:spLocks noGrp="1"/>
          </p:cNvSpPr>
          <p:nvPr userDrawn="1">
            <p:ph sz="quarter" idx="24"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6"/>
          <p:cNvSpPr>
            <a:spLocks noGrp="1"/>
          </p:cNvSpPr>
          <p:nvPr userDrawn="1">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6"/>
          <p:cNvSpPr>
            <a:spLocks noGrp="1"/>
          </p:cNvSpPr>
          <p:nvPr userDrawn="1">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Click to add performers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455863" algn="l"/>
              </a:tabLst>
            </a:pPr>
            <a:r>
              <a:rPr lang="en-US" sz="1000" dirty="0">
                <a:solidFill>
                  <a:prstClr val="white"/>
                </a:solidFill>
                <a:ea typeface="Tahoma" pitchFamily="34" charset="0"/>
                <a:cs typeface="Tahoma" pitchFamily="34" charset="0"/>
              </a:rPr>
              <a:t>PERFORMER:	</a:t>
            </a: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PERFORMERS</a:t>
            </a:r>
          </a:p>
        </p:txBody>
      </p:sp>
      <p:sp>
        <p:nvSpPr>
          <p:cNvPr id="8" name="Rectangle 7"/>
          <p:cNvSpPr/>
          <p:nvPr userDrawn="1"/>
        </p:nvSpPr>
        <p:spPr>
          <a:xfrm>
            <a:off x="7128933" y="4095462"/>
            <a:ext cx="838691" cy="246221"/>
          </a:xfrm>
          <a:prstGeom prst="rect">
            <a:avLst/>
          </a:prstGeom>
        </p:spPr>
        <p:txBody>
          <a:bodyPr wrap="none">
            <a:spAutoFit/>
          </a:bodyPr>
          <a:lstStyle/>
          <a:p>
            <a:pPr>
              <a:tabLst>
                <a:tab pos="2455863" algn="l"/>
              </a:tabLst>
              <a:defRPr/>
            </a:pPr>
            <a:r>
              <a:rPr lang="en-US" sz="1000" dirty="0">
                <a:solidFill>
                  <a:prstClr val="white"/>
                </a:solidFill>
                <a:ea typeface="Tahoma" pitchFamily="34" charset="0"/>
                <a:cs typeface="Tahoma" pitchFamily="34" charset="0"/>
              </a:rPr>
              <a:t>LOCATION:</a:t>
            </a:r>
          </a:p>
        </p:txBody>
      </p:sp>
      <p:sp>
        <p:nvSpPr>
          <p:cNvPr id="49" name="Text Placeholder 39"/>
          <p:cNvSpPr>
            <a:spLocks noGrp="1"/>
          </p:cNvSpPr>
          <p:nvPr userDrawn="1">
            <p:ph type="body" sz="quarter" idx="36"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0" name="Text Placeholder 39"/>
          <p:cNvSpPr>
            <a:spLocks noGrp="1"/>
          </p:cNvSpPr>
          <p:nvPr userDrawn="1">
            <p:ph type="body" sz="quarter" idx="37"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1" name="Text Placeholder 39"/>
          <p:cNvSpPr>
            <a:spLocks noGrp="1"/>
          </p:cNvSpPr>
          <p:nvPr userDrawn="1">
            <p:ph type="body" sz="quarter" idx="38"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2" name="Text Placeholder 39"/>
          <p:cNvSpPr>
            <a:spLocks noGrp="1"/>
          </p:cNvSpPr>
          <p:nvPr userDrawn="1">
            <p:ph type="body" sz="quarter" idx="39"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2038260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RO_Update_Concept_1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13" name="TextBox 12"/>
          <p:cNvSpPr txBox="1"/>
          <p:nvPr userDrawn="1"/>
        </p:nvSpPr>
        <p:spPr>
          <a:xfrm>
            <a:off x="5591173" y="3843864"/>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DIRO UPDATE/ISSUES</a:t>
            </a:r>
          </a:p>
        </p:txBody>
      </p:sp>
      <p:sp>
        <p:nvSpPr>
          <p:cNvPr id="16"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29"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
        <p:nvSpPr>
          <p:cNvPr id="30" name="Rectangle 29"/>
          <p:cNvSpPr/>
          <p:nvPr userDrawn="1"/>
        </p:nvSpPr>
        <p:spPr>
          <a:xfrm>
            <a:off x="8041821" y="76201"/>
            <a:ext cx="949779" cy="519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TextBox 30"/>
          <p:cNvSpPr txBox="1"/>
          <p:nvPr userDrawn="1"/>
        </p:nvSpPr>
        <p:spPr>
          <a:xfrm>
            <a:off x="8041822" y="197126"/>
            <a:ext cx="949780" cy="261610"/>
          </a:xfrm>
          <a:prstGeom prst="rect">
            <a:avLst/>
          </a:prstGeom>
          <a:noFill/>
        </p:spPr>
        <p:txBody>
          <a:bodyPr wrap="square" rtlCol="0">
            <a:spAutoFit/>
          </a:bodyPr>
          <a:lstStyle/>
          <a:p>
            <a:pPr algn="ctr"/>
            <a:r>
              <a:rPr lang="en-US" sz="1100" dirty="0">
                <a:solidFill>
                  <a:prstClr val="black"/>
                </a:solidFill>
                <a:ea typeface="Tahoma" pitchFamily="34" charset="0"/>
                <a:cs typeface="Tahoma" pitchFamily="34" charset="0"/>
              </a:rPr>
              <a:t>Concept</a:t>
            </a: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35" name="TextBox 34"/>
          <p:cNvSpPr txBox="1"/>
          <p:nvPr userDrawn="1"/>
        </p:nvSpPr>
        <p:spPr>
          <a:xfrm>
            <a:off x="28578" y="1100945"/>
            <a:ext cx="623887" cy="246221"/>
          </a:xfrm>
          <a:prstGeom prst="rect">
            <a:avLst/>
          </a:prstGeom>
          <a:noFill/>
        </p:spPr>
        <p:txBody>
          <a:bodyPr wrap="square" rtlCol="0">
            <a:spAutoFit/>
          </a:bodyPr>
          <a:lstStyle/>
          <a:p>
            <a:r>
              <a:rPr lang="en-US" sz="1000" dirty="0">
                <a:solidFill>
                  <a:prstClr val="black"/>
                </a:solidFill>
              </a:rPr>
              <a:t>PE:</a:t>
            </a:r>
          </a:p>
        </p:txBody>
      </p:sp>
      <p:sp>
        <p:nvSpPr>
          <p:cNvPr id="37" name="TextBox 36"/>
          <p:cNvSpPr txBox="1"/>
          <p:nvPr userDrawn="1"/>
        </p:nvSpPr>
        <p:spPr>
          <a:xfrm>
            <a:off x="1044045" y="1100945"/>
            <a:ext cx="1204913" cy="246221"/>
          </a:xfrm>
          <a:prstGeom prst="rect">
            <a:avLst/>
          </a:prstGeom>
          <a:noFill/>
        </p:spPr>
        <p:txBody>
          <a:bodyPr wrap="square" rtlCol="0">
            <a:spAutoFit/>
          </a:bodyPr>
          <a:lstStyle/>
          <a:p>
            <a:r>
              <a:rPr lang="en-US" sz="1000" dirty="0">
                <a:solidFill>
                  <a:prstClr val="black"/>
                </a:solidFill>
              </a:rPr>
              <a:t>PROJECT:</a:t>
            </a:r>
          </a:p>
        </p:txBody>
      </p:sp>
      <p:sp>
        <p:nvSpPr>
          <p:cNvPr id="38" name="TextBox 37"/>
          <p:cNvSpPr txBox="1"/>
          <p:nvPr userDrawn="1"/>
        </p:nvSpPr>
        <p:spPr>
          <a:xfrm>
            <a:off x="2257426" y="1100945"/>
            <a:ext cx="1204913" cy="246221"/>
          </a:xfrm>
          <a:prstGeom prst="rect">
            <a:avLst/>
          </a:prstGeom>
          <a:noFill/>
        </p:spPr>
        <p:txBody>
          <a:bodyPr wrap="square" rtlCol="0">
            <a:spAutoFit/>
          </a:bodyPr>
          <a:lstStyle/>
          <a:p>
            <a:r>
              <a:rPr lang="en-US" sz="1000" dirty="0">
                <a:solidFill>
                  <a:prstClr val="black"/>
                </a:solidFill>
              </a:rPr>
              <a:t>RDDS PG #:</a:t>
            </a:r>
          </a:p>
        </p:txBody>
      </p:sp>
      <p:sp>
        <p:nvSpPr>
          <p:cNvPr id="39"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40"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41"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42"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3"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5" name="TextBox 44"/>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rPr>
              <a:t>FY13</a:t>
            </a:r>
          </a:p>
        </p:txBody>
      </p:sp>
      <p:sp>
        <p:nvSpPr>
          <p:cNvPr id="46" name="TextBox 45"/>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rPr>
              <a:t>FY12</a:t>
            </a:r>
          </a:p>
        </p:txBody>
      </p:sp>
      <p:sp>
        <p:nvSpPr>
          <p:cNvPr id="47" name="TextBox 46"/>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rPr>
              <a:t>FY11</a:t>
            </a:r>
          </a:p>
        </p:txBody>
      </p:sp>
      <p:sp>
        <p:nvSpPr>
          <p:cNvPr id="48" name="TextBox 47"/>
          <p:cNvSpPr txBox="1"/>
          <p:nvPr userDrawn="1"/>
        </p:nvSpPr>
        <p:spPr>
          <a:xfrm>
            <a:off x="900113" y="1363189"/>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PROGRAM OVERVIEW</a:t>
            </a:r>
          </a:p>
        </p:txBody>
      </p:sp>
      <p:sp>
        <p:nvSpPr>
          <p:cNvPr id="49" name="TextBox 48"/>
          <p:cNvSpPr txBox="1"/>
          <p:nvPr userDrawn="1"/>
        </p:nvSpPr>
        <p:spPr>
          <a:xfrm>
            <a:off x="5591173" y="1365362"/>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PROGRAM STATUS</a:t>
            </a:r>
          </a:p>
        </p:txBody>
      </p:sp>
      <p:sp>
        <p:nvSpPr>
          <p:cNvPr id="50" name="TextBox 49"/>
          <p:cNvSpPr txBox="1"/>
          <p:nvPr userDrawn="1"/>
        </p:nvSpPr>
        <p:spPr>
          <a:xfrm>
            <a:off x="255985" y="3843864"/>
            <a:ext cx="4002883"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CAPABILITY OBJECTIVE/GOAL</a:t>
            </a:r>
          </a:p>
        </p:txBody>
      </p:sp>
      <p:cxnSp>
        <p:nvCxnSpPr>
          <p:cNvPr id="52" name="Straight Connector 5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3" name="Straight Connector 52"/>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4" name="Content Placeholder 6"/>
          <p:cNvSpPr>
            <a:spLocks noGrp="1"/>
          </p:cNvSpPr>
          <p:nvPr>
            <p:ph sz="quarter" idx="31"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2" name="Content Placeholder 6"/>
          <p:cNvSpPr>
            <a:spLocks noGrp="1"/>
          </p:cNvSpPr>
          <p:nvPr>
            <p:ph sz="quarter" idx="32"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51" name="Straight Connector 5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1637067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RO_Update_Prototype_1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0" name="Rectangle 29"/>
          <p:cNvSpPr/>
          <p:nvPr userDrawn="1"/>
        </p:nvSpPr>
        <p:spPr>
          <a:xfrm>
            <a:off x="8041821" y="76201"/>
            <a:ext cx="949779" cy="5197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TextBox 30"/>
          <p:cNvSpPr txBox="1"/>
          <p:nvPr userDrawn="1"/>
        </p:nvSpPr>
        <p:spPr>
          <a:xfrm>
            <a:off x="8041822" y="197128"/>
            <a:ext cx="949780" cy="261610"/>
          </a:xfrm>
          <a:prstGeom prst="rect">
            <a:avLst/>
          </a:prstGeom>
          <a:noFill/>
        </p:spPr>
        <p:txBody>
          <a:bodyPr wrap="square" rtlCol="0">
            <a:spAutoFit/>
          </a:bodyPr>
          <a:lstStyle/>
          <a:p>
            <a:pPr algn="ctr"/>
            <a:r>
              <a:rPr lang="en-US" sz="1100" dirty="0">
                <a:solidFill>
                  <a:prstClr val="black"/>
                </a:solidFill>
                <a:ea typeface="Tahoma" pitchFamily="34" charset="0"/>
                <a:cs typeface="Tahoma" pitchFamily="34" charset="0"/>
              </a:rPr>
              <a:t>Prototype</a:t>
            </a: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35" name="TextBox 34"/>
          <p:cNvSpPr txBox="1"/>
          <p:nvPr userDrawn="1"/>
        </p:nvSpPr>
        <p:spPr>
          <a:xfrm>
            <a:off x="5591173" y="3843864"/>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DIRO UPDATE/ISSUES</a:t>
            </a:r>
          </a:p>
        </p:txBody>
      </p:sp>
      <p:sp>
        <p:nvSpPr>
          <p:cNvPr id="37" name="TextBox 36"/>
          <p:cNvSpPr txBox="1"/>
          <p:nvPr userDrawn="1"/>
        </p:nvSpPr>
        <p:spPr>
          <a:xfrm>
            <a:off x="900113" y="1363189"/>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PROGRAM OVERVIEW</a:t>
            </a:r>
          </a:p>
        </p:txBody>
      </p:sp>
      <p:sp>
        <p:nvSpPr>
          <p:cNvPr id="38" name="TextBox 37"/>
          <p:cNvSpPr txBox="1"/>
          <p:nvPr userDrawn="1"/>
        </p:nvSpPr>
        <p:spPr>
          <a:xfrm>
            <a:off x="5591173" y="1365362"/>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PROGRAM STATUS</a:t>
            </a:r>
          </a:p>
        </p:txBody>
      </p:sp>
      <p:sp>
        <p:nvSpPr>
          <p:cNvPr id="39" name="TextBox 38"/>
          <p:cNvSpPr txBox="1"/>
          <p:nvPr userDrawn="1"/>
        </p:nvSpPr>
        <p:spPr>
          <a:xfrm>
            <a:off x="255985" y="3843864"/>
            <a:ext cx="4002883"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CAPABILITY OBJECTIVE/GOAL</a:t>
            </a:r>
          </a:p>
        </p:txBody>
      </p:sp>
      <p:cxnSp>
        <p:nvCxnSpPr>
          <p:cNvPr id="41" name="Straight Connector 4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2" name="Straight Connector 4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3" name="Content Placeholder 6"/>
          <p:cNvSpPr>
            <a:spLocks noGrp="1"/>
          </p:cNvSpPr>
          <p:nvPr>
            <p:ph sz="quarter" idx="31"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5" name="Content Placeholder 6"/>
          <p:cNvSpPr>
            <a:spLocks noGrp="1"/>
          </p:cNvSpPr>
          <p:nvPr>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6" name="Content Placeholder 6"/>
          <p:cNvSpPr>
            <a:spLocks noGrp="1"/>
          </p:cNvSpPr>
          <p:nvPr>
            <p:ph sz="quarter" idx="32"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7" name="TextBox 46"/>
          <p:cNvSpPr txBox="1"/>
          <p:nvPr userDrawn="1"/>
        </p:nvSpPr>
        <p:spPr>
          <a:xfrm>
            <a:off x="28578" y="1100945"/>
            <a:ext cx="623887" cy="246221"/>
          </a:xfrm>
          <a:prstGeom prst="rect">
            <a:avLst/>
          </a:prstGeom>
          <a:noFill/>
        </p:spPr>
        <p:txBody>
          <a:bodyPr wrap="square" rtlCol="0">
            <a:spAutoFit/>
          </a:bodyPr>
          <a:lstStyle/>
          <a:p>
            <a:r>
              <a:rPr lang="en-US" sz="1000" dirty="0">
                <a:solidFill>
                  <a:prstClr val="black"/>
                </a:solidFill>
              </a:rPr>
              <a:t>PE:</a:t>
            </a:r>
          </a:p>
        </p:txBody>
      </p:sp>
      <p:sp>
        <p:nvSpPr>
          <p:cNvPr id="48" name="TextBox 47"/>
          <p:cNvSpPr txBox="1"/>
          <p:nvPr userDrawn="1"/>
        </p:nvSpPr>
        <p:spPr>
          <a:xfrm>
            <a:off x="1044045" y="1100945"/>
            <a:ext cx="1204913" cy="246221"/>
          </a:xfrm>
          <a:prstGeom prst="rect">
            <a:avLst/>
          </a:prstGeom>
          <a:noFill/>
        </p:spPr>
        <p:txBody>
          <a:bodyPr wrap="square" rtlCol="0">
            <a:spAutoFit/>
          </a:bodyPr>
          <a:lstStyle/>
          <a:p>
            <a:r>
              <a:rPr lang="en-US" sz="1000" dirty="0">
                <a:solidFill>
                  <a:prstClr val="black"/>
                </a:solidFill>
              </a:rPr>
              <a:t>PROJECT:</a:t>
            </a:r>
          </a:p>
        </p:txBody>
      </p:sp>
      <p:sp>
        <p:nvSpPr>
          <p:cNvPr id="49" name="TextBox 48"/>
          <p:cNvSpPr txBox="1"/>
          <p:nvPr userDrawn="1"/>
        </p:nvSpPr>
        <p:spPr>
          <a:xfrm>
            <a:off x="2257426" y="1100945"/>
            <a:ext cx="1204913" cy="246221"/>
          </a:xfrm>
          <a:prstGeom prst="rect">
            <a:avLst/>
          </a:prstGeom>
          <a:noFill/>
        </p:spPr>
        <p:txBody>
          <a:bodyPr wrap="square" rtlCol="0">
            <a:spAutoFit/>
          </a:bodyPr>
          <a:lstStyle/>
          <a:p>
            <a:r>
              <a:rPr lang="en-US" sz="1000" dirty="0">
                <a:solidFill>
                  <a:prstClr val="black"/>
                </a:solidFill>
              </a:rPr>
              <a:t>RDDS PG #:</a:t>
            </a:r>
          </a:p>
        </p:txBody>
      </p:sp>
      <p:sp>
        <p:nvSpPr>
          <p:cNvPr id="50"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51"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2"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3"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4"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5"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6" name="TextBox 55"/>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rPr>
              <a:t>FY13</a:t>
            </a:r>
          </a:p>
        </p:txBody>
      </p:sp>
      <p:sp>
        <p:nvSpPr>
          <p:cNvPr id="57" name="TextBox 56"/>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rPr>
              <a:t>FY12</a:t>
            </a:r>
          </a:p>
        </p:txBody>
      </p:sp>
      <p:sp>
        <p:nvSpPr>
          <p:cNvPr id="58" name="TextBox 57"/>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rPr>
              <a:t>FY11</a:t>
            </a:r>
          </a:p>
        </p:txBody>
      </p:sp>
      <p:cxnSp>
        <p:nvCxnSpPr>
          <p:cNvPr id="59" name="Straight Connector 58"/>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6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6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30320348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RO_Update_Field Demonstration_1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0" name="Rectangle 29"/>
          <p:cNvSpPr/>
          <p:nvPr userDrawn="1"/>
        </p:nvSpPr>
        <p:spPr>
          <a:xfrm>
            <a:off x="8041821" y="76201"/>
            <a:ext cx="949779" cy="51979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TextBox 30"/>
          <p:cNvSpPr txBox="1"/>
          <p:nvPr userDrawn="1"/>
        </p:nvSpPr>
        <p:spPr>
          <a:xfrm>
            <a:off x="7968346" y="123651"/>
            <a:ext cx="1102180" cy="415498"/>
          </a:xfrm>
          <a:prstGeom prst="rect">
            <a:avLst/>
          </a:prstGeom>
          <a:noFill/>
        </p:spPr>
        <p:txBody>
          <a:bodyPr wrap="square" rtlCol="0">
            <a:spAutoFit/>
          </a:bodyPr>
          <a:lstStyle/>
          <a:p>
            <a:pPr algn="ctr"/>
            <a:r>
              <a:rPr lang="en-US" sz="1050" dirty="0">
                <a:solidFill>
                  <a:prstClr val="black"/>
                </a:solidFill>
                <a:ea typeface="Tahoma" pitchFamily="34" charset="0"/>
                <a:cs typeface="Tahoma" pitchFamily="34" charset="0"/>
              </a:rPr>
              <a:t>Field</a:t>
            </a:r>
          </a:p>
          <a:p>
            <a:pPr algn="ctr"/>
            <a:r>
              <a:rPr lang="en-US" sz="1050" dirty="0">
                <a:solidFill>
                  <a:prstClr val="black"/>
                </a:solidFill>
                <a:ea typeface="Tahoma" pitchFamily="34" charset="0"/>
                <a:cs typeface="Tahoma" pitchFamily="34" charset="0"/>
              </a:rPr>
              <a:t>Demonstration</a:t>
            </a: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35" name="TextBox 34"/>
          <p:cNvSpPr txBox="1"/>
          <p:nvPr userDrawn="1"/>
        </p:nvSpPr>
        <p:spPr>
          <a:xfrm>
            <a:off x="5591173" y="3843864"/>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DIRO UPDATE/ISSUES</a:t>
            </a:r>
          </a:p>
        </p:txBody>
      </p:sp>
      <p:sp>
        <p:nvSpPr>
          <p:cNvPr id="37" name="TextBox 36"/>
          <p:cNvSpPr txBox="1"/>
          <p:nvPr userDrawn="1"/>
        </p:nvSpPr>
        <p:spPr>
          <a:xfrm>
            <a:off x="900113" y="1363189"/>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PROGRAM OVERVIEW</a:t>
            </a:r>
          </a:p>
        </p:txBody>
      </p:sp>
      <p:sp>
        <p:nvSpPr>
          <p:cNvPr id="38" name="TextBox 37"/>
          <p:cNvSpPr txBox="1"/>
          <p:nvPr userDrawn="1"/>
        </p:nvSpPr>
        <p:spPr>
          <a:xfrm>
            <a:off x="5591173" y="1365362"/>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PROGRAM STATUS</a:t>
            </a:r>
          </a:p>
        </p:txBody>
      </p:sp>
      <p:sp>
        <p:nvSpPr>
          <p:cNvPr id="39" name="TextBox 38"/>
          <p:cNvSpPr txBox="1"/>
          <p:nvPr userDrawn="1"/>
        </p:nvSpPr>
        <p:spPr>
          <a:xfrm>
            <a:off x="255985" y="3843864"/>
            <a:ext cx="4002883"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CAPABILITY OBJECTIVE/GOAL</a:t>
            </a:r>
          </a:p>
        </p:txBody>
      </p:sp>
      <p:cxnSp>
        <p:nvCxnSpPr>
          <p:cNvPr id="41" name="Straight Connector 4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2" name="Straight Connector 4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3" name="Content Placeholder 6"/>
          <p:cNvSpPr>
            <a:spLocks noGrp="1"/>
          </p:cNvSpPr>
          <p:nvPr>
            <p:ph sz="quarter" idx="31"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5" name="Content Placeholder 6"/>
          <p:cNvSpPr>
            <a:spLocks noGrp="1"/>
          </p:cNvSpPr>
          <p:nvPr>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6" name="Content Placeholder 6"/>
          <p:cNvSpPr>
            <a:spLocks noGrp="1"/>
          </p:cNvSpPr>
          <p:nvPr>
            <p:ph sz="quarter" idx="32"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7" name="TextBox 46"/>
          <p:cNvSpPr txBox="1"/>
          <p:nvPr userDrawn="1"/>
        </p:nvSpPr>
        <p:spPr>
          <a:xfrm>
            <a:off x="28578" y="1100945"/>
            <a:ext cx="623887" cy="246221"/>
          </a:xfrm>
          <a:prstGeom prst="rect">
            <a:avLst/>
          </a:prstGeom>
          <a:noFill/>
        </p:spPr>
        <p:txBody>
          <a:bodyPr wrap="square" rtlCol="0">
            <a:spAutoFit/>
          </a:bodyPr>
          <a:lstStyle/>
          <a:p>
            <a:r>
              <a:rPr lang="en-US" sz="1000" dirty="0">
                <a:solidFill>
                  <a:prstClr val="black"/>
                </a:solidFill>
              </a:rPr>
              <a:t>PE:</a:t>
            </a:r>
          </a:p>
        </p:txBody>
      </p:sp>
      <p:sp>
        <p:nvSpPr>
          <p:cNvPr id="48" name="TextBox 47"/>
          <p:cNvSpPr txBox="1"/>
          <p:nvPr userDrawn="1"/>
        </p:nvSpPr>
        <p:spPr>
          <a:xfrm>
            <a:off x="1044045" y="1100945"/>
            <a:ext cx="1204913" cy="246221"/>
          </a:xfrm>
          <a:prstGeom prst="rect">
            <a:avLst/>
          </a:prstGeom>
          <a:noFill/>
        </p:spPr>
        <p:txBody>
          <a:bodyPr wrap="square" rtlCol="0">
            <a:spAutoFit/>
          </a:bodyPr>
          <a:lstStyle/>
          <a:p>
            <a:r>
              <a:rPr lang="en-US" sz="1000" dirty="0">
                <a:solidFill>
                  <a:prstClr val="black"/>
                </a:solidFill>
              </a:rPr>
              <a:t>PROJECT:</a:t>
            </a:r>
          </a:p>
        </p:txBody>
      </p:sp>
      <p:sp>
        <p:nvSpPr>
          <p:cNvPr id="49" name="TextBox 48"/>
          <p:cNvSpPr txBox="1"/>
          <p:nvPr userDrawn="1"/>
        </p:nvSpPr>
        <p:spPr>
          <a:xfrm>
            <a:off x="2257426" y="1100945"/>
            <a:ext cx="1204913" cy="246221"/>
          </a:xfrm>
          <a:prstGeom prst="rect">
            <a:avLst/>
          </a:prstGeom>
          <a:noFill/>
        </p:spPr>
        <p:txBody>
          <a:bodyPr wrap="square" rtlCol="0">
            <a:spAutoFit/>
          </a:bodyPr>
          <a:lstStyle/>
          <a:p>
            <a:r>
              <a:rPr lang="en-US" sz="1000" dirty="0">
                <a:solidFill>
                  <a:prstClr val="black"/>
                </a:solidFill>
              </a:rPr>
              <a:t>RDDS PG #:</a:t>
            </a:r>
          </a:p>
        </p:txBody>
      </p:sp>
      <p:sp>
        <p:nvSpPr>
          <p:cNvPr id="50"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51"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2"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3"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4"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5"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6" name="TextBox 55"/>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rPr>
              <a:t>FY13</a:t>
            </a:r>
          </a:p>
        </p:txBody>
      </p:sp>
      <p:sp>
        <p:nvSpPr>
          <p:cNvPr id="57" name="TextBox 56"/>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rPr>
              <a:t>FY12</a:t>
            </a:r>
          </a:p>
        </p:txBody>
      </p:sp>
      <p:sp>
        <p:nvSpPr>
          <p:cNvPr id="58" name="TextBox 57"/>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rPr>
              <a:t>FY11</a:t>
            </a:r>
          </a:p>
        </p:txBody>
      </p:sp>
      <p:cxnSp>
        <p:nvCxnSpPr>
          <p:cNvPr id="59" name="Straight Connector 58"/>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6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6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21781685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RO_Update_Concept_2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6" name="Rectangle 35"/>
          <p:cNvSpPr/>
          <p:nvPr userDrawn="1"/>
        </p:nvSpPr>
        <p:spPr>
          <a:xfrm>
            <a:off x="8041821" y="76201"/>
            <a:ext cx="949779" cy="519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TextBox 36"/>
          <p:cNvSpPr txBox="1"/>
          <p:nvPr userDrawn="1"/>
        </p:nvSpPr>
        <p:spPr>
          <a:xfrm>
            <a:off x="8041822" y="197126"/>
            <a:ext cx="949780" cy="261610"/>
          </a:xfrm>
          <a:prstGeom prst="rect">
            <a:avLst/>
          </a:prstGeom>
          <a:noFill/>
        </p:spPr>
        <p:txBody>
          <a:bodyPr wrap="square" rtlCol="0">
            <a:spAutoFit/>
          </a:bodyPr>
          <a:lstStyle/>
          <a:p>
            <a:pPr algn="ctr"/>
            <a:r>
              <a:rPr lang="en-US" sz="1100" dirty="0">
                <a:solidFill>
                  <a:prstClr val="black"/>
                </a:solidFill>
                <a:ea typeface="Tahoma" pitchFamily="34" charset="0"/>
                <a:cs typeface="Tahoma" pitchFamily="34" charset="0"/>
              </a:rPr>
              <a:t>Concept</a:t>
            </a: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1" name="TextBox 40"/>
          <p:cNvSpPr txBox="1"/>
          <p:nvPr userDrawn="1"/>
        </p:nvSpPr>
        <p:spPr>
          <a:xfrm>
            <a:off x="5591173" y="3843864"/>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DIRO UPDATE/ISSUES</a:t>
            </a:r>
          </a:p>
        </p:txBody>
      </p:sp>
      <p:sp>
        <p:nvSpPr>
          <p:cNvPr id="43" name="TextBox 42"/>
          <p:cNvSpPr txBox="1"/>
          <p:nvPr userDrawn="1"/>
        </p:nvSpPr>
        <p:spPr>
          <a:xfrm>
            <a:off x="900113" y="1363189"/>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PROGRAM OVERVIEW</a:t>
            </a:r>
          </a:p>
        </p:txBody>
      </p:sp>
      <p:sp>
        <p:nvSpPr>
          <p:cNvPr id="44" name="TextBox 43"/>
          <p:cNvSpPr txBox="1"/>
          <p:nvPr userDrawn="1"/>
        </p:nvSpPr>
        <p:spPr>
          <a:xfrm>
            <a:off x="5591173" y="1365362"/>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PROGRAM STATUS</a:t>
            </a:r>
          </a:p>
        </p:txBody>
      </p:sp>
      <p:sp>
        <p:nvSpPr>
          <p:cNvPr id="45" name="TextBox 44"/>
          <p:cNvSpPr txBox="1"/>
          <p:nvPr userDrawn="1"/>
        </p:nvSpPr>
        <p:spPr>
          <a:xfrm>
            <a:off x="255985" y="3843864"/>
            <a:ext cx="4002883"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CAPABILITY OBJECTIVE/GOAL</a:t>
            </a:r>
          </a:p>
        </p:txBody>
      </p:sp>
      <p:cxnSp>
        <p:nvCxnSpPr>
          <p:cNvPr id="47" name="Straight Connector 46"/>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47"/>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9" name="Content Placeholder 6"/>
          <p:cNvSpPr>
            <a:spLocks noGrp="1"/>
          </p:cNvSpPr>
          <p:nvPr>
            <p:ph sz="quarter" idx="32"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0"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1" name="Content Placeholder 6"/>
          <p:cNvSpPr>
            <a:spLocks noGrp="1"/>
          </p:cNvSpPr>
          <p:nvPr>
            <p:ph sz="quarter" idx="33"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Content Placeholder 6"/>
          <p:cNvSpPr>
            <a:spLocks noGrp="1"/>
          </p:cNvSpPr>
          <p:nvPr>
            <p:ph sz="quarter" idx="34"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3" name="TextBox 52"/>
          <p:cNvSpPr txBox="1"/>
          <p:nvPr userDrawn="1"/>
        </p:nvSpPr>
        <p:spPr>
          <a:xfrm>
            <a:off x="28578" y="1109505"/>
            <a:ext cx="623887" cy="246221"/>
          </a:xfrm>
          <a:prstGeom prst="rect">
            <a:avLst/>
          </a:prstGeom>
          <a:noFill/>
        </p:spPr>
        <p:txBody>
          <a:bodyPr wrap="square" rtlCol="0">
            <a:spAutoFit/>
          </a:bodyPr>
          <a:lstStyle/>
          <a:p>
            <a:r>
              <a:rPr lang="en-US" sz="1000" dirty="0">
                <a:solidFill>
                  <a:prstClr val="black"/>
                </a:solidFill>
              </a:rPr>
              <a:t>PE:</a:t>
            </a:r>
          </a:p>
        </p:txBody>
      </p:sp>
      <p:sp>
        <p:nvSpPr>
          <p:cNvPr id="54" name="TextBox 53"/>
          <p:cNvSpPr txBox="1"/>
          <p:nvPr userDrawn="1"/>
        </p:nvSpPr>
        <p:spPr>
          <a:xfrm>
            <a:off x="1782269" y="1109505"/>
            <a:ext cx="792555" cy="246221"/>
          </a:xfrm>
          <a:prstGeom prst="rect">
            <a:avLst/>
          </a:prstGeom>
          <a:noFill/>
        </p:spPr>
        <p:txBody>
          <a:bodyPr wrap="square" rtlCol="0">
            <a:spAutoFit/>
          </a:bodyPr>
          <a:lstStyle/>
          <a:p>
            <a:r>
              <a:rPr lang="en-US" sz="1000" dirty="0">
                <a:solidFill>
                  <a:prstClr val="black"/>
                </a:solidFill>
              </a:rPr>
              <a:t>PROJECT:</a:t>
            </a:r>
          </a:p>
        </p:txBody>
      </p:sp>
      <p:sp>
        <p:nvSpPr>
          <p:cNvPr id="55" name="TextBox 54"/>
          <p:cNvSpPr txBox="1"/>
          <p:nvPr userDrawn="1"/>
        </p:nvSpPr>
        <p:spPr>
          <a:xfrm>
            <a:off x="3614740" y="1109505"/>
            <a:ext cx="1204913" cy="246221"/>
          </a:xfrm>
          <a:prstGeom prst="rect">
            <a:avLst/>
          </a:prstGeom>
          <a:noFill/>
        </p:spPr>
        <p:txBody>
          <a:bodyPr wrap="square" rtlCol="0">
            <a:spAutoFit/>
          </a:bodyPr>
          <a:lstStyle/>
          <a:p>
            <a:r>
              <a:rPr lang="en-US" sz="1000" dirty="0">
                <a:solidFill>
                  <a:prstClr val="black"/>
                </a:solidFill>
              </a:rPr>
              <a:t>RDDS PG #:</a:t>
            </a:r>
          </a:p>
        </p:txBody>
      </p:sp>
      <p:sp>
        <p:nvSpPr>
          <p:cNvPr id="56"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57"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8"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5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1"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3" name="Text Placeholder 39"/>
          <p:cNvSpPr>
            <a:spLocks noGrp="1"/>
          </p:cNvSpPr>
          <p:nvPr>
            <p:ph type="body" sz="quarter" idx="35"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36"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5" name="TextBox 64"/>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rPr>
              <a:t>FY13</a:t>
            </a:r>
          </a:p>
        </p:txBody>
      </p:sp>
      <p:sp>
        <p:nvSpPr>
          <p:cNvPr id="66" name="TextBox 65"/>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rPr>
              <a:t>FY12</a:t>
            </a:r>
          </a:p>
        </p:txBody>
      </p:sp>
      <p:sp>
        <p:nvSpPr>
          <p:cNvPr id="67" name="TextBox 66"/>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rPr>
              <a:t>FY11</a:t>
            </a:r>
          </a:p>
        </p:txBody>
      </p:sp>
      <p:sp>
        <p:nvSpPr>
          <p:cNvPr id="68" name="TextBox 67"/>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rPr>
              <a:t>PROJECT</a:t>
            </a:r>
          </a:p>
        </p:txBody>
      </p:sp>
      <p:sp>
        <p:nvSpPr>
          <p:cNvPr id="69" name="Text Placeholder 39"/>
          <p:cNvSpPr>
            <a:spLocks noGrp="1"/>
          </p:cNvSpPr>
          <p:nvPr>
            <p:ph type="body" sz="quarter" idx="37"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70" name="Text Placeholder 39"/>
          <p:cNvSpPr>
            <a:spLocks noGrp="1"/>
          </p:cNvSpPr>
          <p:nvPr>
            <p:ph type="body" sz="quarter" idx="38"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cxnSp>
        <p:nvCxnSpPr>
          <p:cNvPr id="71" name="Straight Connector 7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2"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73"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784780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9" name="Slide Number Placeholder 8"/>
          <p:cNvSpPr>
            <a:spLocks noGrp="1"/>
          </p:cNvSpPr>
          <p:nvPr>
            <p:ph type="sldNum" sz="quarter" idx="12"/>
          </p:nvPr>
        </p:nvSpPr>
        <p:spPr/>
        <p:txBody>
          <a:bodyPr/>
          <a:lstStyle/>
          <a:p>
            <a:pPr>
              <a:defRPr/>
            </a:pPr>
            <a:fld id="{231CC523-8BC6-4921-807A-66BD262F34AB}" type="slidenum">
              <a:rPr lang="en-US" smtClean="0"/>
              <a:pPr>
                <a:defRPr/>
              </a:pPr>
              <a:t>‹#›</a:t>
            </a:fld>
            <a:endParaRPr lang="en-US"/>
          </a:p>
        </p:txBody>
      </p:sp>
    </p:spTree>
    <p:extLst>
      <p:ext uri="{BB962C8B-B14F-4D97-AF65-F5344CB8AC3E}">
        <p14:creationId xmlns:p14="http://schemas.microsoft.com/office/powerpoint/2010/main" val="31968708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RO_Update_Prototype_2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6" name="Rectangle 35"/>
          <p:cNvSpPr/>
          <p:nvPr userDrawn="1"/>
        </p:nvSpPr>
        <p:spPr>
          <a:xfrm>
            <a:off x="8041821" y="76201"/>
            <a:ext cx="949779" cy="5197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TextBox 36"/>
          <p:cNvSpPr txBox="1"/>
          <p:nvPr userDrawn="1"/>
        </p:nvSpPr>
        <p:spPr>
          <a:xfrm>
            <a:off x="8041822" y="197128"/>
            <a:ext cx="949780" cy="261610"/>
          </a:xfrm>
          <a:prstGeom prst="rect">
            <a:avLst/>
          </a:prstGeom>
          <a:noFill/>
        </p:spPr>
        <p:txBody>
          <a:bodyPr wrap="square" rtlCol="0">
            <a:spAutoFit/>
          </a:bodyPr>
          <a:lstStyle/>
          <a:p>
            <a:pPr algn="ctr"/>
            <a:r>
              <a:rPr lang="en-US" sz="1100" dirty="0">
                <a:solidFill>
                  <a:prstClr val="black"/>
                </a:solidFill>
                <a:ea typeface="Tahoma" pitchFamily="34" charset="0"/>
                <a:cs typeface="Tahoma" pitchFamily="34" charset="0"/>
              </a:rPr>
              <a:t>Prototype</a:t>
            </a: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1" name="TextBox 40"/>
          <p:cNvSpPr txBox="1"/>
          <p:nvPr userDrawn="1"/>
        </p:nvSpPr>
        <p:spPr>
          <a:xfrm>
            <a:off x="5591173" y="3843864"/>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DIRO UPDATE/ISSUES</a:t>
            </a:r>
          </a:p>
        </p:txBody>
      </p:sp>
      <p:sp>
        <p:nvSpPr>
          <p:cNvPr id="43" name="TextBox 42"/>
          <p:cNvSpPr txBox="1"/>
          <p:nvPr userDrawn="1"/>
        </p:nvSpPr>
        <p:spPr>
          <a:xfrm>
            <a:off x="900113" y="1363189"/>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PROGRAM OVERVIEW</a:t>
            </a:r>
          </a:p>
        </p:txBody>
      </p:sp>
      <p:sp>
        <p:nvSpPr>
          <p:cNvPr id="44" name="TextBox 43"/>
          <p:cNvSpPr txBox="1"/>
          <p:nvPr userDrawn="1"/>
        </p:nvSpPr>
        <p:spPr>
          <a:xfrm>
            <a:off x="5591173" y="1365362"/>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PROGRAM STATUS</a:t>
            </a:r>
          </a:p>
        </p:txBody>
      </p:sp>
      <p:sp>
        <p:nvSpPr>
          <p:cNvPr id="45" name="TextBox 44"/>
          <p:cNvSpPr txBox="1"/>
          <p:nvPr userDrawn="1"/>
        </p:nvSpPr>
        <p:spPr>
          <a:xfrm>
            <a:off x="255985" y="3843864"/>
            <a:ext cx="4002883"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CAPABILITY OBJECTIVE/GOAL</a:t>
            </a:r>
          </a:p>
        </p:txBody>
      </p:sp>
      <p:cxnSp>
        <p:nvCxnSpPr>
          <p:cNvPr id="47" name="Straight Connector 46"/>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47"/>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9" name="Content Placeholder 6"/>
          <p:cNvSpPr>
            <a:spLocks noGrp="1"/>
          </p:cNvSpPr>
          <p:nvPr>
            <p:ph sz="quarter" idx="32"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0"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1" name="Content Placeholder 6"/>
          <p:cNvSpPr>
            <a:spLocks noGrp="1"/>
          </p:cNvSpPr>
          <p:nvPr>
            <p:ph sz="quarter" idx="33"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Content Placeholder 6"/>
          <p:cNvSpPr>
            <a:spLocks noGrp="1"/>
          </p:cNvSpPr>
          <p:nvPr>
            <p:ph sz="quarter" idx="34"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3" name="TextBox 52"/>
          <p:cNvSpPr txBox="1"/>
          <p:nvPr userDrawn="1"/>
        </p:nvSpPr>
        <p:spPr>
          <a:xfrm>
            <a:off x="28578" y="1109505"/>
            <a:ext cx="623887" cy="246221"/>
          </a:xfrm>
          <a:prstGeom prst="rect">
            <a:avLst/>
          </a:prstGeom>
          <a:noFill/>
        </p:spPr>
        <p:txBody>
          <a:bodyPr wrap="square" rtlCol="0">
            <a:spAutoFit/>
          </a:bodyPr>
          <a:lstStyle/>
          <a:p>
            <a:r>
              <a:rPr lang="en-US" sz="1000" dirty="0">
                <a:solidFill>
                  <a:prstClr val="black"/>
                </a:solidFill>
              </a:rPr>
              <a:t>PE:</a:t>
            </a:r>
          </a:p>
        </p:txBody>
      </p:sp>
      <p:sp>
        <p:nvSpPr>
          <p:cNvPr id="54" name="TextBox 53"/>
          <p:cNvSpPr txBox="1"/>
          <p:nvPr userDrawn="1"/>
        </p:nvSpPr>
        <p:spPr>
          <a:xfrm>
            <a:off x="1782269" y="1109505"/>
            <a:ext cx="792555" cy="246221"/>
          </a:xfrm>
          <a:prstGeom prst="rect">
            <a:avLst/>
          </a:prstGeom>
          <a:noFill/>
        </p:spPr>
        <p:txBody>
          <a:bodyPr wrap="square" rtlCol="0">
            <a:spAutoFit/>
          </a:bodyPr>
          <a:lstStyle/>
          <a:p>
            <a:r>
              <a:rPr lang="en-US" sz="1000" dirty="0">
                <a:solidFill>
                  <a:prstClr val="black"/>
                </a:solidFill>
              </a:rPr>
              <a:t>PROJECT:</a:t>
            </a:r>
          </a:p>
        </p:txBody>
      </p:sp>
      <p:sp>
        <p:nvSpPr>
          <p:cNvPr id="55" name="TextBox 54"/>
          <p:cNvSpPr txBox="1"/>
          <p:nvPr userDrawn="1"/>
        </p:nvSpPr>
        <p:spPr>
          <a:xfrm>
            <a:off x="3614740" y="1109505"/>
            <a:ext cx="1204913" cy="246221"/>
          </a:xfrm>
          <a:prstGeom prst="rect">
            <a:avLst/>
          </a:prstGeom>
          <a:noFill/>
        </p:spPr>
        <p:txBody>
          <a:bodyPr wrap="square" rtlCol="0">
            <a:spAutoFit/>
          </a:bodyPr>
          <a:lstStyle/>
          <a:p>
            <a:r>
              <a:rPr lang="en-US" sz="1000" dirty="0">
                <a:solidFill>
                  <a:prstClr val="black"/>
                </a:solidFill>
              </a:rPr>
              <a:t>RDDS PG #:</a:t>
            </a:r>
          </a:p>
        </p:txBody>
      </p:sp>
      <p:sp>
        <p:nvSpPr>
          <p:cNvPr id="56"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57"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8"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5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1"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3" name="Text Placeholder 39"/>
          <p:cNvSpPr>
            <a:spLocks noGrp="1"/>
          </p:cNvSpPr>
          <p:nvPr>
            <p:ph type="body" sz="quarter" idx="35"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36"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5" name="TextBox 64"/>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rPr>
              <a:t>FY13</a:t>
            </a:r>
          </a:p>
        </p:txBody>
      </p:sp>
      <p:sp>
        <p:nvSpPr>
          <p:cNvPr id="66" name="TextBox 65"/>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rPr>
              <a:t>FY12</a:t>
            </a:r>
          </a:p>
        </p:txBody>
      </p:sp>
      <p:sp>
        <p:nvSpPr>
          <p:cNvPr id="67" name="TextBox 66"/>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rPr>
              <a:t>FY11</a:t>
            </a:r>
          </a:p>
        </p:txBody>
      </p:sp>
      <p:sp>
        <p:nvSpPr>
          <p:cNvPr id="68" name="TextBox 67"/>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rPr>
              <a:t>PROJECT</a:t>
            </a:r>
          </a:p>
        </p:txBody>
      </p:sp>
      <p:sp>
        <p:nvSpPr>
          <p:cNvPr id="69" name="Text Placeholder 39"/>
          <p:cNvSpPr>
            <a:spLocks noGrp="1"/>
          </p:cNvSpPr>
          <p:nvPr>
            <p:ph type="body" sz="quarter" idx="37"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70" name="Text Placeholder 39"/>
          <p:cNvSpPr>
            <a:spLocks noGrp="1"/>
          </p:cNvSpPr>
          <p:nvPr>
            <p:ph type="body" sz="quarter" idx="38"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cxnSp>
        <p:nvCxnSpPr>
          <p:cNvPr id="71" name="Straight Connector 7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2"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73"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32933835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RO_Update_Field Demonstration_2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6" name="Rectangle 35"/>
          <p:cNvSpPr/>
          <p:nvPr userDrawn="1"/>
        </p:nvSpPr>
        <p:spPr>
          <a:xfrm>
            <a:off x="8041821" y="76201"/>
            <a:ext cx="949779" cy="51979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TextBox 36"/>
          <p:cNvSpPr txBox="1"/>
          <p:nvPr userDrawn="1"/>
        </p:nvSpPr>
        <p:spPr>
          <a:xfrm>
            <a:off x="7968346" y="123651"/>
            <a:ext cx="1102180" cy="415498"/>
          </a:xfrm>
          <a:prstGeom prst="rect">
            <a:avLst/>
          </a:prstGeom>
          <a:noFill/>
        </p:spPr>
        <p:txBody>
          <a:bodyPr wrap="square" rtlCol="0">
            <a:spAutoFit/>
          </a:bodyPr>
          <a:lstStyle/>
          <a:p>
            <a:pPr algn="ctr"/>
            <a:r>
              <a:rPr lang="en-US" sz="1050" dirty="0">
                <a:solidFill>
                  <a:prstClr val="black"/>
                </a:solidFill>
                <a:ea typeface="Tahoma" pitchFamily="34" charset="0"/>
                <a:cs typeface="Tahoma" pitchFamily="34" charset="0"/>
              </a:rPr>
              <a:t>Field</a:t>
            </a:r>
          </a:p>
          <a:p>
            <a:pPr algn="ctr"/>
            <a:r>
              <a:rPr lang="en-US" sz="1050" dirty="0">
                <a:solidFill>
                  <a:prstClr val="black"/>
                </a:solidFill>
                <a:ea typeface="Tahoma" pitchFamily="34" charset="0"/>
                <a:cs typeface="Tahoma" pitchFamily="34" charset="0"/>
              </a:rPr>
              <a:t>Demonstration</a:t>
            </a: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1" name="TextBox 40"/>
          <p:cNvSpPr txBox="1"/>
          <p:nvPr userDrawn="1"/>
        </p:nvSpPr>
        <p:spPr>
          <a:xfrm>
            <a:off x="5591173" y="3843864"/>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DIRO UPDATE/ISSUES</a:t>
            </a:r>
          </a:p>
        </p:txBody>
      </p:sp>
      <p:sp>
        <p:nvSpPr>
          <p:cNvPr id="43" name="TextBox 42"/>
          <p:cNvSpPr txBox="1"/>
          <p:nvPr userDrawn="1"/>
        </p:nvSpPr>
        <p:spPr>
          <a:xfrm>
            <a:off x="900113" y="1363189"/>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PROGRAM OVERVIEW</a:t>
            </a:r>
          </a:p>
        </p:txBody>
      </p:sp>
      <p:sp>
        <p:nvSpPr>
          <p:cNvPr id="44" name="TextBox 43"/>
          <p:cNvSpPr txBox="1"/>
          <p:nvPr userDrawn="1"/>
        </p:nvSpPr>
        <p:spPr>
          <a:xfrm>
            <a:off x="5591173" y="1365362"/>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PROGRAM STATUS</a:t>
            </a:r>
          </a:p>
        </p:txBody>
      </p:sp>
      <p:sp>
        <p:nvSpPr>
          <p:cNvPr id="45" name="TextBox 44"/>
          <p:cNvSpPr txBox="1"/>
          <p:nvPr userDrawn="1"/>
        </p:nvSpPr>
        <p:spPr>
          <a:xfrm>
            <a:off x="255985" y="3843864"/>
            <a:ext cx="4002883"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CAPABILITY OBJECTIVE/GOAL</a:t>
            </a:r>
          </a:p>
        </p:txBody>
      </p:sp>
      <p:cxnSp>
        <p:nvCxnSpPr>
          <p:cNvPr id="47" name="Straight Connector 46"/>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47"/>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9" name="Content Placeholder 6"/>
          <p:cNvSpPr>
            <a:spLocks noGrp="1"/>
          </p:cNvSpPr>
          <p:nvPr>
            <p:ph sz="quarter" idx="32"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0"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1" name="Content Placeholder 6"/>
          <p:cNvSpPr>
            <a:spLocks noGrp="1"/>
          </p:cNvSpPr>
          <p:nvPr>
            <p:ph sz="quarter" idx="33"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Content Placeholder 6"/>
          <p:cNvSpPr>
            <a:spLocks noGrp="1"/>
          </p:cNvSpPr>
          <p:nvPr>
            <p:ph sz="quarter" idx="34"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3" name="TextBox 52"/>
          <p:cNvSpPr txBox="1"/>
          <p:nvPr userDrawn="1"/>
        </p:nvSpPr>
        <p:spPr>
          <a:xfrm>
            <a:off x="28578" y="1109505"/>
            <a:ext cx="623887" cy="246221"/>
          </a:xfrm>
          <a:prstGeom prst="rect">
            <a:avLst/>
          </a:prstGeom>
          <a:noFill/>
        </p:spPr>
        <p:txBody>
          <a:bodyPr wrap="square" rtlCol="0">
            <a:spAutoFit/>
          </a:bodyPr>
          <a:lstStyle/>
          <a:p>
            <a:r>
              <a:rPr lang="en-US" sz="1000" dirty="0">
                <a:solidFill>
                  <a:prstClr val="black"/>
                </a:solidFill>
              </a:rPr>
              <a:t>PE:</a:t>
            </a:r>
          </a:p>
        </p:txBody>
      </p:sp>
      <p:sp>
        <p:nvSpPr>
          <p:cNvPr id="54" name="TextBox 53"/>
          <p:cNvSpPr txBox="1"/>
          <p:nvPr userDrawn="1"/>
        </p:nvSpPr>
        <p:spPr>
          <a:xfrm>
            <a:off x="1782269" y="1109505"/>
            <a:ext cx="792555" cy="246221"/>
          </a:xfrm>
          <a:prstGeom prst="rect">
            <a:avLst/>
          </a:prstGeom>
          <a:noFill/>
        </p:spPr>
        <p:txBody>
          <a:bodyPr wrap="square" rtlCol="0">
            <a:spAutoFit/>
          </a:bodyPr>
          <a:lstStyle/>
          <a:p>
            <a:r>
              <a:rPr lang="en-US" sz="1000" dirty="0">
                <a:solidFill>
                  <a:prstClr val="black"/>
                </a:solidFill>
              </a:rPr>
              <a:t>PROJECT:</a:t>
            </a:r>
          </a:p>
        </p:txBody>
      </p:sp>
      <p:sp>
        <p:nvSpPr>
          <p:cNvPr id="55" name="TextBox 54"/>
          <p:cNvSpPr txBox="1"/>
          <p:nvPr userDrawn="1"/>
        </p:nvSpPr>
        <p:spPr>
          <a:xfrm>
            <a:off x="3614740" y="1109505"/>
            <a:ext cx="1204913" cy="246221"/>
          </a:xfrm>
          <a:prstGeom prst="rect">
            <a:avLst/>
          </a:prstGeom>
          <a:noFill/>
        </p:spPr>
        <p:txBody>
          <a:bodyPr wrap="square" rtlCol="0">
            <a:spAutoFit/>
          </a:bodyPr>
          <a:lstStyle/>
          <a:p>
            <a:r>
              <a:rPr lang="en-US" sz="1000" dirty="0">
                <a:solidFill>
                  <a:prstClr val="black"/>
                </a:solidFill>
              </a:rPr>
              <a:t>RDDS PG #:</a:t>
            </a:r>
          </a:p>
        </p:txBody>
      </p:sp>
      <p:sp>
        <p:nvSpPr>
          <p:cNvPr id="56"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57"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8"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5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1"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3" name="Text Placeholder 39"/>
          <p:cNvSpPr>
            <a:spLocks noGrp="1"/>
          </p:cNvSpPr>
          <p:nvPr>
            <p:ph type="body" sz="quarter" idx="35"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36"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5" name="TextBox 64"/>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rPr>
              <a:t>FY13</a:t>
            </a:r>
          </a:p>
        </p:txBody>
      </p:sp>
      <p:sp>
        <p:nvSpPr>
          <p:cNvPr id="66" name="TextBox 65"/>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rPr>
              <a:t>FY12</a:t>
            </a:r>
          </a:p>
        </p:txBody>
      </p:sp>
      <p:sp>
        <p:nvSpPr>
          <p:cNvPr id="67" name="TextBox 66"/>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rPr>
              <a:t>FY11</a:t>
            </a:r>
          </a:p>
        </p:txBody>
      </p:sp>
      <p:sp>
        <p:nvSpPr>
          <p:cNvPr id="68" name="TextBox 67"/>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rPr>
              <a:t>PROJECT</a:t>
            </a:r>
          </a:p>
        </p:txBody>
      </p:sp>
      <p:sp>
        <p:nvSpPr>
          <p:cNvPr id="69" name="Text Placeholder 39"/>
          <p:cNvSpPr>
            <a:spLocks noGrp="1"/>
          </p:cNvSpPr>
          <p:nvPr>
            <p:ph type="body" sz="quarter" idx="37"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70" name="Text Placeholder 39"/>
          <p:cNvSpPr>
            <a:spLocks noGrp="1"/>
          </p:cNvSpPr>
          <p:nvPr>
            <p:ph type="body" sz="quarter" idx="38"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cxnSp>
        <p:nvCxnSpPr>
          <p:cNvPr id="71" name="Straight Connector 7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2"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73"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40214506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RO_Update_Concept_3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40" name="Rectangle 39"/>
          <p:cNvSpPr/>
          <p:nvPr userDrawn="1"/>
        </p:nvSpPr>
        <p:spPr>
          <a:xfrm>
            <a:off x="8041821" y="76201"/>
            <a:ext cx="949779" cy="519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TextBox 40"/>
          <p:cNvSpPr txBox="1"/>
          <p:nvPr userDrawn="1"/>
        </p:nvSpPr>
        <p:spPr>
          <a:xfrm>
            <a:off x="8041822" y="197126"/>
            <a:ext cx="949780" cy="261610"/>
          </a:xfrm>
          <a:prstGeom prst="rect">
            <a:avLst/>
          </a:prstGeom>
          <a:noFill/>
        </p:spPr>
        <p:txBody>
          <a:bodyPr wrap="square" rtlCol="0">
            <a:spAutoFit/>
          </a:bodyPr>
          <a:lstStyle/>
          <a:p>
            <a:pPr algn="ctr"/>
            <a:r>
              <a:rPr lang="en-US" sz="1100" dirty="0">
                <a:solidFill>
                  <a:prstClr val="black"/>
                </a:solidFill>
                <a:ea typeface="Tahoma" pitchFamily="34" charset="0"/>
                <a:cs typeface="Tahoma" pitchFamily="34" charset="0"/>
              </a:rPr>
              <a:t>Concept</a:t>
            </a:r>
          </a:p>
        </p:txBody>
      </p:sp>
      <p:pic>
        <p:nvPicPr>
          <p:cNvPr id="43" name="Picture 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5" name="TextBox 44"/>
          <p:cNvSpPr txBox="1"/>
          <p:nvPr userDrawn="1"/>
        </p:nvSpPr>
        <p:spPr>
          <a:xfrm>
            <a:off x="5591173" y="3843864"/>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DIRO UPDATE/ISSUES</a:t>
            </a:r>
          </a:p>
        </p:txBody>
      </p:sp>
      <p:sp>
        <p:nvSpPr>
          <p:cNvPr id="47" name="TextBox 46"/>
          <p:cNvSpPr txBox="1"/>
          <p:nvPr userDrawn="1"/>
        </p:nvSpPr>
        <p:spPr>
          <a:xfrm>
            <a:off x="900113" y="1363189"/>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PROGRAM OVERVIEW</a:t>
            </a:r>
          </a:p>
        </p:txBody>
      </p:sp>
      <p:sp>
        <p:nvSpPr>
          <p:cNvPr id="48" name="TextBox 47"/>
          <p:cNvSpPr txBox="1"/>
          <p:nvPr userDrawn="1"/>
        </p:nvSpPr>
        <p:spPr>
          <a:xfrm>
            <a:off x="5591173" y="1365362"/>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PROGRAM STATUS</a:t>
            </a:r>
          </a:p>
        </p:txBody>
      </p:sp>
      <p:sp>
        <p:nvSpPr>
          <p:cNvPr id="49" name="TextBox 48"/>
          <p:cNvSpPr txBox="1"/>
          <p:nvPr userDrawn="1"/>
        </p:nvSpPr>
        <p:spPr>
          <a:xfrm>
            <a:off x="255985" y="3843864"/>
            <a:ext cx="4002883"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CAPABILITY OBJECTIVE/GOAL</a:t>
            </a:r>
          </a:p>
        </p:txBody>
      </p:sp>
      <p:cxnSp>
        <p:nvCxnSpPr>
          <p:cNvPr id="51" name="Straight Connector 5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2" name="Straight Connector 5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3" name="Content Placeholder 6"/>
          <p:cNvSpPr>
            <a:spLocks noGrp="1"/>
          </p:cNvSpPr>
          <p:nvPr>
            <p:ph sz="quarter" idx="36"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37"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38"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7" name="TextBox 56"/>
          <p:cNvSpPr txBox="1"/>
          <p:nvPr userDrawn="1"/>
        </p:nvSpPr>
        <p:spPr>
          <a:xfrm>
            <a:off x="0" y="1124894"/>
            <a:ext cx="623887" cy="230832"/>
          </a:xfrm>
          <a:prstGeom prst="rect">
            <a:avLst/>
          </a:prstGeom>
          <a:noFill/>
        </p:spPr>
        <p:txBody>
          <a:bodyPr wrap="square" rtlCol="0">
            <a:spAutoFit/>
          </a:bodyPr>
          <a:lstStyle/>
          <a:p>
            <a:r>
              <a:rPr lang="en-US" sz="900" dirty="0">
                <a:solidFill>
                  <a:prstClr val="black"/>
                </a:solidFill>
              </a:rPr>
              <a:t>PE:</a:t>
            </a:r>
          </a:p>
        </p:txBody>
      </p:sp>
      <p:sp>
        <p:nvSpPr>
          <p:cNvPr id="58" name="TextBox 57"/>
          <p:cNvSpPr txBox="1"/>
          <p:nvPr userDrawn="1"/>
        </p:nvSpPr>
        <p:spPr>
          <a:xfrm>
            <a:off x="2215265" y="1124894"/>
            <a:ext cx="792555" cy="230832"/>
          </a:xfrm>
          <a:prstGeom prst="rect">
            <a:avLst/>
          </a:prstGeom>
          <a:noFill/>
        </p:spPr>
        <p:txBody>
          <a:bodyPr wrap="square" rtlCol="0">
            <a:spAutoFit/>
          </a:bodyPr>
          <a:lstStyle/>
          <a:p>
            <a:r>
              <a:rPr lang="en-US" sz="900" dirty="0">
                <a:solidFill>
                  <a:prstClr val="black"/>
                </a:solidFill>
              </a:rPr>
              <a:t>PROJECT:</a:t>
            </a:r>
          </a:p>
        </p:txBody>
      </p:sp>
      <p:sp>
        <p:nvSpPr>
          <p:cNvPr id="59" name="TextBox 58"/>
          <p:cNvSpPr txBox="1"/>
          <p:nvPr userDrawn="1"/>
        </p:nvSpPr>
        <p:spPr>
          <a:xfrm>
            <a:off x="4426414" y="1124894"/>
            <a:ext cx="1204913" cy="230832"/>
          </a:xfrm>
          <a:prstGeom prst="rect">
            <a:avLst/>
          </a:prstGeom>
          <a:noFill/>
        </p:spPr>
        <p:txBody>
          <a:bodyPr wrap="square" rtlCol="0">
            <a:spAutoFit/>
          </a:bodyPr>
          <a:lstStyle/>
          <a:p>
            <a:r>
              <a:rPr lang="en-US" sz="900" dirty="0">
                <a:solidFill>
                  <a:prstClr val="black"/>
                </a:solidFill>
              </a:rPr>
              <a:t>RDDS PG #:</a:t>
            </a:r>
          </a:p>
        </p:txBody>
      </p:sp>
      <p:sp>
        <p:nvSpPr>
          <p:cNvPr id="60"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61"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62"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63"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5"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6"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7"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8"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9" name="TextBox 68"/>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rPr>
              <a:t>FY13</a:t>
            </a:r>
          </a:p>
        </p:txBody>
      </p:sp>
      <p:sp>
        <p:nvSpPr>
          <p:cNvPr id="70" name="TextBox 69"/>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rPr>
              <a:t>FY12</a:t>
            </a:r>
          </a:p>
        </p:txBody>
      </p:sp>
      <p:sp>
        <p:nvSpPr>
          <p:cNvPr id="71" name="TextBox 70"/>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rPr>
              <a:t>FY11</a:t>
            </a:r>
          </a:p>
        </p:txBody>
      </p:sp>
      <p:sp>
        <p:nvSpPr>
          <p:cNvPr id="72" name="TextBox 71"/>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rPr>
              <a:t>PROJECT</a:t>
            </a:r>
          </a:p>
        </p:txBody>
      </p:sp>
      <p:sp>
        <p:nvSpPr>
          <p:cNvPr id="73" name="Text Placeholder 39"/>
          <p:cNvSpPr>
            <a:spLocks noGrp="1"/>
          </p:cNvSpPr>
          <p:nvPr>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4" name="Text Placeholder 39"/>
          <p:cNvSpPr>
            <a:spLocks noGrp="1"/>
          </p:cNvSpPr>
          <p:nvPr>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6" name="Text Placeholder 39"/>
          <p:cNvSpPr>
            <a:spLocks noGrp="1"/>
          </p:cNvSpPr>
          <p:nvPr>
            <p:ph type="body" sz="quarter" idx="39"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7" name="Text Placeholder 39"/>
          <p:cNvSpPr>
            <a:spLocks noGrp="1"/>
          </p:cNvSpPr>
          <p:nvPr>
            <p:ph type="body" sz="quarter" idx="40"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8" name="Text Placeholder 39"/>
          <p:cNvSpPr>
            <a:spLocks noGrp="1"/>
          </p:cNvSpPr>
          <p:nvPr>
            <p:ph type="body" sz="quarter" idx="41"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9" name="Text Placeholder 39"/>
          <p:cNvSpPr>
            <a:spLocks noGrp="1"/>
          </p:cNvSpPr>
          <p:nvPr>
            <p:ph type="body" sz="quarter" idx="42"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75" name="Straight Connector 74"/>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8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8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26866660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RO_Update_Prototype_3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40" name="Rectangle 39"/>
          <p:cNvSpPr/>
          <p:nvPr userDrawn="1"/>
        </p:nvSpPr>
        <p:spPr>
          <a:xfrm>
            <a:off x="8041821" y="76201"/>
            <a:ext cx="949779" cy="5197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TextBox 40"/>
          <p:cNvSpPr txBox="1"/>
          <p:nvPr userDrawn="1"/>
        </p:nvSpPr>
        <p:spPr>
          <a:xfrm>
            <a:off x="8041822" y="197128"/>
            <a:ext cx="949780" cy="261610"/>
          </a:xfrm>
          <a:prstGeom prst="rect">
            <a:avLst/>
          </a:prstGeom>
          <a:noFill/>
        </p:spPr>
        <p:txBody>
          <a:bodyPr wrap="square" rtlCol="0">
            <a:spAutoFit/>
          </a:bodyPr>
          <a:lstStyle/>
          <a:p>
            <a:pPr algn="ctr"/>
            <a:r>
              <a:rPr lang="en-US" sz="1100" dirty="0">
                <a:solidFill>
                  <a:prstClr val="black"/>
                </a:solidFill>
                <a:ea typeface="Tahoma" pitchFamily="34" charset="0"/>
                <a:cs typeface="Tahoma" pitchFamily="34" charset="0"/>
              </a:rPr>
              <a:t>Prototype</a:t>
            </a:r>
          </a:p>
        </p:txBody>
      </p:sp>
      <p:pic>
        <p:nvPicPr>
          <p:cNvPr id="43" name="Picture 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5" name="TextBox 44"/>
          <p:cNvSpPr txBox="1"/>
          <p:nvPr userDrawn="1"/>
        </p:nvSpPr>
        <p:spPr>
          <a:xfrm>
            <a:off x="5591173" y="3843864"/>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DIRO UPDATE/ISSUES</a:t>
            </a:r>
          </a:p>
        </p:txBody>
      </p:sp>
      <p:sp>
        <p:nvSpPr>
          <p:cNvPr id="47" name="TextBox 46"/>
          <p:cNvSpPr txBox="1"/>
          <p:nvPr userDrawn="1"/>
        </p:nvSpPr>
        <p:spPr>
          <a:xfrm>
            <a:off x="900113" y="1363189"/>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PROGRAM OVERVIEW</a:t>
            </a:r>
          </a:p>
        </p:txBody>
      </p:sp>
      <p:sp>
        <p:nvSpPr>
          <p:cNvPr id="48" name="TextBox 47"/>
          <p:cNvSpPr txBox="1"/>
          <p:nvPr userDrawn="1"/>
        </p:nvSpPr>
        <p:spPr>
          <a:xfrm>
            <a:off x="5591173" y="1365362"/>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PROGRAM STATUS</a:t>
            </a:r>
          </a:p>
        </p:txBody>
      </p:sp>
      <p:sp>
        <p:nvSpPr>
          <p:cNvPr id="49" name="TextBox 48"/>
          <p:cNvSpPr txBox="1"/>
          <p:nvPr userDrawn="1"/>
        </p:nvSpPr>
        <p:spPr>
          <a:xfrm>
            <a:off x="255985" y="3843864"/>
            <a:ext cx="4002883"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CAPABILITY OBJECTIVE/GOAL</a:t>
            </a:r>
          </a:p>
        </p:txBody>
      </p:sp>
      <p:cxnSp>
        <p:nvCxnSpPr>
          <p:cNvPr id="51" name="Straight Connector 5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2" name="Straight Connector 5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3" name="Content Placeholder 6"/>
          <p:cNvSpPr>
            <a:spLocks noGrp="1"/>
          </p:cNvSpPr>
          <p:nvPr>
            <p:ph sz="quarter" idx="36"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37"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38"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7" name="TextBox 56"/>
          <p:cNvSpPr txBox="1"/>
          <p:nvPr userDrawn="1"/>
        </p:nvSpPr>
        <p:spPr>
          <a:xfrm>
            <a:off x="0" y="1124894"/>
            <a:ext cx="623887" cy="230832"/>
          </a:xfrm>
          <a:prstGeom prst="rect">
            <a:avLst/>
          </a:prstGeom>
          <a:noFill/>
        </p:spPr>
        <p:txBody>
          <a:bodyPr wrap="square" rtlCol="0">
            <a:spAutoFit/>
          </a:bodyPr>
          <a:lstStyle/>
          <a:p>
            <a:r>
              <a:rPr lang="en-US" sz="900" dirty="0">
                <a:solidFill>
                  <a:prstClr val="black"/>
                </a:solidFill>
              </a:rPr>
              <a:t>PE:</a:t>
            </a:r>
          </a:p>
        </p:txBody>
      </p:sp>
      <p:sp>
        <p:nvSpPr>
          <p:cNvPr id="58" name="TextBox 57"/>
          <p:cNvSpPr txBox="1"/>
          <p:nvPr userDrawn="1"/>
        </p:nvSpPr>
        <p:spPr>
          <a:xfrm>
            <a:off x="2215265" y="1124894"/>
            <a:ext cx="792555" cy="230832"/>
          </a:xfrm>
          <a:prstGeom prst="rect">
            <a:avLst/>
          </a:prstGeom>
          <a:noFill/>
        </p:spPr>
        <p:txBody>
          <a:bodyPr wrap="square" rtlCol="0">
            <a:spAutoFit/>
          </a:bodyPr>
          <a:lstStyle/>
          <a:p>
            <a:r>
              <a:rPr lang="en-US" sz="900" dirty="0">
                <a:solidFill>
                  <a:prstClr val="black"/>
                </a:solidFill>
              </a:rPr>
              <a:t>PROJECT:</a:t>
            </a:r>
          </a:p>
        </p:txBody>
      </p:sp>
      <p:sp>
        <p:nvSpPr>
          <p:cNvPr id="59" name="TextBox 58"/>
          <p:cNvSpPr txBox="1"/>
          <p:nvPr userDrawn="1"/>
        </p:nvSpPr>
        <p:spPr>
          <a:xfrm>
            <a:off x="4426414" y="1124894"/>
            <a:ext cx="1204913" cy="230832"/>
          </a:xfrm>
          <a:prstGeom prst="rect">
            <a:avLst/>
          </a:prstGeom>
          <a:noFill/>
        </p:spPr>
        <p:txBody>
          <a:bodyPr wrap="square" rtlCol="0">
            <a:spAutoFit/>
          </a:bodyPr>
          <a:lstStyle/>
          <a:p>
            <a:r>
              <a:rPr lang="en-US" sz="900" dirty="0">
                <a:solidFill>
                  <a:prstClr val="black"/>
                </a:solidFill>
              </a:rPr>
              <a:t>RDDS PG #:</a:t>
            </a:r>
          </a:p>
        </p:txBody>
      </p:sp>
      <p:sp>
        <p:nvSpPr>
          <p:cNvPr id="60"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61"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62"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63"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5"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6"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7"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8"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9" name="TextBox 68"/>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rPr>
              <a:t>FY13</a:t>
            </a:r>
          </a:p>
        </p:txBody>
      </p:sp>
      <p:sp>
        <p:nvSpPr>
          <p:cNvPr id="70" name="TextBox 69"/>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rPr>
              <a:t>FY12</a:t>
            </a:r>
          </a:p>
        </p:txBody>
      </p:sp>
      <p:sp>
        <p:nvSpPr>
          <p:cNvPr id="71" name="TextBox 70"/>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rPr>
              <a:t>FY11</a:t>
            </a:r>
          </a:p>
        </p:txBody>
      </p:sp>
      <p:sp>
        <p:nvSpPr>
          <p:cNvPr id="72" name="TextBox 71"/>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rPr>
              <a:t>PROJECT</a:t>
            </a:r>
          </a:p>
        </p:txBody>
      </p:sp>
      <p:sp>
        <p:nvSpPr>
          <p:cNvPr id="73" name="Text Placeholder 39"/>
          <p:cNvSpPr>
            <a:spLocks noGrp="1"/>
          </p:cNvSpPr>
          <p:nvPr>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4" name="Text Placeholder 39"/>
          <p:cNvSpPr>
            <a:spLocks noGrp="1"/>
          </p:cNvSpPr>
          <p:nvPr>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6" name="Text Placeholder 39"/>
          <p:cNvSpPr>
            <a:spLocks noGrp="1"/>
          </p:cNvSpPr>
          <p:nvPr>
            <p:ph type="body" sz="quarter" idx="39"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7" name="Text Placeholder 39"/>
          <p:cNvSpPr>
            <a:spLocks noGrp="1"/>
          </p:cNvSpPr>
          <p:nvPr>
            <p:ph type="body" sz="quarter" idx="40"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8" name="Text Placeholder 39"/>
          <p:cNvSpPr>
            <a:spLocks noGrp="1"/>
          </p:cNvSpPr>
          <p:nvPr>
            <p:ph type="body" sz="quarter" idx="41"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9" name="Text Placeholder 39"/>
          <p:cNvSpPr>
            <a:spLocks noGrp="1"/>
          </p:cNvSpPr>
          <p:nvPr>
            <p:ph type="body" sz="quarter" idx="42"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75" name="Straight Connector 74"/>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8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8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28612992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RO_Update_Field Demonstration_3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40" name="Rectangle 39"/>
          <p:cNvSpPr/>
          <p:nvPr userDrawn="1"/>
        </p:nvSpPr>
        <p:spPr>
          <a:xfrm>
            <a:off x="8041821" y="76201"/>
            <a:ext cx="949779" cy="51979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TextBox 40"/>
          <p:cNvSpPr txBox="1"/>
          <p:nvPr userDrawn="1"/>
        </p:nvSpPr>
        <p:spPr>
          <a:xfrm>
            <a:off x="7968346" y="123651"/>
            <a:ext cx="1102180" cy="415498"/>
          </a:xfrm>
          <a:prstGeom prst="rect">
            <a:avLst/>
          </a:prstGeom>
          <a:noFill/>
        </p:spPr>
        <p:txBody>
          <a:bodyPr wrap="square" rtlCol="0">
            <a:spAutoFit/>
          </a:bodyPr>
          <a:lstStyle/>
          <a:p>
            <a:pPr algn="ctr"/>
            <a:r>
              <a:rPr lang="en-US" sz="1050" dirty="0">
                <a:solidFill>
                  <a:prstClr val="black"/>
                </a:solidFill>
                <a:ea typeface="Tahoma" pitchFamily="34" charset="0"/>
                <a:cs typeface="Tahoma" pitchFamily="34" charset="0"/>
              </a:rPr>
              <a:t>Field</a:t>
            </a:r>
          </a:p>
          <a:p>
            <a:pPr algn="ctr"/>
            <a:r>
              <a:rPr lang="en-US" sz="1050" dirty="0">
                <a:solidFill>
                  <a:prstClr val="black"/>
                </a:solidFill>
                <a:ea typeface="Tahoma" pitchFamily="34" charset="0"/>
                <a:cs typeface="Tahoma" pitchFamily="34" charset="0"/>
              </a:rPr>
              <a:t>Demonstration</a:t>
            </a:r>
          </a:p>
        </p:txBody>
      </p:sp>
      <p:pic>
        <p:nvPicPr>
          <p:cNvPr id="43" name="Picture 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5" name="TextBox 44"/>
          <p:cNvSpPr txBox="1"/>
          <p:nvPr userDrawn="1"/>
        </p:nvSpPr>
        <p:spPr>
          <a:xfrm>
            <a:off x="5591173" y="3843864"/>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DIRO UPDATE/ISSUES</a:t>
            </a:r>
          </a:p>
        </p:txBody>
      </p:sp>
      <p:sp>
        <p:nvSpPr>
          <p:cNvPr id="47" name="TextBox 46"/>
          <p:cNvSpPr txBox="1"/>
          <p:nvPr userDrawn="1"/>
        </p:nvSpPr>
        <p:spPr>
          <a:xfrm>
            <a:off x="900113" y="1363189"/>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PROGRAM OVERVIEW</a:t>
            </a:r>
          </a:p>
        </p:txBody>
      </p:sp>
      <p:sp>
        <p:nvSpPr>
          <p:cNvPr id="48" name="TextBox 47"/>
          <p:cNvSpPr txBox="1"/>
          <p:nvPr userDrawn="1"/>
        </p:nvSpPr>
        <p:spPr>
          <a:xfrm>
            <a:off x="5591173" y="1365362"/>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PROGRAM STATUS</a:t>
            </a:r>
          </a:p>
        </p:txBody>
      </p:sp>
      <p:sp>
        <p:nvSpPr>
          <p:cNvPr id="49" name="TextBox 48"/>
          <p:cNvSpPr txBox="1"/>
          <p:nvPr userDrawn="1"/>
        </p:nvSpPr>
        <p:spPr>
          <a:xfrm>
            <a:off x="255985" y="3843864"/>
            <a:ext cx="4002883"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CAPABILITY OBJECTIVE/GOAL</a:t>
            </a:r>
          </a:p>
        </p:txBody>
      </p:sp>
      <p:cxnSp>
        <p:nvCxnSpPr>
          <p:cNvPr id="51" name="Straight Connector 5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2" name="Straight Connector 5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3" name="Content Placeholder 6"/>
          <p:cNvSpPr>
            <a:spLocks noGrp="1"/>
          </p:cNvSpPr>
          <p:nvPr>
            <p:ph sz="quarter" idx="36"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37"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38"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7" name="TextBox 56"/>
          <p:cNvSpPr txBox="1"/>
          <p:nvPr userDrawn="1"/>
        </p:nvSpPr>
        <p:spPr>
          <a:xfrm>
            <a:off x="0" y="1124894"/>
            <a:ext cx="623887" cy="230832"/>
          </a:xfrm>
          <a:prstGeom prst="rect">
            <a:avLst/>
          </a:prstGeom>
          <a:noFill/>
        </p:spPr>
        <p:txBody>
          <a:bodyPr wrap="square" rtlCol="0">
            <a:spAutoFit/>
          </a:bodyPr>
          <a:lstStyle/>
          <a:p>
            <a:r>
              <a:rPr lang="en-US" sz="900" dirty="0">
                <a:solidFill>
                  <a:prstClr val="black"/>
                </a:solidFill>
              </a:rPr>
              <a:t>PE:</a:t>
            </a:r>
          </a:p>
        </p:txBody>
      </p:sp>
      <p:sp>
        <p:nvSpPr>
          <p:cNvPr id="58" name="TextBox 57"/>
          <p:cNvSpPr txBox="1"/>
          <p:nvPr userDrawn="1"/>
        </p:nvSpPr>
        <p:spPr>
          <a:xfrm>
            <a:off x="2215265" y="1124894"/>
            <a:ext cx="792555" cy="230832"/>
          </a:xfrm>
          <a:prstGeom prst="rect">
            <a:avLst/>
          </a:prstGeom>
          <a:noFill/>
        </p:spPr>
        <p:txBody>
          <a:bodyPr wrap="square" rtlCol="0">
            <a:spAutoFit/>
          </a:bodyPr>
          <a:lstStyle/>
          <a:p>
            <a:r>
              <a:rPr lang="en-US" sz="900" dirty="0">
                <a:solidFill>
                  <a:prstClr val="black"/>
                </a:solidFill>
              </a:rPr>
              <a:t>PROJECT:</a:t>
            </a:r>
          </a:p>
        </p:txBody>
      </p:sp>
      <p:sp>
        <p:nvSpPr>
          <p:cNvPr id="59" name="TextBox 58"/>
          <p:cNvSpPr txBox="1"/>
          <p:nvPr userDrawn="1"/>
        </p:nvSpPr>
        <p:spPr>
          <a:xfrm>
            <a:off x="4426414" y="1124894"/>
            <a:ext cx="1204913" cy="230832"/>
          </a:xfrm>
          <a:prstGeom prst="rect">
            <a:avLst/>
          </a:prstGeom>
          <a:noFill/>
        </p:spPr>
        <p:txBody>
          <a:bodyPr wrap="square" rtlCol="0">
            <a:spAutoFit/>
          </a:bodyPr>
          <a:lstStyle/>
          <a:p>
            <a:r>
              <a:rPr lang="en-US" sz="900" dirty="0">
                <a:solidFill>
                  <a:prstClr val="black"/>
                </a:solidFill>
              </a:rPr>
              <a:t>RDDS PG #:</a:t>
            </a:r>
          </a:p>
        </p:txBody>
      </p:sp>
      <p:sp>
        <p:nvSpPr>
          <p:cNvPr id="60"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61"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62"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63"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5"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6"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7"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8"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9" name="TextBox 68"/>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rPr>
              <a:t>FY13</a:t>
            </a:r>
          </a:p>
        </p:txBody>
      </p:sp>
      <p:sp>
        <p:nvSpPr>
          <p:cNvPr id="70" name="TextBox 69"/>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rPr>
              <a:t>FY12</a:t>
            </a:r>
          </a:p>
        </p:txBody>
      </p:sp>
      <p:sp>
        <p:nvSpPr>
          <p:cNvPr id="71" name="TextBox 70"/>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rPr>
              <a:t>FY11</a:t>
            </a:r>
          </a:p>
        </p:txBody>
      </p:sp>
      <p:sp>
        <p:nvSpPr>
          <p:cNvPr id="72" name="TextBox 71"/>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rPr>
              <a:t>PROJECT</a:t>
            </a:r>
          </a:p>
        </p:txBody>
      </p:sp>
      <p:sp>
        <p:nvSpPr>
          <p:cNvPr id="73" name="Text Placeholder 39"/>
          <p:cNvSpPr>
            <a:spLocks noGrp="1"/>
          </p:cNvSpPr>
          <p:nvPr>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4" name="Text Placeholder 39"/>
          <p:cNvSpPr>
            <a:spLocks noGrp="1"/>
          </p:cNvSpPr>
          <p:nvPr>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6" name="Text Placeholder 39"/>
          <p:cNvSpPr>
            <a:spLocks noGrp="1"/>
          </p:cNvSpPr>
          <p:nvPr>
            <p:ph type="body" sz="quarter" idx="39"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7" name="Text Placeholder 39"/>
          <p:cNvSpPr>
            <a:spLocks noGrp="1"/>
          </p:cNvSpPr>
          <p:nvPr>
            <p:ph type="body" sz="quarter" idx="40"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8" name="Text Placeholder 39"/>
          <p:cNvSpPr>
            <a:spLocks noGrp="1"/>
          </p:cNvSpPr>
          <p:nvPr>
            <p:ph type="body" sz="quarter" idx="41"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9" name="Text Placeholder 39"/>
          <p:cNvSpPr>
            <a:spLocks noGrp="1"/>
          </p:cNvSpPr>
          <p:nvPr>
            <p:ph type="body" sz="quarter" idx="42"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75" name="Straight Connector 74"/>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8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8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37259861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_and_Content_Vert">
    <p:spTree>
      <p:nvGrpSpPr>
        <p:cNvPr id="1" name=""/>
        <p:cNvGrpSpPr/>
        <p:nvPr/>
      </p:nvGrpSpPr>
      <p:grpSpPr>
        <a:xfrm>
          <a:off x="0" y="0"/>
          <a:ext cx="0" cy="0"/>
          <a:chOff x="0" y="0"/>
          <a:chExt cx="0" cy="0"/>
        </a:xfrm>
      </p:grpSpPr>
      <p:sp>
        <p:nvSpPr>
          <p:cNvPr id="5" name="Content Placeholder 10"/>
          <p:cNvSpPr>
            <a:spLocks noGrp="1"/>
          </p:cNvSpPr>
          <p:nvPr>
            <p:ph sz="quarter" idx="13"/>
          </p:nvPr>
        </p:nvSpPr>
        <p:spPr>
          <a:xfrm rot="5400000">
            <a:off x="1152522" y="-142872"/>
            <a:ext cx="6400803" cy="7143751"/>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0"/>
          </p:nvPr>
        </p:nvSpPr>
        <p:spPr>
          <a:xfrm rot="5400000">
            <a:off x="-2528935" y="3278187"/>
            <a:ext cx="5546817" cy="298450"/>
          </a:xfrm>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4" name="Slide Number Placeholder 3"/>
          <p:cNvSpPr>
            <a:spLocks noGrp="1"/>
          </p:cNvSpPr>
          <p:nvPr>
            <p:ph type="sldNum" sz="quarter" idx="11"/>
          </p:nvPr>
        </p:nvSpPr>
        <p:spPr>
          <a:xfrm rot="5400000">
            <a:off x="-23720" y="6357843"/>
            <a:ext cx="530038" cy="292102"/>
          </a:xfrm>
        </p:spPr>
        <p:txBody>
          <a:bodyPr/>
          <a:lstStyle/>
          <a:p>
            <a:pPr>
              <a:defRPr/>
            </a:pPr>
            <a:fld id="{231CC523-8BC6-4921-807A-66BD262F34AB}" type="slidenum">
              <a:rPr lang="en-US" smtClean="0"/>
              <a:pPr>
                <a:defRPr/>
              </a:pPr>
              <a:t>‹#›</a:t>
            </a:fld>
            <a:endParaRPr lang="en-US"/>
          </a:p>
        </p:txBody>
      </p:sp>
      <p:sp>
        <p:nvSpPr>
          <p:cNvPr id="6" name="Title 1"/>
          <p:cNvSpPr>
            <a:spLocks noGrp="1"/>
          </p:cNvSpPr>
          <p:nvPr>
            <p:ph type="ctrTitle"/>
          </p:nvPr>
        </p:nvSpPr>
        <p:spPr>
          <a:xfrm rot="5400000">
            <a:off x="6100764" y="3695703"/>
            <a:ext cx="5191125" cy="676275"/>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7" name="Straight Connector 6"/>
          <p:cNvCxnSpPr>
            <a:cxnSpLocks noChangeShapeType="1"/>
          </p:cNvCxnSpPr>
          <p:nvPr userDrawn="1"/>
        </p:nvCxnSpPr>
        <p:spPr bwMode="auto">
          <a:xfrm flipH="1">
            <a:off x="8266909" y="228600"/>
            <a:ext cx="1588" cy="6410325"/>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156508" y="374048"/>
            <a:ext cx="1085438" cy="655071"/>
          </a:xfrm>
          <a:prstGeom prst="rect">
            <a:avLst/>
          </a:prstGeom>
        </p:spPr>
      </p:pic>
    </p:spTree>
    <p:extLst>
      <p:ext uri="{BB962C8B-B14F-4D97-AF65-F5344CB8AC3E}">
        <p14:creationId xmlns:p14="http://schemas.microsoft.com/office/powerpoint/2010/main" val="14677519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cxnSp>
        <p:nvCxnSpPr>
          <p:cNvPr id="7" name="Straight Connector 6"/>
          <p:cNvCxnSpPr>
            <a:cxnSpLocks noChangeShapeType="1"/>
          </p:cNvCxnSpPr>
          <p:nvPr/>
        </p:nvCxnSpPr>
        <p:spPr bwMode="auto">
          <a:xfrm>
            <a:off x="381000" y="1979613"/>
            <a:ext cx="8382000" cy="1587"/>
          </a:xfrm>
          <a:prstGeom prst="line">
            <a:avLst/>
          </a:prstGeom>
          <a:noFill/>
          <a:ln w="22225">
            <a:solidFill>
              <a:srgbClr val="0F5E90"/>
            </a:solidFill>
            <a:round/>
            <a:headEnd/>
            <a:tailEnd/>
          </a:ln>
        </p:spPr>
      </p:cxnSp>
      <p:pic>
        <p:nvPicPr>
          <p:cNvPr id="8" name="Picture 7" descr="TITLE-HEADER LOGO.p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810000" y="4953000"/>
            <a:ext cx="1547813" cy="1066800"/>
          </a:xfrm>
          <a:prstGeom prst="rect">
            <a:avLst/>
          </a:prstGeom>
          <a:noFill/>
          <a:ln w="9525">
            <a:noFill/>
            <a:miter lim="800000"/>
            <a:headEnd/>
            <a:tailEnd/>
          </a:ln>
        </p:spPr>
      </p:pic>
      <p:sp>
        <p:nvSpPr>
          <p:cNvPr id="5" name="Title 1"/>
          <p:cNvSpPr>
            <a:spLocks noGrp="1"/>
          </p:cNvSpPr>
          <p:nvPr>
            <p:ph type="ctrTitle"/>
          </p:nvPr>
        </p:nvSpPr>
        <p:spPr>
          <a:xfrm>
            <a:off x="685800" y="990600"/>
            <a:ext cx="7772400" cy="457200"/>
          </a:xfrm>
          <a:prstGeom prst="rect">
            <a:avLst/>
          </a:prstGeom>
        </p:spPr>
        <p:txBody>
          <a:bodyPr>
            <a:normAutofit/>
          </a:bodyPr>
          <a:lstStyle>
            <a:lvl1pPr algn="ctr">
              <a:defRPr sz="2400" b="1" i="0" baseline="0">
                <a:latin typeface="Tahoma" pitchFamily="34" charset="0"/>
                <a:cs typeface="Tahoma" pitchFamily="34" charset="0"/>
              </a:defRPr>
            </a:lvl1pPr>
          </a:lstStyle>
          <a:p>
            <a:r>
              <a:rPr lang="en-US" smtClean="0"/>
              <a:t>Click to edit Master title style</a:t>
            </a:r>
            <a:endParaRPr lang="en-US" dirty="0"/>
          </a:p>
        </p:txBody>
      </p:sp>
      <p:sp>
        <p:nvSpPr>
          <p:cNvPr id="19" name="Text Placeholder 18"/>
          <p:cNvSpPr>
            <a:spLocks noGrp="1"/>
          </p:cNvSpPr>
          <p:nvPr>
            <p:ph type="body" sz="quarter" idx="11"/>
          </p:nvPr>
        </p:nvSpPr>
        <p:spPr>
          <a:xfrm>
            <a:off x="685800" y="2057400"/>
            <a:ext cx="7772400" cy="1524000"/>
          </a:xfrm>
          <a:prstGeom prst="rect">
            <a:avLst/>
          </a:prstGeom>
        </p:spPr>
        <p:txBody>
          <a:bodyPr/>
          <a:lstStyle>
            <a:lvl1pPr algn="ctr">
              <a:buFontTx/>
              <a:buNone/>
              <a:defRPr sz="1800" b="0" baseline="0"/>
            </a:lvl1pPr>
          </a:lstStyle>
          <a:p>
            <a:pPr lvl="0"/>
            <a:r>
              <a:rPr lang="en-US" smtClean="0"/>
              <a:t>Click to edit Master text styles</a:t>
            </a:r>
          </a:p>
        </p:txBody>
      </p:sp>
      <p:sp>
        <p:nvSpPr>
          <p:cNvPr id="21" name="Text Placeholder 20"/>
          <p:cNvSpPr>
            <a:spLocks noGrp="1"/>
          </p:cNvSpPr>
          <p:nvPr>
            <p:ph type="body" sz="quarter" idx="12"/>
          </p:nvPr>
        </p:nvSpPr>
        <p:spPr>
          <a:xfrm>
            <a:off x="685800" y="3733800"/>
            <a:ext cx="7772400" cy="304800"/>
          </a:xfrm>
          <a:prstGeom prst="rect">
            <a:avLst/>
          </a:prstGeom>
        </p:spPr>
        <p:txBody>
          <a:bodyPr/>
          <a:lstStyle>
            <a:lvl1pPr algn="ctr">
              <a:buFontTx/>
              <a:buNone/>
              <a:defRPr sz="1800" b="0" baseline="0">
                <a:solidFill>
                  <a:srgbClr val="A6A6A6"/>
                </a:solidFill>
              </a:defRPr>
            </a:lvl1pPr>
          </a:lstStyle>
          <a:p>
            <a:pPr lvl="0"/>
            <a:r>
              <a:rPr lang="en-US" smtClean="0"/>
              <a:t>Click to edit Master text styles</a:t>
            </a:r>
          </a:p>
        </p:txBody>
      </p:sp>
      <p:sp>
        <p:nvSpPr>
          <p:cNvPr id="23" name="Text Placeholder 22"/>
          <p:cNvSpPr>
            <a:spLocks noGrp="1"/>
          </p:cNvSpPr>
          <p:nvPr>
            <p:ph type="body" sz="quarter" idx="13"/>
          </p:nvPr>
        </p:nvSpPr>
        <p:spPr>
          <a:xfrm>
            <a:off x="685800" y="4038600"/>
            <a:ext cx="7772400" cy="304800"/>
          </a:xfrm>
          <a:prstGeom prst="rect">
            <a:avLst/>
          </a:prstGeom>
        </p:spPr>
        <p:txBody>
          <a:bodyPr/>
          <a:lstStyle>
            <a:lvl1pPr algn="ctr">
              <a:buFontTx/>
              <a:buNone/>
              <a:defRPr sz="1800" b="0">
                <a:solidFill>
                  <a:srgbClr val="A6A6A6"/>
                </a:solidFill>
              </a:defRPr>
            </a:lvl1pPr>
          </a:lstStyle>
          <a:p>
            <a:pPr lvl="0"/>
            <a:r>
              <a:rPr lang="en-US" smtClean="0"/>
              <a:t>Click to edit Master text styles</a:t>
            </a:r>
          </a:p>
        </p:txBody>
      </p:sp>
      <p:sp>
        <p:nvSpPr>
          <p:cNvPr id="25" name="Text Placeholder 24"/>
          <p:cNvSpPr>
            <a:spLocks noGrp="1"/>
          </p:cNvSpPr>
          <p:nvPr>
            <p:ph type="body" sz="quarter" idx="14"/>
          </p:nvPr>
        </p:nvSpPr>
        <p:spPr>
          <a:xfrm>
            <a:off x="685800" y="4343400"/>
            <a:ext cx="7772400" cy="304800"/>
          </a:xfrm>
          <a:prstGeom prst="rect">
            <a:avLst/>
          </a:prstGeom>
        </p:spPr>
        <p:txBody>
          <a:bodyPr/>
          <a:lstStyle>
            <a:lvl1pPr algn="ctr">
              <a:buFontTx/>
              <a:buNone/>
              <a:defRPr sz="1800" b="0">
                <a:solidFill>
                  <a:srgbClr val="A6A6A6"/>
                </a:solidFill>
              </a:defRPr>
            </a:lvl1pPr>
          </a:lstStyle>
          <a:p>
            <a:pPr lvl="0"/>
            <a:r>
              <a:rPr lang="en-US" smtClean="0"/>
              <a:t>Click to edit Master text styles</a:t>
            </a:r>
          </a:p>
        </p:txBody>
      </p:sp>
      <p:sp>
        <p:nvSpPr>
          <p:cNvPr id="9" name="Date Placeholder 15"/>
          <p:cNvSpPr>
            <a:spLocks noGrp="1"/>
          </p:cNvSpPr>
          <p:nvPr>
            <p:ph type="dt" sz="half" idx="15"/>
          </p:nvPr>
        </p:nvSpPr>
        <p:spPr/>
        <p:txBody>
          <a:bodyPr/>
          <a:lstStyle>
            <a:lvl1pPr>
              <a:defRPr/>
            </a:lvl1pPr>
          </a:lstStyle>
          <a:p>
            <a:pPr>
              <a:defRPr/>
            </a:pPr>
            <a:endParaRPr lang="en-US">
              <a:solidFill>
                <a:prstClr val="black">
                  <a:tint val="75000"/>
                </a:prstClr>
              </a:solidFill>
            </a:endParaRPr>
          </a:p>
        </p:txBody>
      </p:sp>
      <p:sp>
        <p:nvSpPr>
          <p:cNvPr id="10" name="Slide Number Placeholder 16"/>
          <p:cNvSpPr>
            <a:spLocks noGrp="1"/>
          </p:cNvSpPr>
          <p:nvPr>
            <p:ph type="sldNum" sz="quarter" idx="16"/>
          </p:nvPr>
        </p:nvSpPr>
        <p:spPr/>
        <p:txBody>
          <a:bodyPr/>
          <a:lstStyle>
            <a:lvl1pPr>
              <a:defRPr/>
            </a:lvl1pPr>
          </a:lstStyle>
          <a:p>
            <a:pPr>
              <a:defRPr/>
            </a:pPr>
            <a:fld id="{AB8F1453-68E1-4ED1-910D-89114DA40EFC}" type="slidenum">
              <a:rPr lang="en-US"/>
              <a:pPr>
                <a:defRPr/>
              </a:pPr>
              <a:t>‹#›</a:t>
            </a:fld>
            <a:endParaRPr lang="en-US"/>
          </a:p>
        </p:txBody>
      </p:sp>
      <p:sp>
        <p:nvSpPr>
          <p:cNvPr id="11" name="Footer Placeholder 17"/>
          <p:cNvSpPr>
            <a:spLocks noGrp="1"/>
          </p:cNvSpPr>
          <p:nvPr>
            <p:ph type="ftr" sz="quarter" idx="17"/>
          </p:nvPr>
        </p:nvSpPr>
        <p:spPr/>
        <p:txBody>
          <a:bodyPr/>
          <a:lstStyle>
            <a:lvl1pPr>
              <a:defRPr/>
            </a:lvl1p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a:p>
        </p:txBody>
      </p:sp>
    </p:spTree>
    <p:extLst>
      <p:ext uri="{BB962C8B-B14F-4D97-AF65-F5344CB8AC3E}">
        <p14:creationId xmlns:p14="http://schemas.microsoft.com/office/powerpoint/2010/main" val="3003873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Concluding_Slide">
    <p:spTree>
      <p:nvGrpSpPr>
        <p:cNvPr id="1" name=""/>
        <p:cNvGrpSpPr/>
        <p:nvPr/>
      </p:nvGrpSpPr>
      <p:grpSpPr>
        <a:xfrm>
          <a:off x="0" y="0"/>
          <a:ext cx="0" cy="0"/>
          <a:chOff x="0" y="0"/>
          <a:chExt cx="0" cy="0"/>
        </a:xfrm>
      </p:grpSpPr>
      <p:sp>
        <p:nvSpPr>
          <p:cNvPr id="5" name="TextBox 4"/>
          <p:cNvSpPr txBox="1"/>
          <p:nvPr userDrawn="1"/>
        </p:nvSpPr>
        <p:spPr>
          <a:xfrm>
            <a:off x="3729431" y="3525877"/>
            <a:ext cx="1716111" cy="369332"/>
          </a:xfrm>
          <a:prstGeom prst="rect">
            <a:avLst/>
          </a:prstGeom>
          <a:noFill/>
        </p:spPr>
        <p:txBody>
          <a:bodyPr wrap="none" rtlCol="0">
            <a:spAutoFit/>
          </a:bodyPr>
          <a:lstStyle/>
          <a:p>
            <a:pPr lvl="0"/>
            <a:r>
              <a:rPr lang="en-US" dirty="0" smtClean="0">
                <a:latin typeface="Tahoma" pitchFamily="34" charset="0"/>
                <a:ea typeface="Tahoma" pitchFamily="34" charset="0"/>
                <a:cs typeface="Tahoma" pitchFamily="34" charset="0"/>
              </a:rPr>
              <a:t>www.darpa.mil</a:t>
            </a:r>
            <a:endParaRPr lang="en-US" dirty="0">
              <a:latin typeface="Tahoma" pitchFamily="34" charset="0"/>
              <a:ea typeface="Tahoma" pitchFamily="34" charset="0"/>
              <a:cs typeface="Tahoma"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5182" y="2531269"/>
            <a:ext cx="1770360" cy="1068427"/>
          </a:xfrm>
          <a:prstGeom prst="rect">
            <a:avLst/>
          </a:prstGeom>
        </p:spPr>
      </p:pic>
    </p:spTree>
    <p:extLst>
      <p:ext uri="{BB962C8B-B14F-4D97-AF65-F5344CB8AC3E}">
        <p14:creationId xmlns:p14="http://schemas.microsoft.com/office/powerpoint/2010/main" val="820486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5" name="Slide Number Placeholder 4"/>
          <p:cNvSpPr>
            <a:spLocks noGrp="1"/>
          </p:cNvSpPr>
          <p:nvPr>
            <p:ph type="sldNum" sz="quarter" idx="12"/>
          </p:nvPr>
        </p:nvSpPr>
        <p:spPr/>
        <p:txBody>
          <a:bodyPr/>
          <a:lstStyle/>
          <a:p>
            <a:pPr>
              <a:defRPr/>
            </a:pPr>
            <a:fld id="{231CC523-8BC6-4921-807A-66BD262F34AB}" type="slidenum">
              <a:rPr lang="en-US" smtClean="0"/>
              <a:pPr>
                <a:defRPr/>
              </a:pPr>
              <a:t>‹#›</a:t>
            </a:fld>
            <a:endParaRPr lang="en-US"/>
          </a:p>
        </p:txBody>
      </p:sp>
    </p:spTree>
    <p:extLst>
      <p:ext uri="{BB962C8B-B14F-4D97-AF65-F5344CB8AC3E}">
        <p14:creationId xmlns:p14="http://schemas.microsoft.com/office/powerpoint/2010/main" val="627747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4" name="Slide Number Placeholder 3"/>
          <p:cNvSpPr>
            <a:spLocks noGrp="1"/>
          </p:cNvSpPr>
          <p:nvPr>
            <p:ph type="sldNum" sz="quarter" idx="12"/>
          </p:nvPr>
        </p:nvSpPr>
        <p:spPr/>
        <p:txBody>
          <a:bodyPr/>
          <a:lstStyle/>
          <a:p>
            <a:pPr>
              <a:defRPr/>
            </a:pPr>
            <a:fld id="{231CC523-8BC6-4921-807A-66BD262F34AB}" type="slidenum">
              <a:rPr lang="en-US" smtClean="0"/>
              <a:pPr>
                <a:defRPr/>
              </a:pPr>
              <a:t>‹#›</a:t>
            </a:fld>
            <a:endParaRPr lang="en-US"/>
          </a:p>
        </p:txBody>
      </p:sp>
    </p:spTree>
    <p:extLst>
      <p:ext uri="{BB962C8B-B14F-4D97-AF65-F5344CB8AC3E}">
        <p14:creationId xmlns:p14="http://schemas.microsoft.com/office/powerpoint/2010/main" val="366881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7" name="Slide Number Placeholder 6"/>
          <p:cNvSpPr>
            <a:spLocks noGrp="1"/>
          </p:cNvSpPr>
          <p:nvPr>
            <p:ph type="sldNum" sz="quarter" idx="12"/>
          </p:nvPr>
        </p:nvSpPr>
        <p:spPr/>
        <p:txBody>
          <a:bodyPr/>
          <a:lstStyle/>
          <a:p>
            <a:pPr>
              <a:defRPr/>
            </a:pPr>
            <a:fld id="{231CC523-8BC6-4921-807A-66BD262F34AB}" type="slidenum">
              <a:rPr lang="en-US" smtClean="0"/>
              <a:pPr>
                <a:defRPr/>
              </a:pPr>
              <a:t>‹#›</a:t>
            </a:fld>
            <a:endParaRPr lang="en-US"/>
          </a:p>
        </p:txBody>
      </p:sp>
    </p:spTree>
    <p:extLst>
      <p:ext uri="{BB962C8B-B14F-4D97-AF65-F5344CB8AC3E}">
        <p14:creationId xmlns:p14="http://schemas.microsoft.com/office/powerpoint/2010/main" val="2002090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7" name="Slide Number Placeholder 6"/>
          <p:cNvSpPr>
            <a:spLocks noGrp="1"/>
          </p:cNvSpPr>
          <p:nvPr>
            <p:ph type="sldNum" sz="quarter" idx="12"/>
          </p:nvPr>
        </p:nvSpPr>
        <p:spPr/>
        <p:txBody>
          <a:bodyPr/>
          <a:lstStyle/>
          <a:p>
            <a:pPr>
              <a:defRPr/>
            </a:pPr>
            <a:fld id="{231CC523-8BC6-4921-807A-66BD262F34AB}" type="slidenum">
              <a:rPr lang="en-US" smtClean="0"/>
              <a:pPr>
                <a:defRPr/>
              </a:pPr>
              <a:t>‹#›</a:t>
            </a:fld>
            <a:endParaRPr lang="en-US"/>
          </a:p>
        </p:txBody>
      </p:sp>
    </p:spTree>
    <p:extLst>
      <p:ext uri="{BB962C8B-B14F-4D97-AF65-F5344CB8AC3E}">
        <p14:creationId xmlns:p14="http://schemas.microsoft.com/office/powerpoint/2010/main" val="162217397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231CC523-8BC6-4921-807A-66BD262F34AB}" type="slidenum">
              <a:rPr lang="en-US" smtClean="0"/>
              <a:pPr>
                <a:defRPr/>
              </a:pPr>
              <a:t>‹#›</a:t>
            </a:fld>
            <a:endParaRPr lang="en-US"/>
          </a:p>
        </p:txBody>
      </p:sp>
    </p:spTree>
    <p:extLst>
      <p:ext uri="{BB962C8B-B14F-4D97-AF65-F5344CB8AC3E}">
        <p14:creationId xmlns:p14="http://schemas.microsoft.com/office/powerpoint/2010/main" val="78369510"/>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1" r:id="rId13"/>
    <p:sldLayoutId id="2147483719" r:id="rId14"/>
    <p:sldLayoutId id="2147483722" r:id="rId15"/>
    <p:sldLayoutId id="2147483720" r:id="rId16"/>
    <p:sldLayoutId id="2147483725" r:id="rId17"/>
    <p:sldLayoutId id="2147483726" r:id="rId18"/>
    <p:sldLayoutId id="2147483729" r:id="rId19"/>
    <p:sldLayoutId id="2147483728" r:id="rId20"/>
    <p:sldLayoutId id="2147483727" r:id="rId21"/>
    <p:sldLayoutId id="2147483730" r:id="rId22"/>
    <p:sldLayoutId id="2147483732" r:id="rId23"/>
    <p:sldLayoutId id="2147483760" r:id="rId24"/>
    <p:sldLayoutId id="2147483761" r:id="rId25"/>
    <p:sldLayoutId id="2147483762" r:id="rId26"/>
    <p:sldLayoutId id="2147483754" r:id="rId27"/>
    <p:sldLayoutId id="2147483766" r:id="rId28"/>
    <p:sldLayoutId id="2147483784" r:id="rId29"/>
    <p:sldLayoutId id="2147483785" r:id="rId30"/>
    <p:sldLayoutId id="2147483786" r:id="rId31"/>
    <p:sldLayoutId id="2147483787" r:id="rId32"/>
    <p:sldLayoutId id="2147483788" r:id="rId33"/>
    <p:sldLayoutId id="2147483789" r:id="rId34"/>
    <p:sldLayoutId id="2147483790" r:id="rId35"/>
    <p:sldLayoutId id="2147483791" r:id="rId36"/>
    <p:sldLayoutId id="2147483792" r:id="rId37"/>
    <p:sldLayoutId id="2147483793" r:id="rId38"/>
    <p:sldLayoutId id="2147483794" r:id="rId39"/>
    <p:sldLayoutId id="2147483795" r:id="rId40"/>
    <p:sldLayoutId id="2147483796" r:id="rId41"/>
    <p:sldLayoutId id="2147483797" r:id="rId42"/>
    <p:sldLayoutId id="2147483798" r:id="rId43"/>
    <p:sldLayoutId id="2147483799" r:id="rId44"/>
    <p:sldLayoutId id="2147483800" r:id="rId45"/>
    <p:sldLayoutId id="2147483801" r:id="rId46"/>
    <p:sldLayoutId id="2147483802" r:id="rId47"/>
    <p:sldLayoutId id="2147483803" r:id="rId48"/>
    <p:sldLayoutId id="2147483804" r:id="rId49"/>
    <p:sldLayoutId id="2147483805" r:id="rId50"/>
    <p:sldLayoutId id="2147483806" r:id="rId51"/>
    <p:sldLayoutId id="2147483807" r:id="rId52"/>
    <p:sldLayoutId id="2147483808" r:id="rId53"/>
    <p:sldLayoutId id="2147483809" r:id="rId54"/>
    <p:sldLayoutId id="2147483810" r:id="rId55"/>
    <p:sldLayoutId id="2147483811" r:id="rId56"/>
    <p:sldLayoutId id="2147483812" r:id="rId57"/>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jpg"/><Relationship Id="rId7" Type="http://schemas.microsoft.com/office/2007/relationships/hdphoto" Target="../media/hdphoto1.wdp"/><Relationship Id="rId12"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12.jpg"/><Relationship Id="rId10" Type="http://schemas.microsoft.com/office/2007/relationships/hdphoto" Target="../media/hdphoto2.wdp"/><Relationship Id="rId4" Type="http://schemas.openxmlformats.org/officeDocument/2006/relationships/image" Target="../media/image11.jpe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gif"/></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0.png"/><Relationship Id="rId18" Type="http://schemas.openxmlformats.org/officeDocument/2006/relationships/image" Target="../media/image33.png"/><Relationship Id="rId26" Type="http://schemas.microsoft.com/office/2007/relationships/hdphoto" Target="../media/hdphoto7.wdp"/><Relationship Id="rId3" Type="http://schemas.openxmlformats.org/officeDocument/2006/relationships/image" Target="../media/image22.png"/><Relationship Id="rId21" Type="http://schemas.openxmlformats.org/officeDocument/2006/relationships/image" Target="../media/image35.png"/><Relationship Id="rId7" Type="http://schemas.openxmlformats.org/officeDocument/2006/relationships/image" Target="../media/image25.png"/><Relationship Id="rId12" Type="http://schemas.openxmlformats.org/officeDocument/2006/relationships/image" Target="../media/image29.png"/><Relationship Id="rId17" Type="http://schemas.microsoft.com/office/2007/relationships/hdphoto" Target="../media/hdphoto5.wdp"/><Relationship Id="rId25" Type="http://schemas.openxmlformats.org/officeDocument/2006/relationships/image" Target="../media/image39.png"/><Relationship Id="rId2" Type="http://schemas.openxmlformats.org/officeDocument/2006/relationships/notesSlide" Target="../notesSlides/notesSlide7.xml"/><Relationship Id="rId16" Type="http://schemas.openxmlformats.org/officeDocument/2006/relationships/image" Target="../media/image32.png"/><Relationship Id="rId20" Type="http://schemas.openxmlformats.org/officeDocument/2006/relationships/image" Target="../media/image34.png"/><Relationship Id="rId29" Type="http://schemas.openxmlformats.org/officeDocument/2006/relationships/image" Target="../media/image41.png"/><Relationship Id="rId1" Type="http://schemas.openxmlformats.org/officeDocument/2006/relationships/slideLayout" Target="../slideLayouts/slideLayout13.xml"/><Relationship Id="rId6" Type="http://schemas.microsoft.com/office/2007/relationships/hdphoto" Target="../media/hdphoto3.wdp"/><Relationship Id="rId11" Type="http://schemas.openxmlformats.org/officeDocument/2006/relationships/image" Target="../media/image28.png"/><Relationship Id="rId24" Type="http://schemas.openxmlformats.org/officeDocument/2006/relationships/image" Target="../media/image38.png"/><Relationship Id="rId5" Type="http://schemas.openxmlformats.org/officeDocument/2006/relationships/image" Target="../media/image24.png"/><Relationship Id="rId15" Type="http://schemas.openxmlformats.org/officeDocument/2006/relationships/image" Target="../media/image31.png"/><Relationship Id="rId23" Type="http://schemas.openxmlformats.org/officeDocument/2006/relationships/image" Target="../media/image37.png"/><Relationship Id="rId28" Type="http://schemas.microsoft.com/office/2007/relationships/hdphoto" Target="../media/hdphoto8.wdp"/><Relationship Id="rId10" Type="http://schemas.microsoft.com/office/2007/relationships/hdphoto" Target="NULL"/><Relationship Id="rId19" Type="http://schemas.microsoft.com/office/2007/relationships/hdphoto" Target="../media/hdphoto6.wdp"/><Relationship Id="rId4" Type="http://schemas.openxmlformats.org/officeDocument/2006/relationships/image" Target="../media/image23.png"/><Relationship Id="rId9" Type="http://schemas.openxmlformats.org/officeDocument/2006/relationships/image" Target="../media/image27.png"/><Relationship Id="rId14" Type="http://schemas.microsoft.com/office/2007/relationships/hdphoto" Target="../media/hdphoto4.wdp"/><Relationship Id="rId22" Type="http://schemas.openxmlformats.org/officeDocument/2006/relationships/image" Target="../media/image36.png"/><Relationship Id="rId27" Type="http://schemas.openxmlformats.org/officeDocument/2006/relationships/image" Target="../media/image40.png"/><Relationship Id="rId30" Type="http://schemas.microsoft.com/office/2007/relationships/hdphoto" Target="../media/hdphoto9.wdp"/></Relationships>
</file>

<file path=ppt/slides/_rels/slide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p:txBody>
          <a:bodyPr/>
          <a:lstStyle/>
          <a:p>
            <a:r>
              <a:rPr lang="en-US" dirty="0" smtClean="0">
                <a:latin typeface="+mn-lt"/>
              </a:rPr>
              <a:t>Outpacing Infectious Disease</a:t>
            </a:r>
            <a:endParaRPr lang="en-US" dirty="0">
              <a:latin typeface="+mn-lt"/>
            </a:endParaRPr>
          </a:p>
        </p:txBody>
      </p:sp>
      <p:sp>
        <p:nvSpPr>
          <p:cNvPr id="17" name="Subtitle 16"/>
          <p:cNvSpPr>
            <a:spLocks noGrp="1"/>
          </p:cNvSpPr>
          <p:nvPr>
            <p:ph type="subTitle" idx="1"/>
          </p:nvPr>
        </p:nvSpPr>
        <p:spPr/>
        <p:txBody>
          <a:bodyPr>
            <a:normAutofit/>
          </a:bodyPr>
          <a:lstStyle/>
          <a:p>
            <a:r>
              <a:rPr lang="en-US" dirty="0" smtClean="0">
                <a:latin typeface="+mn-lt"/>
              </a:rPr>
              <a:t>COL Matthew Hepburn, M.D., MC, USA</a:t>
            </a:r>
          </a:p>
          <a:p>
            <a:r>
              <a:rPr lang="en-US" dirty="0" smtClean="0">
                <a:latin typeface="+mn-lt"/>
              </a:rPr>
              <a:t>Program Manager, Biological Technologies Office</a:t>
            </a:r>
          </a:p>
          <a:p>
            <a:endParaRPr lang="en-US" dirty="0">
              <a:latin typeface="+mn-lt"/>
            </a:endParaRPr>
          </a:p>
        </p:txBody>
      </p:sp>
      <p:sp>
        <p:nvSpPr>
          <p:cNvPr id="18" name="Text Placeholder 17"/>
          <p:cNvSpPr>
            <a:spLocks noGrp="1"/>
          </p:cNvSpPr>
          <p:nvPr>
            <p:ph type="body" sz="quarter" idx="12"/>
          </p:nvPr>
        </p:nvSpPr>
        <p:spPr/>
        <p:txBody>
          <a:bodyPr>
            <a:normAutofit/>
          </a:bodyPr>
          <a:lstStyle/>
          <a:p>
            <a:pPr marL="0" indent="0">
              <a:buNone/>
            </a:pPr>
            <a:r>
              <a:rPr lang="en-US" dirty="0" smtClean="0">
                <a:ea typeface="Tahoma" panose="020B0604030504040204" pitchFamily="34" charset="0"/>
                <a:cs typeface="Tahoma" panose="020B0604030504040204" pitchFamily="34" charset="0"/>
              </a:rPr>
              <a:t>Briefing prepared for </a:t>
            </a:r>
            <a:r>
              <a:rPr lang="en-US" dirty="0" smtClean="0">
                <a:ea typeface="Tahoma" panose="020B0604030504040204" pitchFamily="34" charset="0"/>
                <a:cs typeface="Tahoma" panose="020B0604030504040204" pitchFamily="34" charset="0"/>
              </a:rPr>
              <a:t>AUSA</a:t>
            </a:r>
            <a:endParaRPr lang="en-US" dirty="0" smtClean="0">
              <a:ea typeface="Tahoma" panose="020B0604030504040204" pitchFamily="34" charset="0"/>
              <a:cs typeface="Tahoma" panose="020B0604030504040204" pitchFamily="34" charset="0"/>
            </a:endParaRPr>
          </a:p>
        </p:txBody>
      </p:sp>
      <p:sp>
        <p:nvSpPr>
          <p:cNvPr id="19" name="Text Placeholder 18"/>
          <p:cNvSpPr>
            <a:spLocks noGrp="1"/>
          </p:cNvSpPr>
          <p:nvPr>
            <p:ph type="body" sz="quarter" idx="13"/>
          </p:nvPr>
        </p:nvSpPr>
        <p:spPr/>
        <p:txBody>
          <a:bodyPr/>
          <a:lstStyle/>
          <a:p>
            <a:pPr marL="0" indent="0">
              <a:buNone/>
            </a:pPr>
            <a:r>
              <a:rPr lang="en-US" dirty="0" smtClean="0">
                <a:ea typeface="Tahoma" panose="020B0604030504040204" pitchFamily="34" charset="0"/>
                <a:cs typeface="Tahoma" panose="020B0604030504040204" pitchFamily="34" charset="0"/>
              </a:rPr>
              <a:t>22 </a:t>
            </a:r>
            <a:r>
              <a:rPr lang="en-US" dirty="0" smtClean="0">
                <a:ea typeface="Tahoma" panose="020B0604030504040204" pitchFamily="34" charset="0"/>
                <a:cs typeface="Tahoma" panose="020B0604030504040204" pitchFamily="34" charset="0"/>
              </a:rPr>
              <a:t>Sep 2016</a:t>
            </a:r>
            <a:endParaRPr lang="en-US" dirty="0">
              <a:ea typeface="Tahoma" panose="020B0604030504040204" pitchFamily="34" charset="0"/>
              <a:cs typeface="Tahoma" panose="020B0604030504040204" pitchFamily="34" charset="0"/>
            </a:endParaRPr>
          </a:p>
        </p:txBody>
      </p:sp>
      <p:sp>
        <p:nvSpPr>
          <p:cNvPr id="4" name="Footer Placeholder 3"/>
          <p:cNvSpPr>
            <a:spLocks noGrp="1"/>
          </p:cNvSpPr>
          <p:nvPr>
            <p:ph type="ftr" sz="quarter" idx="10"/>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Tree>
    <p:extLst>
      <p:ext uri="{BB962C8B-B14F-4D97-AF65-F5344CB8AC3E}">
        <p14:creationId xmlns:p14="http://schemas.microsoft.com/office/powerpoint/2010/main" val="358880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1622425" y="151418"/>
            <a:ext cx="7521575" cy="612648"/>
          </a:xfrm>
        </p:spPr>
        <p:txBody>
          <a:bodyPr>
            <a:normAutofit/>
          </a:bodyPr>
          <a:lstStyle/>
          <a:p>
            <a:r>
              <a:rPr lang="en-US" altLang="en-US" dirty="0" smtClean="0">
                <a:latin typeface="+mn-lt"/>
                <a:cs typeface="Arial Unicode MS" panose="020B0604020202020204" pitchFamily="34" charset="-128"/>
              </a:rPr>
              <a:t>BTO Vision for Pandemic Preparedness</a:t>
            </a:r>
            <a:endParaRPr lang="en-US" sz="1800" b="0" dirty="0">
              <a:latin typeface="+mn-lt"/>
            </a:endParaRPr>
          </a:p>
        </p:txBody>
      </p:sp>
      <p:sp>
        <p:nvSpPr>
          <p:cNvPr id="4" name="TextBox 3"/>
          <p:cNvSpPr txBox="1"/>
          <p:nvPr/>
        </p:nvSpPr>
        <p:spPr>
          <a:xfrm>
            <a:off x="277722" y="928215"/>
            <a:ext cx="8588555" cy="584775"/>
          </a:xfrm>
          <a:prstGeom prst="rect">
            <a:avLst/>
          </a:prstGeom>
          <a:noFill/>
        </p:spPr>
        <p:txBody>
          <a:bodyPr wrap="square" rtlCol="0">
            <a:spAutoFit/>
          </a:bodyPr>
          <a:lstStyle/>
          <a:p>
            <a:pPr algn="ctr"/>
            <a:r>
              <a:rPr lang="en-US" sz="1600" dirty="0" smtClean="0"/>
              <a:t>Develop scalable operational technologies that have the capability to predict, prevent, diagnose, and treat pandemic infectious disease outbreaks </a:t>
            </a:r>
            <a:endParaRPr lang="en-US" sz="1600" dirty="0"/>
          </a:p>
        </p:txBody>
      </p:sp>
      <p:cxnSp>
        <p:nvCxnSpPr>
          <p:cNvPr id="216" name="Straight Connector 215"/>
          <p:cNvCxnSpPr/>
          <p:nvPr/>
        </p:nvCxnSpPr>
        <p:spPr bwMode="auto">
          <a:xfrm flipH="1" flipV="1">
            <a:off x="4487552" y="4110591"/>
            <a:ext cx="1623953" cy="928651"/>
          </a:xfrm>
          <a:prstGeom prst="line">
            <a:avLst/>
          </a:prstGeom>
          <a:noFill/>
          <a:ln w="22225">
            <a:solidFill>
              <a:schemeClr val="bg1">
                <a:lumMod val="65000"/>
              </a:schemeClr>
            </a:solidFill>
            <a:prstDash val="sysDash"/>
            <a:round/>
            <a:headEnd/>
            <a:tailEnd/>
          </a:ln>
          <a:extLst>
            <a:ext uri="{909E8E84-426E-40DD-AFC4-6F175D3DCCD1}">
              <a14:hiddenFill xmlns:a14="http://schemas.microsoft.com/office/drawing/2010/main">
                <a:noFill/>
              </a14:hiddenFill>
            </a:ext>
          </a:extLst>
        </p:spPr>
      </p:cxnSp>
      <p:cxnSp>
        <p:nvCxnSpPr>
          <p:cNvPr id="124" name="Straight Connector 123"/>
          <p:cNvCxnSpPr/>
          <p:nvPr/>
        </p:nvCxnSpPr>
        <p:spPr bwMode="auto">
          <a:xfrm flipH="1" flipV="1">
            <a:off x="2729987" y="3323859"/>
            <a:ext cx="1733409" cy="784761"/>
          </a:xfrm>
          <a:prstGeom prst="line">
            <a:avLst/>
          </a:prstGeom>
          <a:noFill/>
          <a:ln w="22225">
            <a:solidFill>
              <a:schemeClr val="bg1">
                <a:lumMod val="65000"/>
              </a:schemeClr>
            </a:solidFill>
            <a:prstDash val="sysDash"/>
            <a:round/>
            <a:headEnd/>
            <a:tailEnd/>
          </a:ln>
          <a:extLst>
            <a:ext uri="{909E8E84-426E-40DD-AFC4-6F175D3DCCD1}">
              <a14:hiddenFill xmlns:a14="http://schemas.microsoft.com/office/drawing/2010/main">
                <a:noFill/>
              </a14:hiddenFill>
            </a:ext>
          </a:extLst>
        </p:spPr>
      </p:cxnSp>
      <p:cxnSp>
        <p:nvCxnSpPr>
          <p:cNvPr id="195" name="Straight Connector 194"/>
          <p:cNvCxnSpPr/>
          <p:nvPr/>
        </p:nvCxnSpPr>
        <p:spPr bwMode="auto">
          <a:xfrm flipH="1">
            <a:off x="2604841" y="4108620"/>
            <a:ext cx="1851240" cy="316296"/>
          </a:xfrm>
          <a:prstGeom prst="line">
            <a:avLst/>
          </a:prstGeom>
          <a:noFill/>
          <a:ln w="22225">
            <a:solidFill>
              <a:schemeClr val="bg1">
                <a:lumMod val="65000"/>
              </a:schemeClr>
            </a:solidFill>
            <a:prstDash val="sysDash"/>
            <a:round/>
            <a:headEnd/>
            <a:tailEnd/>
          </a:ln>
          <a:extLst>
            <a:ext uri="{909E8E84-426E-40DD-AFC4-6F175D3DCCD1}">
              <a14:hiddenFill xmlns:a14="http://schemas.microsoft.com/office/drawing/2010/main">
                <a:noFill/>
              </a14:hiddenFill>
            </a:ext>
          </a:extLst>
        </p:spPr>
      </p:cxnSp>
      <p:cxnSp>
        <p:nvCxnSpPr>
          <p:cNvPr id="109" name="Straight Connector 108"/>
          <p:cNvCxnSpPr/>
          <p:nvPr/>
        </p:nvCxnSpPr>
        <p:spPr bwMode="auto">
          <a:xfrm flipH="1">
            <a:off x="2693155" y="4111469"/>
            <a:ext cx="1770248" cy="626893"/>
          </a:xfrm>
          <a:prstGeom prst="line">
            <a:avLst/>
          </a:prstGeom>
          <a:noFill/>
          <a:ln w="22225">
            <a:solidFill>
              <a:schemeClr val="bg1">
                <a:lumMod val="65000"/>
              </a:schemeClr>
            </a:solidFill>
            <a:prstDash val="sysDash"/>
            <a:round/>
            <a:headEnd/>
            <a:tailEnd/>
          </a:ln>
          <a:extLst>
            <a:ext uri="{909E8E84-426E-40DD-AFC4-6F175D3DCCD1}">
              <a14:hiddenFill xmlns:a14="http://schemas.microsoft.com/office/drawing/2010/main">
                <a:noFill/>
              </a14:hiddenFill>
            </a:ext>
          </a:extLst>
        </p:spPr>
      </p:cxnSp>
      <p:cxnSp>
        <p:nvCxnSpPr>
          <p:cNvPr id="97" name="Straight Connector 96"/>
          <p:cNvCxnSpPr/>
          <p:nvPr/>
        </p:nvCxnSpPr>
        <p:spPr bwMode="auto">
          <a:xfrm flipH="1">
            <a:off x="2828197" y="4109059"/>
            <a:ext cx="1646358" cy="902747"/>
          </a:xfrm>
          <a:prstGeom prst="line">
            <a:avLst/>
          </a:prstGeom>
          <a:noFill/>
          <a:ln w="22225">
            <a:solidFill>
              <a:schemeClr val="bg1">
                <a:lumMod val="65000"/>
              </a:schemeClr>
            </a:solidFill>
            <a:prstDash val="sysDash"/>
            <a:round/>
            <a:headEnd/>
            <a:tailEnd/>
          </a:ln>
          <a:extLst>
            <a:ext uri="{909E8E84-426E-40DD-AFC4-6F175D3DCCD1}">
              <a14:hiddenFill xmlns:a14="http://schemas.microsoft.com/office/drawing/2010/main">
                <a:noFill/>
              </a14:hiddenFill>
            </a:ext>
          </a:extLst>
        </p:spPr>
      </p:cxnSp>
      <p:cxnSp>
        <p:nvCxnSpPr>
          <p:cNvPr id="112" name="Straight Connector 111"/>
          <p:cNvCxnSpPr/>
          <p:nvPr/>
        </p:nvCxnSpPr>
        <p:spPr bwMode="auto">
          <a:xfrm flipH="1">
            <a:off x="2989063" y="4104651"/>
            <a:ext cx="1474339" cy="1182948"/>
          </a:xfrm>
          <a:prstGeom prst="line">
            <a:avLst/>
          </a:prstGeom>
          <a:noFill/>
          <a:ln w="22225">
            <a:solidFill>
              <a:schemeClr val="bg1">
                <a:lumMod val="65000"/>
              </a:schemeClr>
            </a:solidFill>
            <a:prstDash val="sysDash"/>
            <a:round/>
            <a:headEnd/>
            <a:tailEnd/>
          </a:ln>
          <a:extLst>
            <a:ext uri="{909E8E84-426E-40DD-AFC4-6F175D3DCCD1}">
              <a14:hiddenFill xmlns:a14="http://schemas.microsoft.com/office/drawing/2010/main">
                <a:noFill/>
              </a14:hiddenFill>
            </a:ext>
          </a:extLst>
        </p:spPr>
      </p:cxnSp>
      <p:cxnSp>
        <p:nvCxnSpPr>
          <p:cNvPr id="119" name="Straight Connector 118"/>
          <p:cNvCxnSpPr/>
          <p:nvPr/>
        </p:nvCxnSpPr>
        <p:spPr bwMode="auto">
          <a:xfrm flipH="1">
            <a:off x="3431567" y="4116522"/>
            <a:ext cx="1024514" cy="1553748"/>
          </a:xfrm>
          <a:prstGeom prst="line">
            <a:avLst/>
          </a:prstGeom>
          <a:noFill/>
          <a:ln w="22225">
            <a:solidFill>
              <a:schemeClr val="bg1">
                <a:lumMod val="65000"/>
              </a:schemeClr>
            </a:solidFill>
            <a:prstDash val="sysDash"/>
            <a:round/>
            <a:headEnd/>
            <a:tailEnd/>
          </a:ln>
          <a:extLst>
            <a:ext uri="{909E8E84-426E-40DD-AFC4-6F175D3DCCD1}">
              <a14:hiddenFill xmlns:a14="http://schemas.microsoft.com/office/drawing/2010/main">
                <a:noFill/>
              </a14:hiddenFill>
            </a:ext>
          </a:extLst>
        </p:spPr>
      </p:cxnSp>
      <p:cxnSp>
        <p:nvCxnSpPr>
          <p:cNvPr id="139" name="Straight Connector 138"/>
          <p:cNvCxnSpPr/>
          <p:nvPr/>
        </p:nvCxnSpPr>
        <p:spPr bwMode="auto">
          <a:xfrm flipH="1">
            <a:off x="3966034" y="4107502"/>
            <a:ext cx="490322" cy="1791240"/>
          </a:xfrm>
          <a:prstGeom prst="line">
            <a:avLst/>
          </a:prstGeom>
          <a:noFill/>
          <a:ln w="22225">
            <a:solidFill>
              <a:schemeClr val="bg1">
                <a:lumMod val="65000"/>
              </a:schemeClr>
            </a:solidFill>
            <a:prstDash val="sysDash"/>
            <a:round/>
            <a:headEnd/>
            <a:tailEnd/>
          </a:ln>
          <a:extLst>
            <a:ext uri="{909E8E84-426E-40DD-AFC4-6F175D3DCCD1}">
              <a14:hiddenFill xmlns:a14="http://schemas.microsoft.com/office/drawing/2010/main">
                <a:noFill/>
              </a14:hiddenFill>
            </a:ext>
          </a:extLst>
        </p:spPr>
      </p:cxnSp>
      <p:cxnSp>
        <p:nvCxnSpPr>
          <p:cNvPr id="207" name="Straight Connector 206"/>
          <p:cNvCxnSpPr/>
          <p:nvPr/>
        </p:nvCxnSpPr>
        <p:spPr bwMode="auto">
          <a:xfrm flipH="1" flipV="1">
            <a:off x="4482525" y="4115867"/>
            <a:ext cx="1796788" cy="585975"/>
          </a:xfrm>
          <a:prstGeom prst="line">
            <a:avLst/>
          </a:prstGeom>
          <a:noFill/>
          <a:ln w="22225">
            <a:solidFill>
              <a:schemeClr val="bg1">
                <a:lumMod val="65000"/>
              </a:schemeClr>
            </a:solidFill>
            <a:prstDash val="sysDash"/>
            <a:round/>
            <a:headEnd/>
            <a:tailEnd/>
          </a:ln>
          <a:extLst>
            <a:ext uri="{909E8E84-426E-40DD-AFC4-6F175D3DCCD1}">
              <a14:hiddenFill xmlns:a14="http://schemas.microsoft.com/office/drawing/2010/main">
                <a:noFill/>
              </a14:hiddenFill>
            </a:ext>
          </a:extLst>
        </p:spPr>
      </p:cxnSp>
      <p:cxnSp>
        <p:nvCxnSpPr>
          <p:cNvPr id="138" name="Straight Connector 137"/>
          <p:cNvCxnSpPr/>
          <p:nvPr/>
        </p:nvCxnSpPr>
        <p:spPr bwMode="auto">
          <a:xfrm flipH="1" flipV="1">
            <a:off x="4455996" y="4117425"/>
            <a:ext cx="1863829" cy="343467"/>
          </a:xfrm>
          <a:prstGeom prst="line">
            <a:avLst/>
          </a:prstGeom>
          <a:noFill/>
          <a:ln w="22225">
            <a:solidFill>
              <a:schemeClr val="bg1">
                <a:lumMod val="65000"/>
              </a:schemeClr>
            </a:solidFill>
            <a:prstDash val="sysDash"/>
            <a:round/>
            <a:headEnd/>
            <a:tailEnd/>
          </a:ln>
          <a:extLst>
            <a:ext uri="{909E8E84-426E-40DD-AFC4-6F175D3DCCD1}">
              <a14:hiddenFill xmlns:a14="http://schemas.microsoft.com/office/drawing/2010/main">
                <a:noFill/>
              </a14:hiddenFill>
            </a:ext>
          </a:extLst>
        </p:spPr>
      </p:cxnSp>
      <p:cxnSp>
        <p:nvCxnSpPr>
          <p:cNvPr id="184" name="Straight Connector 183"/>
          <p:cNvCxnSpPr/>
          <p:nvPr/>
        </p:nvCxnSpPr>
        <p:spPr bwMode="auto">
          <a:xfrm flipH="1" flipV="1">
            <a:off x="2636430" y="3702963"/>
            <a:ext cx="1832846" cy="396588"/>
          </a:xfrm>
          <a:prstGeom prst="line">
            <a:avLst/>
          </a:prstGeom>
          <a:noFill/>
          <a:ln w="22225">
            <a:solidFill>
              <a:schemeClr val="bg1">
                <a:lumMod val="65000"/>
              </a:schemeClr>
            </a:solidFill>
            <a:prstDash val="sysDash"/>
            <a:round/>
            <a:headEnd/>
            <a:tailEnd/>
          </a:ln>
          <a:extLst>
            <a:ext uri="{909E8E84-426E-40DD-AFC4-6F175D3DCCD1}">
              <a14:hiddenFill xmlns:a14="http://schemas.microsoft.com/office/drawing/2010/main">
                <a:noFill/>
              </a14:hiddenFill>
            </a:ext>
          </a:extLst>
        </p:spPr>
      </p:cxnSp>
      <p:cxnSp>
        <p:nvCxnSpPr>
          <p:cNvPr id="178" name="Straight Connector 177"/>
          <p:cNvCxnSpPr/>
          <p:nvPr/>
        </p:nvCxnSpPr>
        <p:spPr bwMode="auto">
          <a:xfrm flipV="1">
            <a:off x="4488713" y="3578980"/>
            <a:ext cx="1756009" cy="514561"/>
          </a:xfrm>
          <a:prstGeom prst="line">
            <a:avLst/>
          </a:prstGeom>
          <a:noFill/>
          <a:ln w="22225">
            <a:solidFill>
              <a:schemeClr val="bg1">
                <a:lumMod val="65000"/>
              </a:schemeClr>
            </a:solidFill>
            <a:prstDash val="sysDash"/>
            <a:round/>
            <a:headEnd/>
            <a:tailEnd/>
          </a:ln>
          <a:extLst>
            <a:ext uri="{909E8E84-426E-40DD-AFC4-6F175D3DCCD1}">
              <a14:hiddenFill xmlns:a14="http://schemas.microsoft.com/office/drawing/2010/main">
                <a:noFill/>
              </a14:hiddenFill>
            </a:ext>
          </a:extLst>
        </p:spPr>
      </p:cxnSp>
      <p:cxnSp>
        <p:nvCxnSpPr>
          <p:cNvPr id="155" name="Straight Connector 154"/>
          <p:cNvCxnSpPr/>
          <p:nvPr/>
        </p:nvCxnSpPr>
        <p:spPr bwMode="auto">
          <a:xfrm flipV="1">
            <a:off x="4469276" y="2991610"/>
            <a:ext cx="1568677" cy="1101930"/>
          </a:xfrm>
          <a:prstGeom prst="line">
            <a:avLst/>
          </a:prstGeom>
          <a:noFill/>
          <a:ln w="22225">
            <a:solidFill>
              <a:schemeClr val="bg1">
                <a:lumMod val="65000"/>
              </a:schemeClr>
            </a:solidFill>
            <a:prstDash val="sysDash"/>
            <a:round/>
            <a:headEnd/>
            <a:tailEnd/>
          </a:ln>
          <a:extLst>
            <a:ext uri="{909E8E84-426E-40DD-AFC4-6F175D3DCCD1}">
              <a14:hiddenFill xmlns:a14="http://schemas.microsoft.com/office/drawing/2010/main">
                <a:noFill/>
              </a14:hiddenFill>
            </a:ext>
          </a:extLst>
        </p:spPr>
      </p:cxnSp>
      <p:cxnSp>
        <p:nvCxnSpPr>
          <p:cNvPr id="200" name="Straight Connector 199"/>
          <p:cNvCxnSpPr/>
          <p:nvPr/>
        </p:nvCxnSpPr>
        <p:spPr bwMode="auto">
          <a:xfrm flipV="1">
            <a:off x="4455995" y="2497308"/>
            <a:ext cx="1065869" cy="1603287"/>
          </a:xfrm>
          <a:prstGeom prst="line">
            <a:avLst/>
          </a:prstGeom>
          <a:noFill/>
          <a:ln w="22225">
            <a:solidFill>
              <a:schemeClr val="bg1">
                <a:lumMod val="65000"/>
              </a:schemeClr>
            </a:solidFill>
            <a:prstDash val="sysDash"/>
            <a:round/>
            <a:headEnd/>
            <a:tailEnd/>
          </a:ln>
          <a:extLst>
            <a:ext uri="{909E8E84-426E-40DD-AFC4-6F175D3DCCD1}">
              <a14:hiddenFill xmlns:a14="http://schemas.microsoft.com/office/drawing/2010/main">
                <a:noFill/>
              </a14:hiddenFill>
            </a:ext>
          </a:extLst>
        </p:spPr>
      </p:cxnSp>
      <p:cxnSp>
        <p:nvCxnSpPr>
          <p:cNvPr id="2062" name="Straight Connector 2061"/>
          <p:cNvCxnSpPr/>
          <p:nvPr/>
        </p:nvCxnSpPr>
        <p:spPr bwMode="auto">
          <a:xfrm flipV="1">
            <a:off x="4463402" y="2206117"/>
            <a:ext cx="336508" cy="1900946"/>
          </a:xfrm>
          <a:prstGeom prst="line">
            <a:avLst/>
          </a:prstGeom>
          <a:noFill/>
          <a:ln w="22225">
            <a:solidFill>
              <a:schemeClr val="bg1">
                <a:lumMod val="65000"/>
              </a:schemeClr>
            </a:solidFill>
            <a:prstDash val="sysDash"/>
            <a:round/>
            <a:headEnd/>
            <a:tailEnd/>
          </a:ln>
          <a:extLst>
            <a:ext uri="{909E8E84-426E-40DD-AFC4-6F175D3DCCD1}">
              <a14:hiddenFill xmlns:a14="http://schemas.microsoft.com/office/drawing/2010/main">
                <a:noFill/>
              </a14:hiddenFill>
            </a:ext>
          </a:extLst>
        </p:spPr>
      </p:cxnSp>
      <p:cxnSp>
        <p:nvCxnSpPr>
          <p:cNvPr id="145" name="Straight Connector 144"/>
          <p:cNvCxnSpPr/>
          <p:nvPr/>
        </p:nvCxnSpPr>
        <p:spPr bwMode="auto">
          <a:xfrm flipH="1" flipV="1">
            <a:off x="4050021" y="2212118"/>
            <a:ext cx="407456" cy="1902408"/>
          </a:xfrm>
          <a:prstGeom prst="line">
            <a:avLst/>
          </a:prstGeom>
          <a:noFill/>
          <a:ln w="22225">
            <a:solidFill>
              <a:schemeClr val="bg1">
                <a:lumMod val="65000"/>
              </a:schemeClr>
            </a:solidFill>
            <a:prstDash val="sysDash"/>
            <a:round/>
            <a:headEnd/>
            <a:tailEnd/>
          </a:ln>
          <a:extLst>
            <a:ext uri="{909E8E84-426E-40DD-AFC4-6F175D3DCCD1}">
              <a14:hiddenFill xmlns:a14="http://schemas.microsoft.com/office/drawing/2010/main">
                <a:noFill/>
              </a14:hiddenFill>
            </a:ext>
          </a:extLst>
        </p:spPr>
      </p:cxnSp>
      <p:cxnSp>
        <p:nvCxnSpPr>
          <p:cNvPr id="151" name="Straight Connector 150"/>
          <p:cNvCxnSpPr/>
          <p:nvPr/>
        </p:nvCxnSpPr>
        <p:spPr bwMode="auto">
          <a:xfrm flipH="1" flipV="1">
            <a:off x="3364036" y="2548265"/>
            <a:ext cx="1113519" cy="1552330"/>
          </a:xfrm>
          <a:prstGeom prst="line">
            <a:avLst/>
          </a:prstGeom>
          <a:noFill/>
          <a:ln w="22225">
            <a:solidFill>
              <a:schemeClr val="bg1">
                <a:lumMod val="65000"/>
              </a:schemeClr>
            </a:solidFill>
            <a:prstDash val="sysDash"/>
            <a:round/>
            <a:headEnd/>
            <a:tailEnd/>
          </a:ln>
          <a:extLst>
            <a:ext uri="{909E8E84-426E-40DD-AFC4-6F175D3DCCD1}">
              <a14:hiddenFill xmlns:a14="http://schemas.microsoft.com/office/drawing/2010/main">
                <a:noFill/>
              </a14:hiddenFill>
            </a:ext>
          </a:extLst>
        </p:spPr>
      </p:cxnSp>
      <p:cxnSp>
        <p:nvCxnSpPr>
          <p:cNvPr id="130" name="Straight Connector 129"/>
          <p:cNvCxnSpPr/>
          <p:nvPr/>
        </p:nvCxnSpPr>
        <p:spPr bwMode="auto">
          <a:xfrm>
            <a:off x="4464515" y="4115869"/>
            <a:ext cx="797175" cy="1686829"/>
          </a:xfrm>
          <a:prstGeom prst="line">
            <a:avLst/>
          </a:prstGeom>
          <a:noFill/>
          <a:ln w="22225">
            <a:solidFill>
              <a:schemeClr val="bg1">
                <a:lumMod val="65000"/>
              </a:schemeClr>
            </a:solidFill>
            <a:prstDash val="sysDash"/>
            <a:round/>
            <a:headEnd/>
            <a:tailEnd/>
          </a:ln>
          <a:extLst>
            <a:ext uri="{909E8E84-426E-40DD-AFC4-6F175D3DCCD1}">
              <a14:hiddenFill xmlns:a14="http://schemas.microsoft.com/office/drawing/2010/main">
                <a:noFill/>
              </a14:hiddenFill>
            </a:ext>
          </a:extLst>
        </p:spPr>
      </p:cxnSp>
      <p:grpSp>
        <p:nvGrpSpPr>
          <p:cNvPr id="2060" name="Group 2059"/>
          <p:cNvGrpSpPr/>
          <p:nvPr/>
        </p:nvGrpSpPr>
        <p:grpSpPr>
          <a:xfrm>
            <a:off x="2645869" y="2287817"/>
            <a:ext cx="3638492" cy="3638493"/>
            <a:chOff x="2385139" y="1949799"/>
            <a:chExt cx="4349655" cy="4349655"/>
          </a:xfrm>
        </p:grpSpPr>
        <p:sp>
          <p:nvSpPr>
            <p:cNvPr id="42" name="Oval 41"/>
            <p:cNvSpPr/>
            <p:nvPr/>
          </p:nvSpPr>
          <p:spPr>
            <a:xfrm>
              <a:off x="2385139" y="1949799"/>
              <a:ext cx="4349655" cy="4349655"/>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p:txBody>
        </p:sp>
        <p:sp>
          <p:nvSpPr>
            <p:cNvPr id="3" name="TextBox 2"/>
            <p:cNvSpPr txBox="1"/>
            <p:nvPr/>
          </p:nvSpPr>
          <p:spPr>
            <a:xfrm rot="17451125">
              <a:off x="2225903" y="3279787"/>
              <a:ext cx="935548" cy="294346"/>
            </a:xfrm>
            <a:prstGeom prst="rect">
              <a:avLst/>
            </a:prstGeom>
            <a:noFill/>
          </p:spPr>
          <p:txBody>
            <a:bodyPr wrap="none" rtlCol="0">
              <a:spAutoFit/>
            </a:bodyPr>
            <a:lstStyle/>
            <a:p>
              <a:r>
                <a:rPr lang="en-US" sz="1000" dirty="0" smtClean="0"/>
                <a:t>Prognostics</a:t>
              </a:r>
              <a:endParaRPr lang="en-US" sz="1000" dirty="0"/>
            </a:p>
          </p:txBody>
        </p:sp>
        <p:sp>
          <p:nvSpPr>
            <p:cNvPr id="29" name="TextBox 28"/>
            <p:cNvSpPr txBox="1"/>
            <p:nvPr/>
          </p:nvSpPr>
          <p:spPr>
            <a:xfrm rot="1478481">
              <a:off x="4919948" y="2151573"/>
              <a:ext cx="759246" cy="294346"/>
            </a:xfrm>
            <a:prstGeom prst="rect">
              <a:avLst/>
            </a:prstGeom>
            <a:noFill/>
          </p:spPr>
          <p:txBody>
            <a:bodyPr wrap="none" rtlCol="0">
              <a:spAutoFit/>
            </a:bodyPr>
            <a:lstStyle/>
            <a:p>
              <a:r>
                <a:rPr lang="en-US" sz="1000" dirty="0" smtClean="0"/>
                <a:t>Vaccines</a:t>
              </a:r>
              <a:endParaRPr lang="en-US" sz="1000" dirty="0"/>
            </a:p>
          </p:txBody>
        </p:sp>
        <p:sp>
          <p:nvSpPr>
            <p:cNvPr id="38" name="TextBox 37"/>
            <p:cNvSpPr txBox="1"/>
            <p:nvPr/>
          </p:nvSpPr>
          <p:spPr>
            <a:xfrm rot="1489322">
              <a:off x="3374451" y="5728876"/>
              <a:ext cx="694091" cy="294346"/>
            </a:xfrm>
            <a:prstGeom prst="rect">
              <a:avLst/>
            </a:prstGeom>
            <a:noFill/>
          </p:spPr>
          <p:txBody>
            <a:bodyPr wrap="none" rtlCol="0">
              <a:spAutoFit/>
            </a:bodyPr>
            <a:lstStyle/>
            <a:p>
              <a:r>
                <a:rPr lang="en-US" sz="1000" dirty="0" smtClean="0"/>
                <a:t>Devices</a:t>
              </a:r>
              <a:endParaRPr lang="en-US" sz="1000" dirty="0"/>
            </a:p>
          </p:txBody>
        </p:sp>
        <p:sp>
          <p:nvSpPr>
            <p:cNvPr id="39" name="TextBox 38"/>
            <p:cNvSpPr txBox="1"/>
            <p:nvPr/>
          </p:nvSpPr>
          <p:spPr>
            <a:xfrm rot="4075240">
              <a:off x="2243473" y="4671618"/>
              <a:ext cx="1025613" cy="294346"/>
            </a:xfrm>
            <a:prstGeom prst="rect">
              <a:avLst/>
            </a:prstGeom>
            <a:noFill/>
          </p:spPr>
          <p:txBody>
            <a:bodyPr wrap="none" rtlCol="0">
              <a:spAutoFit/>
            </a:bodyPr>
            <a:lstStyle/>
            <a:p>
              <a:r>
                <a:rPr lang="en-US" sz="1000" dirty="0" smtClean="0"/>
                <a:t>Therapeutics</a:t>
              </a:r>
              <a:endParaRPr lang="en-US" sz="1000" dirty="0"/>
            </a:p>
          </p:txBody>
        </p:sp>
        <p:sp>
          <p:nvSpPr>
            <p:cNvPr id="43" name="TextBox 42"/>
            <p:cNvSpPr txBox="1"/>
            <p:nvPr/>
          </p:nvSpPr>
          <p:spPr>
            <a:xfrm rot="20149966">
              <a:off x="4999518" y="5748803"/>
              <a:ext cx="659597" cy="294346"/>
            </a:xfrm>
            <a:prstGeom prst="rect">
              <a:avLst/>
            </a:prstGeom>
            <a:noFill/>
          </p:spPr>
          <p:txBody>
            <a:bodyPr wrap="none" rtlCol="0">
              <a:spAutoFit/>
            </a:bodyPr>
            <a:lstStyle/>
            <a:p>
              <a:r>
                <a:rPr lang="en-US" sz="1000" dirty="0" smtClean="0"/>
                <a:t>Clinical</a:t>
              </a:r>
              <a:endParaRPr lang="en-US" sz="1000" dirty="0"/>
            </a:p>
          </p:txBody>
        </p:sp>
        <p:sp>
          <p:nvSpPr>
            <p:cNvPr id="45" name="TextBox 44"/>
            <p:cNvSpPr txBox="1"/>
            <p:nvPr/>
          </p:nvSpPr>
          <p:spPr>
            <a:xfrm rot="17566215">
              <a:off x="5628675" y="4763574"/>
              <a:ext cx="1372467" cy="294346"/>
            </a:xfrm>
            <a:prstGeom prst="rect">
              <a:avLst/>
            </a:prstGeom>
            <a:noFill/>
          </p:spPr>
          <p:txBody>
            <a:bodyPr wrap="none" rtlCol="0">
              <a:spAutoFit/>
            </a:bodyPr>
            <a:lstStyle/>
            <a:p>
              <a:r>
                <a:rPr lang="en-US" sz="1000" dirty="0" smtClean="0"/>
                <a:t>Distributed/In vivo</a:t>
              </a:r>
              <a:endParaRPr lang="en-US" sz="1000" dirty="0"/>
            </a:p>
          </p:txBody>
        </p:sp>
        <p:sp>
          <p:nvSpPr>
            <p:cNvPr id="48" name="TextBox 47"/>
            <p:cNvSpPr txBox="1"/>
            <p:nvPr/>
          </p:nvSpPr>
          <p:spPr>
            <a:xfrm rot="3868503">
              <a:off x="5897050" y="3105542"/>
              <a:ext cx="818651" cy="294346"/>
            </a:xfrm>
            <a:prstGeom prst="rect">
              <a:avLst/>
            </a:prstGeom>
            <a:noFill/>
          </p:spPr>
          <p:txBody>
            <a:bodyPr wrap="none" rtlCol="0">
              <a:spAutoFit/>
            </a:bodyPr>
            <a:lstStyle/>
            <a:p>
              <a:r>
                <a:rPr lang="en-US" sz="1000" dirty="0" smtClean="0"/>
                <a:t>Discovery</a:t>
              </a:r>
              <a:endParaRPr lang="en-US" sz="1000" dirty="0"/>
            </a:p>
          </p:txBody>
        </p:sp>
        <p:cxnSp>
          <p:nvCxnSpPr>
            <p:cNvPr id="61" name="Straight Connector 60"/>
            <p:cNvCxnSpPr>
              <a:endCxn id="42" idx="5"/>
            </p:cNvCxnSpPr>
            <p:nvPr/>
          </p:nvCxnSpPr>
          <p:spPr bwMode="auto">
            <a:xfrm>
              <a:off x="2937351" y="2502010"/>
              <a:ext cx="3160451" cy="3160451"/>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65" name="Straight Connector 64"/>
            <p:cNvCxnSpPr>
              <a:stCxn id="42" idx="3"/>
              <a:endCxn id="42" idx="7"/>
            </p:cNvCxnSpPr>
            <p:nvPr/>
          </p:nvCxnSpPr>
          <p:spPr bwMode="auto">
            <a:xfrm flipV="1">
              <a:off x="3022131" y="2586791"/>
              <a:ext cx="3075671" cy="3075671"/>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67" name="Pie 66"/>
            <p:cNvSpPr/>
            <p:nvPr/>
          </p:nvSpPr>
          <p:spPr>
            <a:xfrm rot="5400000">
              <a:off x="2784354" y="2349023"/>
              <a:ext cx="3551209" cy="3551208"/>
            </a:xfrm>
            <a:prstGeom prst="pie">
              <a:avLst>
                <a:gd name="adj1" fmla="val 10800941"/>
                <a:gd name="adj2" fmla="val 16199554"/>
              </a:avLst>
            </a:prstGeom>
            <a:solidFill>
              <a:srgbClr val="2D729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1400" dirty="0" smtClean="0">
                <a:solidFill>
                  <a:schemeClr val="bg1"/>
                </a:solidFill>
              </a:endParaRPr>
            </a:p>
          </p:txBody>
        </p:sp>
        <p:sp>
          <p:nvSpPr>
            <p:cNvPr id="68" name="Pie 67"/>
            <p:cNvSpPr/>
            <p:nvPr/>
          </p:nvSpPr>
          <p:spPr>
            <a:xfrm rot="10800000">
              <a:off x="2784363" y="2351409"/>
              <a:ext cx="3551208" cy="3551209"/>
            </a:xfrm>
            <a:prstGeom prst="pie">
              <a:avLst>
                <a:gd name="adj1" fmla="val 10663873"/>
                <a:gd name="adj2" fmla="val 16199554"/>
              </a:avLst>
            </a:prstGeom>
            <a:solidFill>
              <a:srgbClr val="2D729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1400" dirty="0" smtClean="0">
                <a:solidFill>
                  <a:schemeClr val="bg1"/>
                </a:solidFill>
              </a:endParaRPr>
            </a:p>
          </p:txBody>
        </p:sp>
        <p:sp>
          <p:nvSpPr>
            <p:cNvPr id="69" name="Pie 68"/>
            <p:cNvSpPr/>
            <p:nvPr/>
          </p:nvSpPr>
          <p:spPr>
            <a:xfrm rot="16200000">
              <a:off x="2784354" y="2354292"/>
              <a:ext cx="3551209" cy="3551208"/>
            </a:xfrm>
            <a:prstGeom prst="pie">
              <a:avLst>
                <a:gd name="adj1" fmla="val 10793281"/>
                <a:gd name="adj2" fmla="val 16184958"/>
              </a:avLst>
            </a:prstGeom>
            <a:solidFill>
              <a:srgbClr val="2D729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1400" dirty="0" smtClean="0">
                <a:solidFill>
                  <a:schemeClr val="bg1"/>
                </a:solidFill>
              </a:endParaRPr>
            </a:p>
          </p:txBody>
        </p:sp>
        <p:sp>
          <p:nvSpPr>
            <p:cNvPr id="63" name="Pie 62"/>
            <p:cNvSpPr/>
            <p:nvPr/>
          </p:nvSpPr>
          <p:spPr>
            <a:xfrm>
              <a:off x="2784361" y="2349023"/>
              <a:ext cx="3551208" cy="3551209"/>
            </a:xfrm>
            <a:prstGeom prst="pie">
              <a:avLst>
                <a:gd name="adj1" fmla="val 10799905"/>
                <a:gd name="adj2" fmla="val 16219961"/>
              </a:avLst>
            </a:prstGeom>
            <a:solidFill>
              <a:srgbClr val="2D729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1400" dirty="0" smtClean="0">
                <a:solidFill>
                  <a:schemeClr val="bg1"/>
                </a:solidFill>
              </a:endParaRPr>
            </a:p>
          </p:txBody>
        </p:sp>
        <p:cxnSp>
          <p:nvCxnSpPr>
            <p:cNvPr id="76" name="Straight Connector 75"/>
            <p:cNvCxnSpPr/>
            <p:nvPr/>
          </p:nvCxnSpPr>
          <p:spPr bwMode="auto">
            <a:xfrm flipH="1">
              <a:off x="2385139" y="4124627"/>
              <a:ext cx="4349655"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77" name="Straight Connector 76"/>
            <p:cNvCxnSpPr/>
            <p:nvPr/>
          </p:nvCxnSpPr>
          <p:spPr bwMode="auto">
            <a:xfrm>
              <a:off x="4559967" y="1949799"/>
              <a:ext cx="0" cy="4349655"/>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grpSp>
          <p:nvGrpSpPr>
            <p:cNvPr id="56" name="Group 55"/>
            <p:cNvGrpSpPr/>
            <p:nvPr/>
          </p:nvGrpSpPr>
          <p:grpSpPr>
            <a:xfrm>
              <a:off x="3369675" y="2950669"/>
              <a:ext cx="2376487" cy="2347913"/>
              <a:chOff x="417090" y="3501161"/>
              <a:chExt cx="2376487" cy="2347913"/>
            </a:xfrm>
          </p:grpSpPr>
          <p:sp>
            <p:nvSpPr>
              <p:cNvPr id="8" name="Oval 7"/>
              <p:cNvSpPr/>
              <p:nvPr/>
            </p:nvSpPr>
            <p:spPr>
              <a:xfrm>
                <a:off x="567178" y="3636962"/>
                <a:ext cx="2076312" cy="20763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chemeClr val="bg1"/>
                  </a:solidFill>
                </a:endParaRPr>
              </a:p>
            </p:txBody>
          </p:sp>
          <p:pic>
            <p:nvPicPr>
              <p:cNvPr id="2050" name="Picture 2" descr="http://wikistrat.wpengine.netdna-cdn.com/wp-content/uploads/2014/08/Ebola-spread-globe-300x300.png"/>
              <p:cNvPicPr>
                <a:picLocks noChangeAspect="1" noChangeArrowheads="1"/>
              </p:cNvPicPr>
              <p:nvPr/>
            </p:nvPicPr>
            <p:blipFill rotWithShape="1">
              <a:blip r:embed="rId3">
                <a:extLst>
                  <a:ext uri="{28A0092B-C50C-407E-A947-70E740481C1C}">
                    <a14:useLocalDpi xmlns:a14="http://schemas.microsoft.com/office/drawing/2010/main" val="0"/>
                  </a:ext>
                </a:extLst>
              </a:blip>
              <a:srcRect l="8256" t="8822" r="8578" b="9011"/>
              <a:stretch/>
            </p:blipFill>
            <p:spPr bwMode="auto">
              <a:xfrm>
                <a:off x="417090" y="3501161"/>
                <a:ext cx="2376487" cy="2347913"/>
              </a:xfrm>
              <a:prstGeom prst="rect">
                <a:avLst/>
              </a:prstGeom>
              <a:noFill/>
              <a:extLst>
                <a:ext uri="{909E8E84-426E-40DD-AFC4-6F175D3DCCD1}">
                  <a14:hiddenFill xmlns:a14="http://schemas.microsoft.com/office/drawing/2010/main">
                    <a:solidFill>
                      <a:srgbClr val="FFFFFF"/>
                    </a:solidFill>
                  </a14:hiddenFill>
                </a:ext>
              </a:extLst>
            </p:spPr>
          </p:pic>
        </p:grpSp>
        <p:sp>
          <p:nvSpPr>
            <p:cNvPr id="71" name="TextBox 70"/>
            <p:cNvSpPr txBox="1"/>
            <p:nvPr/>
          </p:nvSpPr>
          <p:spPr>
            <a:xfrm rot="2795606">
              <a:off x="5101219" y="2911893"/>
              <a:ext cx="896914" cy="367934"/>
            </a:xfrm>
            <a:prstGeom prst="rect">
              <a:avLst/>
            </a:prstGeom>
            <a:noFill/>
          </p:spPr>
          <p:txBody>
            <a:bodyPr wrap="none" rtlCol="0">
              <a:spAutoFit/>
            </a:bodyPr>
            <a:lstStyle/>
            <a:p>
              <a:r>
                <a:rPr lang="en-US" sz="1400" dirty="0" smtClean="0">
                  <a:solidFill>
                    <a:schemeClr val="bg1"/>
                  </a:solidFill>
                </a:rPr>
                <a:t>Prevent</a:t>
              </a:r>
              <a:endParaRPr lang="en-US" sz="1400" dirty="0">
                <a:solidFill>
                  <a:schemeClr val="bg1"/>
                </a:solidFill>
              </a:endParaRPr>
            </a:p>
          </p:txBody>
        </p:sp>
        <p:sp>
          <p:nvSpPr>
            <p:cNvPr id="72" name="TextBox 71"/>
            <p:cNvSpPr txBox="1"/>
            <p:nvPr/>
          </p:nvSpPr>
          <p:spPr>
            <a:xfrm rot="18910031">
              <a:off x="5013387" y="4910017"/>
              <a:ext cx="1025613" cy="367934"/>
            </a:xfrm>
            <a:prstGeom prst="rect">
              <a:avLst/>
            </a:prstGeom>
            <a:noFill/>
          </p:spPr>
          <p:txBody>
            <a:bodyPr wrap="none" rtlCol="0">
              <a:spAutoFit/>
            </a:bodyPr>
            <a:lstStyle/>
            <a:p>
              <a:r>
                <a:rPr lang="en-US" sz="1400" dirty="0" smtClean="0">
                  <a:solidFill>
                    <a:schemeClr val="bg1"/>
                  </a:solidFill>
                </a:rPr>
                <a:t>Diagnose</a:t>
              </a:r>
              <a:endParaRPr lang="en-US" sz="1400" dirty="0">
                <a:solidFill>
                  <a:schemeClr val="bg1"/>
                </a:solidFill>
              </a:endParaRPr>
            </a:p>
          </p:txBody>
        </p:sp>
        <p:sp>
          <p:nvSpPr>
            <p:cNvPr id="74" name="TextBox 73"/>
            <p:cNvSpPr txBox="1"/>
            <p:nvPr/>
          </p:nvSpPr>
          <p:spPr>
            <a:xfrm rot="2611052">
              <a:off x="3190688" y="4976744"/>
              <a:ext cx="666343" cy="367934"/>
            </a:xfrm>
            <a:prstGeom prst="rect">
              <a:avLst/>
            </a:prstGeom>
            <a:noFill/>
          </p:spPr>
          <p:txBody>
            <a:bodyPr wrap="none" rtlCol="0">
              <a:spAutoFit/>
            </a:bodyPr>
            <a:lstStyle/>
            <a:p>
              <a:r>
                <a:rPr lang="en-US" sz="1400" dirty="0" smtClean="0">
                  <a:solidFill>
                    <a:schemeClr val="bg1"/>
                  </a:solidFill>
                </a:rPr>
                <a:t>Treat</a:t>
              </a:r>
              <a:endParaRPr lang="en-US" sz="1400" dirty="0">
                <a:solidFill>
                  <a:schemeClr val="bg1"/>
                </a:solidFill>
              </a:endParaRPr>
            </a:p>
          </p:txBody>
        </p:sp>
        <p:sp>
          <p:nvSpPr>
            <p:cNvPr id="26" name="TextBox 25"/>
            <p:cNvSpPr txBox="1"/>
            <p:nvPr/>
          </p:nvSpPr>
          <p:spPr>
            <a:xfrm rot="19961995">
              <a:off x="3135169" y="2212706"/>
              <a:ext cx="1140592" cy="294346"/>
            </a:xfrm>
            <a:prstGeom prst="rect">
              <a:avLst/>
            </a:prstGeom>
            <a:noFill/>
          </p:spPr>
          <p:txBody>
            <a:bodyPr wrap="none" rtlCol="0">
              <a:spAutoFit/>
            </a:bodyPr>
            <a:lstStyle/>
            <a:p>
              <a:r>
                <a:rPr lang="en-US" sz="1000" dirty="0" smtClean="0"/>
                <a:t>Safety/Efficacy</a:t>
              </a:r>
              <a:endParaRPr lang="en-US" sz="1000" dirty="0"/>
            </a:p>
          </p:txBody>
        </p:sp>
        <p:sp>
          <p:nvSpPr>
            <p:cNvPr id="66" name="TextBox 65"/>
            <p:cNvSpPr txBox="1"/>
            <p:nvPr/>
          </p:nvSpPr>
          <p:spPr>
            <a:xfrm rot="18900000">
              <a:off x="3042349" y="2920871"/>
              <a:ext cx="836894" cy="367934"/>
            </a:xfrm>
            <a:prstGeom prst="rect">
              <a:avLst/>
            </a:prstGeom>
            <a:noFill/>
          </p:spPr>
          <p:txBody>
            <a:bodyPr wrap="none" rtlCol="0">
              <a:spAutoFit/>
            </a:bodyPr>
            <a:lstStyle/>
            <a:p>
              <a:r>
                <a:rPr lang="en-US" sz="1400" dirty="0" smtClean="0">
                  <a:solidFill>
                    <a:schemeClr val="bg1"/>
                  </a:solidFill>
                </a:rPr>
                <a:t>Predict</a:t>
              </a:r>
              <a:endParaRPr lang="en-US" sz="1400" dirty="0">
                <a:solidFill>
                  <a:schemeClr val="bg1"/>
                </a:solidFill>
              </a:endParaRPr>
            </a:p>
          </p:txBody>
        </p:sp>
      </p:grpSp>
      <p:sp>
        <p:nvSpPr>
          <p:cNvPr id="2066" name="TextBox 2065"/>
          <p:cNvSpPr txBox="1"/>
          <p:nvPr/>
        </p:nvSpPr>
        <p:spPr>
          <a:xfrm>
            <a:off x="5144702" y="2083442"/>
            <a:ext cx="1005403" cy="230832"/>
          </a:xfrm>
          <a:prstGeom prst="rect">
            <a:avLst/>
          </a:prstGeom>
          <a:noFill/>
        </p:spPr>
        <p:txBody>
          <a:bodyPr wrap="none" rtlCol="0">
            <a:spAutoFit/>
          </a:bodyPr>
          <a:lstStyle/>
          <a:p>
            <a:r>
              <a:rPr lang="en-US" sz="900" dirty="0" smtClean="0"/>
              <a:t>ADEPT- PROTECT </a:t>
            </a:r>
            <a:endParaRPr lang="en-US" sz="900" dirty="0"/>
          </a:p>
        </p:txBody>
      </p:sp>
      <p:sp>
        <p:nvSpPr>
          <p:cNvPr id="105" name="TextBox 104"/>
          <p:cNvSpPr txBox="1"/>
          <p:nvPr/>
        </p:nvSpPr>
        <p:spPr>
          <a:xfrm>
            <a:off x="826624" y="4616629"/>
            <a:ext cx="1414170" cy="230832"/>
          </a:xfrm>
          <a:prstGeom prst="rect">
            <a:avLst/>
          </a:prstGeom>
          <a:noFill/>
        </p:spPr>
        <p:txBody>
          <a:bodyPr wrap="none" rtlCol="0">
            <a:spAutoFit/>
          </a:bodyPr>
          <a:lstStyle/>
          <a:p>
            <a:r>
              <a:rPr lang="en-US" sz="900" dirty="0" smtClean="0"/>
              <a:t>ADEPT- CCM-Therapeutics</a:t>
            </a:r>
            <a:endParaRPr lang="en-US" sz="900" dirty="0"/>
          </a:p>
        </p:txBody>
      </p:sp>
      <p:sp>
        <p:nvSpPr>
          <p:cNvPr id="108" name="TextBox 107"/>
          <p:cNvSpPr txBox="1"/>
          <p:nvPr/>
        </p:nvSpPr>
        <p:spPr>
          <a:xfrm>
            <a:off x="1341537" y="4883634"/>
            <a:ext cx="1109599" cy="230832"/>
          </a:xfrm>
          <a:prstGeom prst="rect">
            <a:avLst/>
          </a:prstGeom>
          <a:noFill/>
        </p:spPr>
        <p:txBody>
          <a:bodyPr wrap="none" rtlCol="0">
            <a:spAutoFit/>
          </a:bodyPr>
          <a:lstStyle/>
          <a:p>
            <a:r>
              <a:rPr lang="en-US" sz="900" dirty="0" smtClean="0"/>
              <a:t>Pathogen Predators</a:t>
            </a:r>
            <a:endParaRPr lang="en-US" sz="900" dirty="0"/>
          </a:p>
        </p:txBody>
      </p:sp>
      <p:sp>
        <p:nvSpPr>
          <p:cNvPr id="117" name="TextBox 116"/>
          <p:cNvSpPr txBox="1"/>
          <p:nvPr/>
        </p:nvSpPr>
        <p:spPr>
          <a:xfrm>
            <a:off x="1247246" y="5166882"/>
            <a:ext cx="1263487" cy="230832"/>
          </a:xfrm>
          <a:prstGeom prst="rect">
            <a:avLst/>
          </a:prstGeom>
          <a:noFill/>
        </p:spPr>
        <p:txBody>
          <a:bodyPr wrap="none" rtlCol="0">
            <a:spAutoFit/>
          </a:bodyPr>
          <a:lstStyle/>
          <a:p>
            <a:r>
              <a:rPr lang="en-US" sz="900" dirty="0" smtClean="0"/>
              <a:t>IVN – Therapeutics (</a:t>
            </a:r>
            <a:r>
              <a:rPr lang="en-US" sz="900" dirty="0" err="1" smtClean="0"/>
              <a:t>Tx</a:t>
            </a:r>
            <a:r>
              <a:rPr lang="en-US" sz="900" dirty="0" smtClean="0"/>
              <a:t>)</a:t>
            </a:r>
            <a:endParaRPr lang="en-US" sz="900" dirty="0"/>
          </a:p>
        </p:txBody>
      </p:sp>
      <p:sp>
        <p:nvSpPr>
          <p:cNvPr id="127" name="TextBox 126"/>
          <p:cNvSpPr txBox="1"/>
          <p:nvPr/>
        </p:nvSpPr>
        <p:spPr>
          <a:xfrm>
            <a:off x="1648134" y="5546495"/>
            <a:ext cx="1378904" cy="230832"/>
          </a:xfrm>
          <a:prstGeom prst="rect">
            <a:avLst/>
          </a:prstGeom>
          <a:noFill/>
        </p:spPr>
        <p:txBody>
          <a:bodyPr wrap="none" rtlCol="0">
            <a:spAutoFit/>
          </a:bodyPr>
          <a:lstStyle/>
          <a:p>
            <a:r>
              <a:rPr lang="en-US" sz="900" dirty="0" smtClean="0"/>
              <a:t>Dialysis Like Therapeutics</a:t>
            </a:r>
            <a:endParaRPr lang="en-US" sz="900" dirty="0"/>
          </a:p>
        </p:txBody>
      </p:sp>
      <p:sp>
        <p:nvSpPr>
          <p:cNvPr id="135" name="TextBox 134"/>
          <p:cNvSpPr txBox="1"/>
          <p:nvPr/>
        </p:nvSpPr>
        <p:spPr>
          <a:xfrm>
            <a:off x="5610293" y="5689763"/>
            <a:ext cx="2230098" cy="230832"/>
          </a:xfrm>
          <a:prstGeom prst="rect">
            <a:avLst/>
          </a:prstGeom>
          <a:noFill/>
        </p:spPr>
        <p:txBody>
          <a:bodyPr wrap="none" rtlCol="0">
            <a:spAutoFit/>
          </a:bodyPr>
          <a:lstStyle/>
          <a:p>
            <a:r>
              <a:rPr lang="en-US" sz="900" dirty="0" smtClean="0"/>
              <a:t>Prophecy – Mobile Analysis Platform (MAP)</a:t>
            </a:r>
            <a:endParaRPr lang="en-US" sz="900" dirty="0"/>
          </a:p>
        </p:txBody>
      </p:sp>
      <p:sp>
        <p:nvSpPr>
          <p:cNvPr id="136" name="TextBox 135"/>
          <p:cNvSpPr txBox="1"/>
          <p:nvPr/>
        </p:nvSpPr>
        <p:spPr>
          <a:xfrm>
            <a:off x="1646664" y="3220249"/>
            <a:ext cx="753732" cy="230832"/>
          </a:xfrm>
          <a:prstGeom prst="rect">
            <a:avLst/>
          </a:prstGeom>
          <a:noFill/>
        </p:spPr>
        <p:txBody>
          <a:bodyPr wrap="none" rtlCol="0">
            <a:spAutoFit/>
          </a:bodyPr>
          <a:lstStyle/>
          <a:p>
            <a:r>
              <a:rPr lang="en-US" sz="900" dirty="0" smtClean="0"/>
              <a:t>Prometheus</a:t>
            </a:r>
            <a:endParaRPr lang="en-US" sz="900" dirty="0"/>
          </a:p>
        </p:txBody>
      </p:sp>
      <p:sp>
        <p:nvSpPr>
          <p:cNvPr id="143" name="TextBox 142"/>
          <p:cNvSpPr txBox="1"/>
          <p:nvPr/>
        </p:nvSpPr>
        <p:spPr>
          <a:xfrm>
            <a:off x="2473640" y="5797009"/>
            <a:ext cx="1136850" cy="230832"/>
          </a:xfrm>
          <a:prstGeom prst="rect">
            <a:avLst/>
          </a:prstGeom>
          <a:noFill/>
        </p:spPr>
        <p:txBody>
          <a:bodyPr wrap="none" rtlCol="0">
            <a:spAutoFit/>
          </a:bodyPr>
          <a:lstStyle/>
          <a:p>
            <a:r>
              <a:rPr lang="en-US" sz="900" dirty="0" smtClean="0"/>
              <a:t>Battlefield Medicine</a:t>
            </a:r>
            <a:endParaRPr lang="en-US" sz="900" dirty="0"/>
          </a:p>
        </p:txBody>
      </p:sp>
      <p:sp>
        <p:nvSpPr>
          <p:cNvPr id="148" name="TextBox 147"/>
          <p:cNvSpPr txBox="1"/>
          <p:nvPr/>
        </p:nvSpPr>
        <p:spPr>
          <a:xfrm>
            <a:off x="1791755" y="2052485"/>
            <a:ext cx="1770036" cy="230832"/>
          </a:xfrm>
          <a:prstGeom prst="rect">
            <a:avLst/>
          </a:prstGeom>
          <a:noFill/>
        </p:spPr>
        <p:txBody>
          <a:bodyPr wrap="none" rtlCol="0">
            <a:spAutoFit/>
          </a:bodyPr>
          <a:lstStyle/>
          <a:p>
            <a:r>
              <a:rPr lang="en-US" sz="900" dirty="0" err="1" smtClean="0"/>
              <a:t>Microphysiological</a:t>
            </a:r>
            <a:r>
              <a:rPr lang="en-US" sz="900" dirty="0" smtClean="0"/>
              <a:t> Systems (MPS)</a:t>
            </a:r>
            <a:endParaRPr lang="en-US" sz="900" dirty="0"/>
          </a:p>
        </p:txBody>
      </p:sp>
      <p:sp>
        <p:nvSpPr>
          <p:cNvPr id="153" name="TextBox 152"/>
          <p:cNvSpPr txBox="1"/>
          <p:nvPr/>
        </p:nvSpPr>
        <p:spPr>
          <a:xfrm>
            <a:off x="1182389" y="2383753"/>
            <a:ext cx="1646605" cy="230832"/>
          </a:xfrm>
          <a:prstGeom prst="rect">
            <a:avLst/>
          </a:prstGeom>
          <a:noFill/>
        </p:spPr>
        <p:txBody>
          <a:bodyPr wrap="none" rtlCol="0">
            <a:spAutoFit/>
          </a:bodyPr>
          <a:lstStyle/>
          <a:p>
            <a:r>
              <a:rPr lang="en-US" sz="900" dirty="0" smtClean="0"/>
              <a:t>Rapid Threat Assessment (RTA)</a:t>
            </a:r>
            <a:endParaRPr lang="en-US" sz="900" dirty="0"/>
          </a:p>
        </p:txBody>
      </p:sp>
      <p:sp>
        <p:nvSpPr>
          <p:cNvPr id="158" name="TextBox 157"/>
          <p:cNvSpPr txBox="1"/>
          <p:nvPr/>
        </p:nvSpPr>
        <p:spPr>
          <a:xfrm>
            <a:off x="6389308" y="2855799"/>
            <a:ext cx="2037737" cy="230832"/>
          </a:xfrm>
          <a:prstGeom prst="rect">
            <a:avLst/>
          </a:prstGeom>
          <a:noFill/>
        </p:spPr>
        <p:txBody>
          <a:bodyPr wrap="none" rtlCol="0">
            <a:spAutoFit/>
          </a:bodyPr>
          <a:lstStyle/>
          <a:p>
            <a:r>
              <a:rPr lang="en-US" sz="900" dirty="0" smtClean="0"/>
              <a:t>Technologies for Host Resilience (</a:t>
            </a:r>
            <a:r>
              <a:rPr lang="en-US" sz="900" dirty="0" err="1" smtClean="0"/>
              <a:t>THoR</a:t>
            </a:r>
            <a:r>
              <a:rPr lang="en-US" sz="900" dirty="0" smtClean="0"/>
              <a:t>)</a:t>
            </a:r>
            <a:endParaRPr lang="en-US" sz="900" dirty="0"/>
          </a:p>
        </p:txBody>
      </p:sp>
      <p:cxnSp>
        <p:nvCxnSpPr>
          <p:cNvPr id="163" name="Straight Connector 162"/>
          <p:cNvCxnSpPr/>
          <p:nvPr/>
        </p:nvCxnSpPr>
        <p:spPr bwMode="auto">
          <a:xfrm>
            <a:off x="5273366" y="5813871"/>
            <a:ext cx="347961" cy="3245"/>
          </a:xfrm>
          <a:prstGeom prst="line">
            <a:avLst/>
          </a:prstGeom>
          <a:noFill/>
          <a:ln w="22225">
            <a:solidFill>
              <a:schemeClr val="bg1">
                <a:lumMod val="65000"/>
              </a:schemeClr>
            </a:solidFill>
            <a:prstDash val="sysDash"/>
            <a:round/>
            <a:headEnd/>
            <a:tailEnd/>
          </a:ln>
          <a:extLst>
            <a:ext uri="{909E8E84-426E-40DD-AFC4-6F175D3DCCD1}">
              <a14:hiddenFill xmlns:a14="http://schemas.microsoft.com/office/drawing/2010/main">
                <a:noFill/>
              </a14:hiddenFill>
            </a:ext>
          </a:extLst>
        </p:spPr>
      </p:cxnSp>
      <p:cxnSp>
        <p:nvCxnSpPr>
          <p:cNvPr id="167" name="Straight Connector 166"/>
          <p:cNvCxnSpPr/>
          <p:nvPr/>
        </p:nvCxnSpPr>
        <p:spPr bwMode="auto">
          <a:xfrm>
            <a:off x="3618074" y="5909280"/>
            <a:ext cx="347961" cy="3245"/>
          </a:xfrm>
          <a:prstGeom prst="line">
            <a:avLst/>
          </a:prstGeom>
          <a:noFill/>
          <a:ln w="22225">
            <a:solidFill>
              <a:schemeClr val="bg1">
                <a:lumMod val="65000"/>
              </a:schemeClr>
            </a:solidFill>
            <a:prstDash val="sysDash"/>
            <a:round/>
            <a:headEnd/>
            <a:tailEnd/>
          </a:ln>
          <a:extLst>
            <a:ext uri="{909E8E84-426E-40DD-AFC4-6F175D3DCCD1}">
              <a14:hiddenFill xmlns:a14="http://schemas.microsoft.com/office/drawing/2010/main">
                <a:noFill/>
              </a14:hiddenFill>
            </a:ext>
          </a:extLst>
        </p:spPr>
      </p:cxnSp>
      <p:cxnSp>
        <p:nvCxnSpPr>
          <p:cNvPr id="169" name="Straight Connector 168"/>
          <p:cNvCxnSpPr/>
          <p:nvPr/>
        </p:nvCxnSpPr>
        <p:spPr bwMode="auto">
          <a:xfrm>
            <a:off x="3107795" y="5667687"/>
            <a:ext cx="347961" cy="3245"/>
          </a:xfrm>
          <a:prstGeom prst="line">
            <a:avLst/>
          </a:prstGeom>
          <a:noFill/>
          <a:ln w="22225">
            <a:solidFill>
              <a:schemeClr val="bg1">
                <a:lumMod val="65000"/>
              </a:schemeClr>
            </a:solidFill>
            <a:prstDash val="sysDash"/>
            <a:round/>
            <a:headEnd/>
            <a:tailEnd/>
          </a:ln>
          <a:extLst>
            <a:ext uri="{909E8E84-426E-40DD-AFC4-6F175D3DCCD1}">
              <a14:hiddenFill xmlns:a14="http://schemas.microsoft.com/office/drawing/2010/main">
                <a:noFill/>
              </a14:hiddenFill>
            </a:ext>
          </a:extLst>
        </p:spPr>
      </p:cxnSp>
      <p:cxnSp>
        <p:nvCxnSpPr>
          <p:cNvPr id="170" name="Straight Connector 169"/>
          <p:cNvCxnSpPr/>
          <p:nvPr/>
        </p:nvCxnSpPr>
        <p:spPr bwMode="auto">
          <a:xfrm>
            <a:off x="2658100" y="5289593"/>
            <a:ext cx="347961" cy="3245"/>
          </a:xfrm>
          <a:prstGeom prst="line">
            <a:avLst/>
          </a:prstGeom>
          <a:noFill/>
          <a:ln w="22225">
            <a:solidFill>
              <a:schemeClr val="bg1">
                <a:lumMod val="65000"/>
              </a:schemeClr>
            </a:solidFill>
            <a:prstDash val="sysDash"/>
            <a:round/>
            <a:headEnd/>
            <a:tailEnd/>
          </a:ln>
          <a:extLst>
            <a:ext uri="{909E8E84-426E-40DD-AFC4-6F175D3DCCD1}">
              <a14:hiddenFill xmlns:a14="http://schemas.microsoft.com/office/drawing/2010/main">
                <a:noFill/>
              </a14:hiddenFill>
            </a:ext>
          </a:extLst>
        </p:spPr>
      </p:cxnSp>
      <p:cxnSp>
        <p:nvCxnSpPr>
          <p:cNvPr id="171" name="Straight Connector 170"/>
          <p:cNvCxnSpPr/>
          <p:nvPr/>
        </p:nvCxnSpPr>
        <p:spPr bwMode="auto">
          <a:xfrm>
            <a:off x="2480149" y="5011727"/>
            <a:ext cx="347961" cy="3245"/>
          </a:xfrm>
          <a:prstGeom prst="line">
            <a:avLst/>
          </a:prstGeom>
          <a:noFill/>
          <a:ln w="22225">
            <a:solidFill>
              <a:schemeClr val="bg1">
                <a:lumMod val="65000"/>
              </a:schemeClr>
            </a:solidFill>
            <a:prstDash val="sysDash"/>
            <a:round/>
            <a:headEnd/>
            <a:tailEnd/>
          </a:ln>
          <a:extLst>
            <a:ext uri="{909E8E84-426E-40DD-AFC4-6F175D3DCCD1}">
              <a14:hiddenFill xmlns:a14="http://schemas.microsoft.com/office/drawing/2010/main">
                <a:noFill/>
              </a14:hiddenFill>
            </a:ext>
          </a:extLst>
        </p:spPr>
      </p:cxnSp>
      <p:cxnSp>
        <p:nvCxnSpPr>
          <p:cNvPr id="172" name="Straight Connector 171"/>
          <p:cNvCxnSpPr/>
          <p:nvPr/>
        </p:nvCxnSpPr>
        <p:spPr bwMode="auto">
          <a:xfrm>
            <a:off x="2339303" y="4730423"/>
            <a:ext cx="347961" cy="3245"/>
          </a:xfrm>
          <a:prstGeom prst="line">
            <a:avLst/>
          </a:prstGeom>
          <a:noFill/>
          <a:ln w="22225">
            <a:solidFill>
              <a:schemeClr val="bg1">
                <a:lumMod val="65000"/>
              </a:schemeClr>
            </a:solidFill>
            <a:prstDash val="sysDash"/>
            <a:round/>
            <a:headEnd/>
            <a:tailEnd/>
          </a:ln>
          <a:extLst>
            <a:ext uri="{909E8E84-426E-40DD-AFC4-6F175D3DCCD1}">
              <a14:hiddenFill xmlns:a14="http://schemas.microsoft.com/office/drawing/2010/main">
                <a:noFill/>
              </a14:hiddenFill>
            </a:ext>
          </a:extLst>
        </p:spPr>
      </p:cxnSp>
      <p:cxnSp>
        <p:nvCxnSpPr>
          <p:cNvPr id="173" name="Straight Connector 172"/>
          <p:cNvCxnSpPr/>
          <p:nvPr/>
        </p:nvCxnSpPr>
        <p:spPr bwMode="auto">
          <a:xfrm>
            <a:off x="2384219" y="3329441"/>
            <a:ext cx="347961" cy="3245"/>
          </a:xfrm>
          <a:prstGeom prst="line">
            <a:avLst/>
          </a:prstGeom>
          <a:noFill/>
          <a:ln w="22225">
            <a:solidFill>
              <a:schemeClr val="bg1">
                <a:lumMod val="65000"/>
              </a:schemeClr>
            </a:solidFill>
            <a:prstDash val="sysDash"/>
            <a:round/>
            <a:headEnd/>
            <a:tailEnd/>
          </a:ln>
          <a:extLst>
            <a:ext uri="{909E8E84-426E-40DD-AFC4-6F175D3DCCD1}">
              <a14:hiddenFill xmlns:a14="http://schemas.microsoft.com/office/drawing/2010/main">
                <a:noFill/>
              </a14:hiddenFill>
            </a:ext>
          </a:extLst>
        </p:spPr>
      </p:cxnSp>
      <p:cxnSp>
        <p:nvCxnSpPr>
          <p:cNvPr id="174" name="Straight Connector 173"/>
          <p:cNvCxnSpPr/>
          <p:nvPr/>
        </p:nvCxnSpPr>
        <p:spPr bwMode="auto">
          <a:xfrm>
            <a:off x="3009561" y="2524697"/>
            <a:ext cx="347961" cy="3245"/>
          </a:xfrm>
          <a:prstGeom prst="line">
            <a:avLst/>
          </a:prstGeom>
          <a:noFill/>
          <a:ln w="22225">
            <a:solidFill>
              <a:schemeClr val="bg1">
                <a:lumMod val="65000"/>
              </a:schemeClr>
            </a:solidFill>
            <a:prstDash val="sysDash"/>
            <a:round/>
            <a:headEnd/>
            <a:tailEnd/>
          </a:ln>
          <a:extLst>
            <a:ext uri="{909E8E84-426E-40DD-AFC4-6F175D3DCCD1}">
              <a14:hiddenFill xmlns:a14="http://schemas.microsoft.com/office/drawing/2010/main">
                <a:noFill/>
              </a14:hiddenFill>
            </a:ext>
          </a:extLst>
        </p:spPr>
      </p:cxnSp>
      <p:cxnSp>
        <p:nvCxnSpPr>
          <p:cNvPr id="175" name="Straight Connector 174"/>
          <p:cNvCxnSpPr/>
          <p:nvPr/>
        </p:nvCxnSpPr>
        <p:spPr bwMode="auto">
          <a:xfrm>
            <a:off x="3695957" y="2189678"/>
            <a:ext cx="347961" cy="3245"/>
          </a:xfrm>
          <a:prstGeom prst="line">
            <a:avLst/>
          </a:prstGeom>
          <a:noFill/>
          <a:ln w="22225">
            <a:solidFill>
              <a:schemeClr val="bg1">
                <a:lumMod val="65000"/>
              </a:schemeClr>
            </a:solidFill>
            <a:prstDash val="sysDash"/>
            <a:round/>
            <a:headEnd/>
            <a:tailEnd/>
          </a:ln>
          <a:extLst>
            <a:ext uri="{909E8E84-426E-40DD-AFC4-6F175D3DCCD1}">
              <a14:hiddenFill xmlns:a14="http://schemas.microsoft.com/office/drawing/2010/main">
                <a:noFill/>
              </a14:hiddenFill>
            </a:ext>
          </a:extLst>
        </p:spPr>
      </p:cxnSp>
      <p:cxnSp>
        <p:nvCxnSpPr>
          <p:cNvPr id="176" name="Straight Connector 175"/>
          <p:cNvCxnSpPr/>
          <p:nvPr/>
        </p:nvCxnSpPr>
        <p:spPr bwMode="auto">
          <a:xfrm>
            <a:off x="4805933" y="2189678"/>
            <a:ext cx="347961" cy="3245"/>
          </a:xfrm>
          <a:prstGeom prst="line">
            <a:avLst/>
          </a:prstGeom>
          <a:noFill/>
          <a:ln w="22225">
            <a:solidFill>
              <a:schemeClr val="bg1">
                <a:lumMod val="65000"/>
              </a:schemeClr>
            </a:solidFill>
            <a:prstDash val="sysDash"/>
            <a:round/>
            <a:headEnd/>
            <a:tailEnd/>
          </a:ln>
          <a:extLst>
            <a:ext uri="{909E8E84-426E-40DD-AFC4-6F175D3DCCD1}">
              <a14:hiddenFill xmlns:a14="http://schemas.microsoft.com/office/drawing/2010/main">
                <a:noFill/>
              </a14:hiddenFill>
            </a:ext>
          </a:extLst>
        </p:spPr>
      </p:cxnSp>
      <p:cxnSp>
        <p:nvCxnSpPr>
          <p:cNvPr id="177" name="Straight Connector 176"/>
          <p:cNvCxnSpPr/>
          <p:nvPr/>
        </p:nvCxnSpPr>
        <p:spPr bwMode="auto">
          <a:xfrm>
            <a:off x="6069137" y="2962560"/>
            <a:ext cx="347961" cy="3245"/>
          </a:xfrm>
          <a:prstGeom prst="line">
            <a:avLst/>
          </a:prstGeom>
          <a:noFill/>
          <a:ln w="22225">
            <a:solidFill>
              <a:schemeClr val="bg1">
                <a:lumMod val="65000"/>
              </a:schemeClr>
            </a:solidFill>
            <a:prstDash val="sysDash"/>
            <a:round/>
            <a:headEnd/>
            <a:tailEnd/>
          </a:ln>
          <a:extLst>
            <a:ext uri="{909E8E84-426E-40DD-AFC4-6F175D3DCCD1}">
              <a14:hiddenFill xmlns:a14="http://schemas.microsoft.com/office/drawing/2010/main">
                <a:noFill/>
              </a14:hiddenFill>
            </a:ext>
          </a:extLst>
        </p:spPr>
      </p:cxnSp>
      <p:cxnSp>
        <p:nvCxnSpPr>
          <p:cNvPr id="181" name="Straight Connector 180"/>
          <p:cNvCxnSpPr/>
          <p:nvPr/>
        </p:nvCxnSpPr>
        <p:spPr bwMode="auto">
          <a:xfrm>
            <a:off x="6270344" y="3557941"/>
            <a:ext cx="347961" cy="3245"/>
          </a:xfrm>
          <a:prstGeom prst="line">
            <a:avLst/>
          </a:prstGeom>
          <a:noFill/>
          <a:ln w="22225">
            <a:solidFill>
              <a:schemeClr val="bg1">
                <a:lumMod val="65000"/>
              </a:schemeClr>
            </a:solidFill>
            <a:prstDash val="sysDash"/>
            <a:round/>
            <a:headEnd/>
            <a:tailEnd/>
          </a:ln>
          <a:extLst>
            <a:ext uri="{909E8E84-426E-40DD-AFC4-6F175D3DCCD1}">
              <a14:hiddenFill xmlns:a14="http://schemas.microsoft.com/office/drawing/2010/main">
                <a:noFill/>
              </a14:hiddenFill>
            </a:ext>
          </a:extLst>
        </p:spPr>
      </p:cxnSp>
      <p:sp>
        <p:nvSpPr>
          <p:cNvPr id="182" name="TextBox 181"/>
          <p:cNvSpPr txBox="1"/>
          <p:nvPr/>
        </p:nvSpPr>
        <p:spPr>
          <a:xfrm>
            <a:off x="6624079" y="3438719"/>
            <a:ext cx="793807" cy="230832"/>
          </a:xfrm>
          <a:prstGeom prst="rect">
            <a:avLst/>
          </a:prstGeom>
          <a:noFill/>
        </p:spPr>
        <p:txBody>
          <a:bodyPr wrap="none" rtlCol="0">
            <a:spAutoFit/>
          </a:bodyPr>
          <a:lstStyle/>
          <a:p>
            <a:r>
              <a:rPr lang="en-US" sz="900" dirty="0" err="1" smtClean="0"/>
              <a:t>Biochronicity</a:t>
            </a:r>
            <a:endParaRPr lang="en-US" sz="900" dirty="0"/>
          </a:p>
        </p:txBody>
      </p:sp>
      <p:sp>
        <p:nvSpPr>
          <p:cNvPr id="187" name="TextBox 186"/>
          <p:cNvSpPr txBox="1"/>
          <p:nvPr/>
        </p:nvSpPr>
        <p:spPr>
          <a:xfrm>
            <a:off x="655911" y="3550592"/>
            <a:ext cx="1515158" cy="230832"/>
          </a:xfrm>
          <a:prstGeom prst="rect">
            <a:avLst/>
          </a:prstGeom>
          <a:noFill/>
        </p:spPr>
        <p:txBody>
          <a:bodyPr wrap="none" rtlCol="0">
            <a:spAutoFit/>
          </a:bodyPr>
          <a:lstStyle/>
          <a:p>
            <a:r>
              <a:rPr lang="en-US" sz="900" dirty="0" smtClean="0"/>
              <a:t>Prophecy – Pathogen Defeat</a:t>
            </a:r>
            <a:endParaRPr lang="en-US" sz="900" dirty="0"/>
          </a:p>
        </p:txBody>
      </p:sp>
      <p:cxnSp>
        <p:nvCxnSpPr>
          <p:cNvPr id="188" name="Straight Connector 187"/>
          <p:cNvCxnSpPr/>
          <p:nvPr/>
        </p:nvCxnSpPr>
        <p:spPr bwMode="auto">
          <a:xfrm>
            <a:off x="2267248" y="3677377"/>
            <a:ext cx="347961" cy="3245"/>
          </a:xfrm>
          <a:prstGeom prst="line">
            <a:avLst/>
          </a:prstGeom>
          <a:noFill/>
          <a:ln w="22225">
            <a:solidFill>
              <a:schemeClr val="bg1">
                <a:lumMod val="65000"/>
              </a:schemeClr>
            </a:solidFill>
            <a:prstDash val="sysDash"/>
            <a:round/>
            <a:headEnd/>
            <a:tailEnd/>
          </a:ln>
          <a:extLst>
            <a:ext uri="{909E8E84-426E-40DD-AFC4-6F175D3DCCD1}">
              <a14:hiddenFill xmlns:a14="http://schemas.microsoft.com/office/drawing/2010/main">
                <a:noFill/>
              </a14:hiddenFill>
            </a:ext>
          </a:extLst>
        </p:spPr>
      </p:cxnSp>
      <p:cxnSp>
        <p:nvCxnSpPr>
          <p:cNvPr id="190" name="Straight Connector 189"/>
          <p:cNvCxnSpPr/>
          <p:nvPr/>
        </p:nvCxnSpPr>
        <p:spPr bwMode="auto">
          <a:xfrm>
            <a:off x="6343974" y="4463912"/>
            <a:ext cx="347961" cy="3245"/>
          </a:xfrm>
          <a:prstGeom prst="line">
            <a:avLst/>
          </a:prstGeom>
          <a:noFill/>
          <a:ln w="22225">
            <a:solidFill>
              <a:schemeClr val="bg1">
                <a:lumMod val="65000"/>
              </a:schemeClr>
            </a:solidFill>
            <a:prstDash val="sysDash"/>
            <a:round/>
            <a:headEnd/>
            <a:tailEnd/>
          </a:ln>
          <a:extLst>
            <a:ext uri="{909E8E84-426E-40DD-AFC4-6F175D3DCCD1}">
              <a14:hiddenFill xmlns:a14="http://schemas.microsoft.com/office/drawing/2010/main">
                <a:noFill/>
              </a14:hiddenFill>
            </a:ext>
          </a:extLst>
        </p:spPr>
      </p:cxnSp>
      <p:sp>
        <p:nvSpPr>
          <p:cNvPr id="191" name="TextBox 190"/>
          <p:cNvSpPr txBox="1"/>
          <p:nvPr/>
        </p:nvSpPr>
        <p:spPr>
          <a:xfrm>
            <a:off x="6672884" y="4337412"/>
            <a:ext cx="2055371" cy="230832"/>
          </a:xfrm>
          <a:prstGeom prst="rect">
            <a:avLst/>
          </a:prstGeom>
          <a:noFill/>
        </p:spPr>
        <p:txBody>
          <a:bodyPr wrap="none" rtlCol="0">
            <a:spAutoFit/>
          </a:bodyPr>
          <a:lstStyle/>
          <a:p>
            <a:r>
              <a:rPr lang="en-US" sz="900" dirty="0" smtClean="0"/>
              <a:t>ADEPT – Diagnostics on Demand (</a:t>
            </a:r>
            <a:r>
              <a:rPr lang="en-US" sz="900" dirty="0" err="1" smtClean="0"/>
              <a:t>DxOD</a:t>
            </a:r>
            <a:r>
              <a:rPr lang="en-US" sz="900" dirty="0" smtClean="0"/>
              <a:t>)</a:t>
            </a:r>
            <a:endParaRPr lang="en-US" sz="900" dirty="0"/>
          </a:p>
        </p:txBody>
      </p:sp>
      <p:cxnSp>
        <p:nvCxnSpPr>
          <p:cNvPr id="198" name="Straight Connector 197"/>
          <p:cNvCxnSpPr/>
          <p:nvPr/>
        </p:nvCxnSpPr>
        <p:spPr bwMode="auto">
          <a:xfrm>
            <a:off x="2262444" y="4430335"/>
            <a:ext cx="347961" cy="3245"/>
          </a:xfrm>
          <a:prstGeom prst="line">
            <a:avLst/>
          </a:prstGeom>
          <a:noFill/>
          <a:ln w="22225">
            <a:solidFill>
              <a:schemeClr val="bg1">
                <a:lumMod val="65000"/>
              </a:schemeClr>
            </a:solidFill>
            <a:prstDash val="sysDash"/>
            <a:round/>
            <a:headEnd/>
            <a:tailEnd/>
          </a:ln>
          <a:extLst>
            <a:ext uri="{909E8E84-426E-40DD-AFC4-6F175D3DCCD1}">
              <a14:hiddenFill xmlns:a14="http://schemas.microsoft.com/office/drawing/2010/main">
                <a:noFill/>
              </a14:hiddenFill>
            </a:ext>
          </a:extLst>
        </p:spPr>
      </p:cxnSp>
      <p:sp>
        <p:nvSpPr>
          <p:cNvPr id="199" name="TextBox 198"/>
          <p:cNvSpPr txBox="1"/>
          <p:nvPr/>
        </p:nvSpPr>
        <p:spPr>
          <a:xfrm>
            <a:off x="1545727" y="4318155"/>
            <a:ext cx="694421" cy="230832"/>
          </a:xfrm>
          <a:prstGeom prst="rect">
            <a:avLst/>
          </a:prstGeom>
          <a:noFill/>
        </p:spPr>
        <p:txBody>
          <a:bodyPr wrap="none" rtlCol="0">
            <a:spAutoFit/>
          </a:bodyPr>
          <a:lstStyle/>
          <a:p>
            <a:r>
              <a:rPr lang="en-US" sz="900" dirty="0" smtClean="0"/>
              <a:t>INTERCEPT</a:t>
            </a:r>
            <a:endParaRPr lang="en-US" sz="900" dirty="0"/>
          </a:p>
        </p:txBody>
      </p:sp>
      <p:cxnSp>
        <p:nvCxnSpPr>
          <p:cNvPr id="203" name="Straight Connector 202"/>
          <p:cNvCxnSpPr/>
          <p:nvPr/>
        </p:nvCxnSpPr>
        <p:spPr bwMode="auto">
          <a:xfrm>
            <a:off x="5547788" y="2470963"/>
            <a:ext cx="347961" cy="3245"/>
          </a:xfrm>
          <a:prstGeom prst="line">
            <a:avLst/>
          </a:prstGeom>
          <a:noFill/>
          <a:ln w="22225">
            <a:solidFill>
              <a:schemeClr val="bg1">
                <a:lumMod val="65000"/>
              </a:schemeClr>
            </a:solidFill>
            <a:prstDash val="sysDash"/>
            <a:round/>
            <a:headEnd/>
            <a:tailEnd/>
          </a:ln>
          <a:extLst>
            <a:ext uri="{909E8E84-426E-40DD-AFC4-6F175D3DCCD1}">
              <a14:hiddenFill xmlns:a14="http://schemas.microsoft.com/office/drawing/2010/main">
                <a:noFill/>
              </a14:hiddenFill>
            </a:ext>
          </a:extLst>
        </p:spPr>
      </p:cxnSp>
      <p:sp>
        <p:nvSpPr>
          <p:cNvPr id="204" name="TextBox 203"/>
          <p:cNvSpPr txBox="1"/>
          <p:nvPr/>
        </p:nvSpPr>
        <p:spPr>
          <a:xfrm>
            <a:off x="5895749" y="2359628"/>
            <a:ext cx="2282997" cy="230832"/>
          </a:xfrm>
          <a:prstGeom prst="rect">
            <a:avLst/>
          </a:prstGeom>
          <a:noFill/>
        </p:spPr>
        <p:txBody>
          <a:bodyPr wrap="none" rtlCol="0">
            <a:spAutoFit/>
          </a:bodyPr>
          <a:lstStyle/>
          <a:p>
            <a:r>
              <a:rPr lang="en-US" sz="900" dirty="0" smtClean="0"/>
              <a:t>ADEPT- Controlling Cellular Machinery (CCM)</a:t>
            </a:r>
            <a:endParaRPr lang="en-US" sz="900" dirty="0"/>
          </a:p>
        </p:txBody>
      </p:sp>
      <p:cxnSp>
        <p:nvCxnSpPr>
          <p:cNvPr id="206" name="Straight Connector 205"/>
          <p:cNvCxnSpPr/>
          <p:nvPr/>
        </p:nvCxnSpPr>
        <p:spPr bwMode="auto">
          <a:xfrm>
            <a:off x="6285282" y="4699500"/>
            <a:ext cx="347961" cy="3245"/>
          </a:xfrm>
          <a:prstGeom prst="line">
            <a:avLst/>
          </a:prstGeom>
          <a:noFill/>
          <a:ln w="22225">
            <a:solidFill>
              <a:schemeClr val="bg1">
                <a:lumMod val="65000"/>
              </a:schemeClr>
            </a:solidFill>
            <a:prstDash val="sysDash"/>
            <a:round/>
            <a:headEnd/>
            <a:tailEnd/>
          </a:ln>
          <a:extLst>
            <a:ext uri="{909E8E84-426E-40DD-AFC4-6F175D3DCCD1}">
              <a14:hiddenFill xmlns:a14="http://schemas.microsoft.com/office/drawing/2010/main">
                <a:noFill/>
              </a14:hiddenFill>
            </a:ext>
          </a:extLst>
        </p:spPr>
      </p:cxnSp>
      <p:sp>
        <p:nvSpPr>
          <p:cNvPr id="210" name="TextBox 209"/>
          <p:cNvSpPr txBox="1"/>
          <p:nvPr/>
        </p:nvSpPr>
        <p:spPr>
          <a:xfrm>
            <a:off x="6629500" y="4584084"/>
            <a:ext cx="1553036" cy="230832"/>
          </a:xfrm>
          <a:prstGeom prst="rect">
            <a:avLst/>
          </a:prstGeom>
          <a:noFill/>
        </p:spPr>
        <p:txBody>
          <a:bodyPr wrap="square" rtlCol="0">
            <a:spAutoFit/>
          </a:bodyPr>
          <a:lstStyle/>
          <a:p>
            <a:r>
              <a:rPr lang="en-US" sz="900" dirty="0" smtClean="0"/>
              <a:t>ADEPT – CCM-Diagnostics</a:t>
            </a:r>
            <a:endParaRPr lang="en-US" sz="900" dirty="0"/>
          </a:p>
        </p:txBody>
      </p:sp>
      <p:cxnSp>
        <p:nvCxnSpPr>
          <p:cNvPr id="215" name="Straight Connector 214"/>
          <p:cNvCxnSpPr/>
          <p:nvPr/>
        </p:nvCxnSpPr>
        <p:spPr bwMode="auto">
          <a:xfrm>
            <a:off x="6108629" y="5026506"/>
            <a:ext cx="347961" cy="3245"/>
          </a:xfrm>
          <a:prstGeom prst="line">
            <a:avLst/>
          </a:prstGeom>
          <a:noFill/>
          <a:ln w="22225">
            <a:solidFill>
              <a:schemeClr val="bg1">
                <a:lumMod val="65000"/>
              </a:schemeClr>
            </a:solidFill>
            <a:prstDash val="sysDash"/>
            <a:round/>
            <a:headEnd/>
            <a:tailEnd/>
          </a:ln>
          <a:extLst>
            <a:ext uri="{909E8E84-426E-40DD-AFC4-6F175D3DCCD1}">
              <a14:hiddenFill xmlns:a14="http://schemas.microsoft.com/office/drawing/2010/main">
                <a:noFill/>
              </a14:hiddenFill>
            </a:ext>
          </a:extLst>
        </p:spPr>
      </p:cxnSp>
      <p:sp>
        <p:nvSpPr>
          <p:cNvPr id="220" name="TextBox 219"/>
          <p:cNvSpPr txBox="1"/>
          <p:nvPr/>
        </p:nvSpPr>
        <p:spPr>
          <a:xfrm>
            <a:off x="6458870" y="4908836"/>
            <a:ext cx="2098534" cy="369332"/>
          </a:xfrm>
          <a:prstGeom prst="rect">
            <a:avLst/>
          </a:prstGeom>
          <a:noFill/>
        </p:spPr>
        <p:txBody>
          <a:bodyPr wrap="square" rtlCol="0">
            <a:spAutoFit/>
          </a:bodyPr>
          <a:lstStyle/>
          <a:p>
            <a:r>
              <a:rPr lang="en-US" sz="900" dirty="0" smtClean="0"/>
              <a:t>In vivo </a:t>
            </a:r>
            <a:r>
              <a:rPr lang="en-US" sz="900" dirty="0" err="1" smtClean="0"/>
              <a:t>Nanoplatforms</a:t>
            </a:r>
            <a:r>
              <a:rPr lang="en-US" sz="900" dirty="0" smtClean="0"/>
              <a:t> (IVN) – Diagnostics (</a:t>
            </a:r>
            <a:r>
              <a:rPr lang="en-US" sz="900" dirty="0" err="1" smtClean="0"/>
              <a:t>Dx</a:t>
            </a:r>
            <a:r>
              <a:rPr lang="en-US" sz="900" dirty="0" smtClean="0"/>
              <a:t>)</a:t>
            </a:r>
            <a:endParaRPr lang="en-US" sz="900" dirty="0"/>
          </a:p>
        </p:txBody>
      </p:sp>
      <p:sp>
        <p:nvSpPr>
          <p:cNvPr id="11" name="Footer Placeholder 10"/>
          <p:cNvSpPr>
            <a:spLocks noGrp="1"/>
          </p:cNvSpPr>
          <p:nvPr>
            <p:ph type="ftr" sz="quarter" idx="10"/>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12" name="Slide Number Placeholder 11"/>
          <p:cNvSpPr>
            <a:spLocks noGrp="1"/>
          </p:cNvSpPr>
          <p:nvPr>
            <p:ph type="sldNum" sz="quarter" idx="11"/>
          </p:nvPr>
        </p:nvSpPr>
        <p:spPr/>
        <p:txBody>
          <a:bodyPr/>
          <a:lstStyle/>
          <a:p>
            <a:pPr>
              <a:defRPr/>
            </a:pPr>
            <a:fld id="{231CC523-8BC6-4921-807A-66BD262F34AB}" type="slidenum">
              <a:rPr lang="en-US" smtClean="0"/>
              <a:pPr>
                <a:defRPr/>
              </a:pPr>
              <a:t>2</a:t>
            </a:fld>
            <a:endParaRPr lang="en-US"/>
          </a:p>
        </p:txBody>
      </p:sp>
    </p:spTree>
    <p:extLst>
      <p:ext uri="{BB962C8B-B14F-4D97-AF65-F5344CB8AC3E}">
        <p14:creationId xmlns:p14="http://schemas.microsoft.com/office/powerpoint/2010/main" val="133175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3</a:t>
            </a:fld>
            <a:endParaRPr lang="en-US"/>
          </a:p>
        </p:txBody>
      </p:sp>
      <p:sp>
        <p:nvSpPr>
          <p:cNvPr id="2" name="Title 1"/>
          <p:cNvSpPr>
            <a:spLocks noGrp="1"/>
          </p:cNvSpPr>
          <p:nvPr>
            <p:ph type="ctrTitle"/>
          </p:nvPr>
        </p:nvSpPr>
        <p:spPr/>
        <p:txBody>
          <a:bodyPr>
            <a:noAutofit/>
          </a:bodyPr>
          <a:lstStyle/>
          <a:p>
            <a:r>
              <a:rPr lang="en-US" sz="2400" dirty="0" smtClean="0">
                <a:latin typeface="+mn-lt"/>
              </a:rPr>
              <a:t>Outpacing Infectious </a:t>
            </a:r>
            <a:r>
              <a:rPr lang="en-US" dirty="0" smtClean="0">
                <a:latin typeface="+mn-lt"/>
              </a:rPr>
              <a:t>D</a:t>
            </a:r>
            <a:r>
              <a:rPr lang="en-US" sz="2400" dirty="0" smtClean="0">
                <a:latin typeface="+mn-lt"/>
              </a:rPr>
              <a:t>iseases</a:t>
            </a:r>
            <a:endParaRPr lang="en-US" sz="2400" dirty="0">
              <a:latin typeface="+mn-lt"/>
            </a:endParaRPr>
          </a:p>
        </p:txBody>
      </p:sp>
      <p:sp>
        <p:nvSpPr>
          <p:cNvPr id="17" name="TextBox 16"/>
          <p:cNvSpPr txBox="1"/>
          <p:nvPr/>
        </p:nvSpPr>
        <p:spPr>
          <a:xfrm>
            <a:off x="3416975" y="1287072"/>
            <a:ext cx="1295400" cy="246221"/>
          </a:xfrm>
          <a:prstGeom prst="rect">
            <a:avLst/>
          </a:prstGeom>
          <a:noFill/>
        </p:spPr>
        <p:txBody>
          <a:bodyPr wrap="square" lIns="0" tIns="0" rIns="0" bIns="0" rtlCol="0">
            <a:spAutoFit/>
          </a:bodyPr>
          <a:lstStyle/>
          <a:p>
            <a:pPr algn="ctr"/>
            <a:r>
              <a:rPr lang="en-US" sz="1600" b="1" dirty="0" smtClean="0"/>
              <a:t>Firebreaks</a:t>
            </a:r>
            <a:endParaRPr lang="en-US" sz="1600" dirty="0">
              <a:solidFill>
                <a:schemeClr val="accent3"/>
              </a:solidFill>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8678" y="1585969"/>
            <a:ext cx="391064" cy="2590800"/>
          </a:xfrm>
          <a:prstGeom prst="rect">
            <a:avLst/>
          </a:prstGeom>
        </p:spPr>
      </p:pic>
      <p:pic>
        <p:nvPicPr>
          <p:cNvPr id="19" name="Picture 18" descr="greenPeople.jpg"/>
          <p:cNvPicPr>
            <a:picLocks noChangeAspect="1"/>
          </p:cNvPicPr>
          <p:nvPr/>
        </p:nvPicPr>
        <p:blipFill rotWithShape="1">
          <a:blip r:embed="rId4" cstate="print">
            <a:extLst>
              <a:ext uri="{28A0092B-C50C-407E-A947-70E740481C1C}">
                <a14:useLocalDpi xmlns:a14="http://schemas.microsoft.com/office/drawing/2010/main" val="0"/>
              </a:ext>
            </a:extLst>
          </a:blip>
          <a:srcRect l="3456" t="20202" r="-1"/>
          <a:stretch/>
        </p:blipFill>
        <p:spPr>
          <a:xfrm>
            <a:off x="3950374" y="1605019"/>
            <a:ext cx="226185" cy="2559050"/>
          </a:xfrm>
          <a:prstGeom prst="rect">
            <a:avLst/>
          </a:prstGeom>
        </p:spPr>
      </p:pic>
      <p:pic>
        <p:nvPicPr>
          <p:cNvPr id="20" name="Picture 19" descr="peeps-half.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4775" y="1541519"/>
            <a:ext cx="3212425" cy="2559050"/>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2375" y="1878366"/>
            <a:ext cx="1828799" cy="2330178"/>
          </a:xfrm>
          <a:prstGeom prst="rect">
            <a:avLst/>
          </a:prstGeom>
        </p:spPr>
      </p:pic>
      <p:cxnSp>
        <p:nvCxnSpPr>
          <p:cNvPr id="22" name="Straight Connector 21"/>
          <p:cNvCxnSpPr/>
          <p:nvPr/>
        </p:nvCxnSpPr>
        <p:spPr bwMode="auto">
          <a:xfrm>
            <a:off x="1435775" y="1586801"/>
            <a:ext cx="0" cy="2651760"/>
          </a:xfrm>
          <a:prstGeom prst="line">
            <a:avLst/>
          </a:prstGeom>
          <a:noFill/>
          <a:ln w="12700">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23" name="Straight Connector 22"/>
          <p:cNvCxnSpPr/>
          <p:nvPr/>
        </p:nvCxnSpPr>
        <p:spPr bwMode="auto">
          <a:xfrm>
            <a:off x="2045375" y="1586801"/>
            <a:ext cx="0" cy="2651760"/>
          </a:xfrm>
          <a:prstGeom prst="line">
            <a:avLst/>
          </a:prstGeom>
          <a:noFill/>
          <a:ln w="12700">
            <a:solidFill>
              <a:schemeClr val="tx1"/>
            </a:solidFill>
            <a:prstDash val="sysDash"/>
            <a:round/>
            <a:headEnd/>
            <a:tailEnd/>
          </a:ln>
          <a:extLst>
            <a:ext uri="{909E8E84-426E-40DD-AFC4-6F175D3DCCD1}">
              <a14:hiddenFill xmlns:a14="http://schemas.microsoft.com/office/drawing/2010/main">
                <a:noFill/>
              </a14:hiddenFill>
            </a:ext>
          </a:extLst>
        </p:spPr>
      </p:cxnSp>
      <p:sp>
        <p:nvSpPr>
          <p:cNvPr id="24" name="TextBox 23"/>
          <p:cNvSpPr txBox="1"/>
          <p:nvPr/>
        </p:nvSpPr>
        <p:spPr>
          <a:xfrm>
            <a:off x="902375" y="1330437"/>
            <a:ext cx="1828800" cy="246221"/>
          </a:xfrm>
          <a:prstGeom prst="rect">
            <a:avLst/>
          </a:prstGeom>
          <a:noFill/>
        </p:spPr>
        <p:txBody>
          <a:bodyPr wrap="square" lIns="0" tIns="0" rIns="0" bIns="0" rtlCol="0">
            <a:spAutoFit/>
          </a:bodyPr>
          <a:lstStyle/>
          <a:p>
            <a:pPr algn="ctr"/>
            <a:r>
              <a:rPr lang="en-US" sz="1600" b="1" dirty="0" smtClean="0"/>
              <a:t>Generation</a:t>
            </a:r>
            <a:endParaRPr lang="en-US" sz="1600" dirty="0">
              <a:solidFill>
                <a:schemeClr val="accent3"/>
              </a:solidFill>
            </a:endParaRPr>
          </a:p>
        </p:txBody>
      </p:sp>
      <p:cxnSp>
        <p:nvCxnSpPr>
          <p:cNvPr id="25" name="Straight Connector 24"/>
          <p:cNvCxnSpPr/>
          <p:nvPr/>
        </p:nvCxnSpPr>
        <p:spPr bwMode="auto">
          <a:xfrm>
            <a:off x="902375" y="1586802"/>
            <a:ext cx="1828800" cy="0"/>
          </a:xfrm>
          <a:prstGeom prst="line">
            <a:avLst/>
          </a:prstGeom>
          <a:noFill/>
          <a:ln w="12700" cmpd="sng">
            <a:solidFill>
              <a:schemeClr val="tx1"/>
            </a:solidFill>
            <a:round/>
            <a:headEnd/>
            <a:tailEnd/>
          </a:ln>
          <a:extLst>
            <a:ext uri="{909E8E84-426E-40DD-AFC4-6F175D3DCCD1}">
              <a14:hiddenFill xmlns:a14="http://schemas.microsoft.com/office/drawing/2010/main">
                <a:noFill/>
              </a14:hiddenFill>
            </a:ext>
          </a:extLst>
        </p:spPr>
      </p:cxnSp>
      <p:cxnSp>
        <p:nvCxnSpPr>
          <p:cNvPr id="26" name="Straight Connector 25"/>
          <p:cNvCxnSpPr/>
          <p:nvPr/>
        </p:nvCxnSpPr>
        <p:spPr bwMode="auto">
          <a:xfrm>
            <a:off x="902375" y="1819834"/>
            <a:ext cx="1828800" cy="0"/>
          </a:xfrm>
          <a:prstGeom prst="line">
            <a:avLst/>
          </a:prstGeom>
          <a:noFill/>
          <a:ln w="12700" cmpd="sng">
            <a:solidFill>
              <a:schemeClr val="tx1"/>
            </a:solidFill>
            <a:round/>
            <a:headEnd/>
            <a:tailEnd/>
          </a:ln>
          <a:extLst>
            <a:ext uri="{909E8E84-426E-40DD-AFC4-6F175D3DCCD1}">
              <a14:hiddenFill xmlns:a14="http://schemas.microsoft.com/office/drawing/2010/main">
                <a:noFill/>
              </a14:hiddenFill>
            </a:ext>
          </a:extLst>
        </p:spPr>
      </p:cxnSp>
      <p:cxnSp>
        <p:nvCxnSpPr>
          <p:cNvPr id="27" name="Straight Connector 26"/>
          <p:cNvCxnSpPr/>
          <p:nvPr/>
        </p:nvCxnSpPr>
        <p:spPr bwMode="auto">
          <a:xfrm>
            <a:off x="902375" y="4251200"/>
            <a:ext cx="1828800" cy="0"/>
          </a:xfrm>
          <a:prstGeom prst="line">
            <a:avLst/>
          </a:prstGeom>
          <a:noFill/>
          <a:ln w="12700" cmpd="sng">
            <a:solidFill>
              <a:schemeClr val="tx1"/>
            </a:solidFill>
            <a:round/>
            <a:headEnd/>
            <a:tailEnd/>
          </a:ln>
          <a:extLst>
            <a:ext uri="{909E8E84-426E-40DD-AFC4-6F175D3DCCD1}">
              <a14:hiddenFill xmlns:a14="http://schemas.microsoft.com/office/drawing/2010/main">
                <a:noFill/>
              </a14:hiddenFill>
            </a:ext>
          </a:extLst>
        </p:spPr>
      </p:cxnSp>
      <p:sp>
        <p:nvSpPr>
          <p:cNvPr id="28" name="TextBox 27"/>
          <p:cNvSpPr txBox="1"/>
          <p:nvPr/>
        </p:nvSpPr>
        <p:spPr>
          <a:xfrm>
            <a:off x="902375" y="1605851"/>
            <a:ext cx="533400" cy="215444"/>
          </a:xfrm>
          <a:prstGeom prst="rect">
            <a:avLst/>
          </a:prstGeom>
          <a:noFill/>
        </p:spPr>
        <p:txBody>
          <a:bodyPr wrap="square" lIns="0" tIns="0" rIns="0" bIns="0" rtlCol="0">
            <a:spAutoFit/>
          </a:bodyPr>
          <a:lstStyle/>
          <a:p>
            <a:pPr algn="ctr"/>
            <a:r>
              <a:rPr lang="en-US" sz="1400" dirty="0" smtClean="0"/>
              <a:t>0</a:t>
            </a:r>
            <a:endParaRPr lang="en-US" sz="1400" dirty="0">
              <a:solidFill>
                <a:schemeClr val="accent3"/>
              </a:solidFill>
            </a:endParaRPr>
          </a:p>
        </p:txBody>
      </p:sp>
      <p:sp>
        <p:nvSpPr>
          <p:cNvPr id="29" name="TextBox 28"/>
          <p:cNvSpPr txBox="1"/>
          <p:nvPr/>
        </p:nvSpPr>
        <p:spPr>
          <a:xfrm>
            <a:off x="1435775" y="1605851"/>
            <a:ext cx="609600" cy="215444"/>
          </a:xfrm>
          <a:prstGeom prst="rect">
            <a:avLst/>
          </a:prstGeom>
          <a:noFill/>
        </p:spPr>
        <p:txBody>
          <a:bodyPr wrap="square" lIns="0" tIns="0" rIns="0" bIns="0" rtlCol="0">
            <a:spAutoFit/>
          </a:bodyPr>
          <a:lstStyle/>
          <a:p>
            <a:pPr algn="ctr"/>
            <a:r>
              <a:rPr lang="en-US" sz="1400" dirty="0" smtClean="0"/>
              <a:t>1</a:t>
            </a:r>
            <a:endParaRPr lang="en-US" sz="1400" dirty="0">
              <a:solidFill>
                <a:schemeClr val="accent3"/>
              </a:solidFill>
            </a:endParaRPr>
          </a:p>
        </p:txBody>
      </p:sp>
      <p:sp>
        <p:nvSpPr>
          <p:cNvPr id="30" name="TextBox 29"/>
          <p:cNvSpPr txBox="1"/>
          <p:nvPr/>
        </p:nvSpPr>
        <p:spPr>
          <a:xfrm>
            <a:off x="2032675" y="1605851"/>
            <a:ext cx="698500" cy="215444"/>
          </a:xfrm>
          <a:prstGeom prst="rect">
            <a:avLst/>
          </a:prstGeom>
          <a:noFill/>
        </p:spPr>
        <p:txBody>
          <a:bodyPr wrap="square" lIns="0" tIns="0" rIns="0" bIns="0" rtlCol="0">
            <a:spAutoFit/>
          </a:bodyPr>
          <a:lstStyle/>
          <a:p>
            <a:pPr algn="ctr"/>
            <a:r>
              <a:rPr lang="en-US" sz="1400" dirty="0" smtClean="0"/>
              <a:t>2</a:t>
            </a:r>
            <a:endParaRPr lang="en-US" sz="1400" dirty="0">
              <a:solidFill>
                <a:schemeClr val="accent3"/>
              </a:solidFill>
            </a:endParaRPr>
          </a:p>
        </p:txBody>
      </p:sp>
      <p:cxnSp>
        <p:nvCxnSpPr>
          <p:cNvPr id="31" name="Straight Arrow Connector 30"/>
          <p:cNvCxnSpPr/>
          <p:nvPr/>
        </p:nvCxnSpPr>
        <p:spPr bwMode="auto">
          <a:xfrm flipV="1">
            <a:off x="1130975" y="2805169"/>
            <a:ext cx="381000" cy="381000"/>
          </a:xfrm>
          <a:prstGeom prst="straightConnector1">
            <a:avLst/>
          </a:prstGeom>
          <a:noFill/>
          <a:ln w="19050" cmpd="sng">
            <a:solidFill>
              <a:srgbClr val="000000"/>
            </a:solidFill>
            <a:round/>
            <a:headEnd/>
            <a:tailEnd type="triangle" w="med" len="sm"/>
          </a:ln>
          <a:extLst>
            <a:ext uri="{909E8E84-426E-40DD-AFC4-6F175D3DCCD1}">
              <a14:hiddenFill xmlns:a14="http://schemas.microsoft.com/office/drawing/2010/main">
                <a:noFill/>
              </a14:hiddenFill>
            </a:ext>
          </a:extLst>
        </p:spPr>
      </p:cxnSp>
      <p:cxnSp>
        <p:nvCxnSpPr>
          <p:cNvPr id="32" name="Straight Arrow Connector 31"/>
          <p:cNvCxnSpPr/>
          <p:nvPr/>
        </p:nvCxnSpPr>
        <p:spPr bwMode="auto">
          <a:xfrm>
            <a:off x="1969175" y="3262369"/>
            <a:ext cx="520700" cy="571500"/>
          </a:xfrm>
          <a:prstGeom prst="straightConnector1">
            <a:avLst/>
          </a:prstGeom>
          <a:noFill/>
          <a:ln w="19050" cmpd="sng">
            <a:solidFill>
              <a:srgbClr val="000000"/>
            </a:solidFill>
            <a:round/>
            <a:headEnd/>
            <a:tailEnd type="triangle" w="med" len="sm"/>
          </a:ln>
          <a:extLst>
            <a:ext uri="{909E8E84-426E-40DD-AFC4-6F175D3DCCD1}">
              <a14:hiddenFill xmlns:a14="http://schemas.microsoft.com/office/drawing/2010/main">
                <a:noFill/>
              </a14:hiddenFill>
            </a:ext>
          </a:extLst>
        </p:spPr>
      </p:cxnSp>
      <p:cxnSp>
        <p:nvCxnSpPr>
          <p:cNvPr id="33" name="Straight Arrow Connector 32"/>
          <p:cNvCxnSpPr/>
          <p:nvPr/>
        </p:nvCxnSpPr>
        <p:spPr bwMode="auto">
          <a:xfrm flipV="1">
            <a:off x="1721525" y="2100319"/>
            <a:ext cx="749300" cy="552450"/>
          </a:xfrm>
          <a:prstGeom prst="straightConnector1">
            <a:avLst/>
          </a:prstGeom>
          <a:noFill/>
          <a:ln w="19050" cmpd="sng">
            <a:solidFill>
              <a:srgbClr val="000000"/>
            </a:solidFill>
            <a:round/>
            <a:headEnd/>
            <a:tailEnd type="triangle" w="med" len="sm"/>
          </a:ln>
          <a:extLst>
            <a:ext uri="{909E8E84-426E-40DD-AFC4-6F175D3DCCD1}">
              <a14:hiddenFill xmlns:a14="http://schemas.microsoft.com/office/drawing/2010/main">
                <a:noFill/>
              </a14:hiddenFill>
            </a:ext>
          </a:extLst>
        </p:spPr>
      </p:cxnSp>
      <p:cxnSp>
        <p:nvCxnSpPr>
          <p:cNvPr id="34" name="Straight Arrow Connector 33"/>
          <p:cNvCxnSpPr/>
          <p:nvPr/>
        </p:nvCxnSpPr>
        <p:spPr bwMode="auto">
          <a:xfrm>
            <a:off x="1130975" y="3262369"/>
            <a:ext cx="609600" cy="0"/>
          </a:xfrm>
          <a:prstGeom prst="straightConnector1">
            <a:avLst/>
          </a:prstGeom>
          <a:noFill/>
          <a:ln w="19050" cmpd="sng">
            <a:solidFill>
              <a:srgbClr val="000000"/>
            </a:solidFill>
            <a:round/>
            <a:headEnd/>
            <a:tailEnd type="triangle" w="med" len="sm"/>
          </a:ln>
          <a:extLst>
            <a:ext uri="{909E8E84-426E-40DD-AFC4-6F175D3DCCD1}">
              <a14:hiddenFill xmlns:a14="http://schemas.microsoft.com/office/drawing/2010/main">
                <a:noFill/>
              </a14:hiddenFill>
            </a:ext>
          </a:extLst>
        </p:spPr>
      </p:cxnSp>
      <p:cxnSp>
        <p:nvCxnSpPr>
          <p:cNvPr id="35" name="Straight Arrow Connector 34"/>
          <p:cNvCxnSpPr/>
          <p:nvPr/>
        </p:nvCxnSpPr>
        <p:spPr bwMode="auto">
          <a:xfrm>
            <a:off x="1721525" y="2652769"/>
            <a:ext cx="768350" cy="25400"/>
          </a:xfrm>
          <a:prstGeom prst="straightConnector1">
            <a:avLst/>
          </a:prstGeom>
          <a:noFill/>
          <a:ln w="19050" cmpd="sng">
            <a:solidFill>
              <a:srgbClr val="000000"/>
            </a:solidFill>
            <a:round/>
            <a:headEnd/>
            <a:tailEnd type="triangle" w="med" len="sm"/>
          </a:ln>
          <a:extLst>
            <a:ext uri="{909E8E84-426E-40DD-AFC4-6F175D3DCCD1}">
              <a14:hiddenFill xmlns:a14="http://schemas.microsoft.com/office/drawing/2010/main">
                <a:noFill/>
              </a14:hiddenFill>
            </a:ext>
          </a:extLst>
        </p:spPr>
      </p:cxnSp>
      <p:cxnSp>
        <p:nvCxnSpPr>
          <p:cNvPr id="36" name="Straight Arrow Connector 35"/>
          <p:cNvCxnSpPr/>
          <p:nvPr/>
        </p:nvCxnSpPr>
        <p:spPr bwMode="auto">
          <a:xfrm flipV="1">
            <a:off x="1969175" y="3236969"/>
            <a:ext cx="527050" cy="25400"/>
          </a:xfrm>
          <a:prstGeom prst="straightConnector1">
            <a:avLst/>
          </a:prstGeom>
          <a:noFill/>
          <a:ln w="19050" cmpd="sng">
            <a:solidFill>
              <a:srgbClr val="000000"/>
            </a:solidFill>
            <a:round/>
            <a:headEnd/>
            <a:tailEnd type="triangle" w="med" len="sm"/>
          </a:ln>
          <a:extLst>
            <a:ext uri="{909E8E84-426E-40DD-AFC4-6F175D3DCCD1}">
              <a14:hiddenFill xmlns:a14="http://schemas.microsoft.com/office/drawing/2010/main">
                <a:noFill/>
              </a14:hiddenFill>
            </a:ext>
          </a:extLst>
        </p:spPr>
      </p:cxnSp>
      <p:cxnSp>
        <p:nvCxnSpPr>
          <p:cNvPr id="37" name="Straight Arrow Connector 36"/>
          <p:cNvCxnSpPr/>
          <p:nvPr/>
        </p:nvCxnSpPr>
        <p:spPr bwMode="auto">
          <a:xfrm flipV="1">
            <a:off x="2750225" y="2532119"/>
            <a:ext cx="615275" cy="120650"/>
          </a:xfrm>
          <a:prstGeom prst="straightConnector1">
            <a:avLst/>
          </a:prstGeom>
          <a:noFill/>
          <a:ln w="19050" cmpd="sng">
            <a:solidFill>
              <a:srgbClr val="000000"/>
            </a:solidFill>
            <a:round/>
            <a:headEnd/>
            <a:tailEnd type="triangle" w="med" len="sm"/>
          </a:ln>
          <a:extLst>
            <a:ext uri="{909E8E84-426E-40DD-AFC4-6F175D3DCCD1}">
              <a14:hiddenFill xmlns:a14="http://schemas.microsoft.com/office/drawing/2010/main">
                <a:noFill/>
              </a14:hiddenFill>
            </a:ext>
          </a:extLst>
        </p:spPr>
      </p:cxnSp>
      <p:cxnSp>
        <p:nvCxnSpPr>
          <p:cNvPr id="38" name="Straight Arrow Connector 37"/>
          <p:cNvCxnSpPr/>
          <p:nvPr/>
        </p:nvCxnSpPr>
        <p:spPr bwMode="auto">
          <a:xfrm flipV="1">
            <a:off x="2750225" y="3224269"/>
            <a:ext cx="424775" cy="44450"/>
          </a:xfrm>
          <a:prstGeom prst="straightConnector1">
            <a:avLst/>
          </a:prstGeom>
          <a:noFill/>
          <a:ln w="19050" cmpd="sng">
            <a:solidFill>
              <a:srgbClr val="000000"/>
            </a:solidFill>
            <a:round/>
            <a:headEnd/>
            <a:tailEnd type="triangle" w="med" len="sm"/>
          </a:ln>
          <a:extLst>
            <a:ext uri="{909E8E84-426E-40DD-AFC4-6F175D3DCCD1}">
              <a14:hiddenFill xmlns:a14="http://schemas.microsoft.com/office/drawing/2010/main">
                <a:noFill/>
              </a14:hiddenFill>
            </a:ext>
          </a:extLst>
        </p:spPr>
      </p:cxnSp>
      <p:cxnSp>
        <p:nvCxnSpPr>
          <p:cNvPr id="39" name="Straight Arrow Connector 38"/>
          <p:cNvCxnSpPr/>
          <p:nvPr/>
        </p:nvCxnSpPr>
        <p:spPr bwMode="auto">
          <a:xfrm>
            <a:off x="2750225" y="3840219"/>
            <a:ext cx="621625" cy="95250"/>
          </a:xfrm>
          <a:prstGeom prst="straightConnector1">
            <a:avLst/>
          </a:prstGeom>
          <a:noFill/>
          <a:ln w="19050" cmpd="sng">
            <a:solidFill>
              <a:srgbClr val="000000"/>
            </a:solidFill>
            <a:round/>
            <a:headEnd/>
            <a:tailEnd type="triangle" w="med" len="sm"/>
          </a:ln>
          <a:extLst>
            <a:ext uri="{909E8E84-426E-40DD-AFC4-6F175D3DCCD1}">
              <a14:hiddenFill xmlns:a14="http://schemas.microsoft.com/office/drawing/2010/main">
                <a:noFill/>
              </a14:hiddenFill>
            </a:ext>
          </a:extLst>
        </p:spPr>
      </p:cxnSp>
      <p:cxnSp>
        <p:nvCxnSpPr>
          <p:cNvPr id="40" name="Straight Arrow Connector 39"/>
          <p:cNvCxnSpPr/>
          <p:nvPr/>
        </p:nvCxnSpPr>
        <p:spPr bwMode="auto">
          <a:xfrm flipV="1">
            <a:off x="2750225" y="1814569"/>
            <a:ext cx="450175" cy="279400"/>
          </a:xfrm>
          <a:prstGeom prst="straightConnector1">
            <a:avLst/>
          </a:prstGeom>
          <a:noFill/>
          <a:ln w="19050" cmpd="sng">
            <a:solidFill>
              <a:srgbClr val="000000"/>
            </a:solidFill>
            <a:round/>
            <a:headEnd/>
            <a:tailEnd type="triangle" w="med" len="sm"/>
          </a:ln>
          <a:extLst>
            <a:ext uri="{909E8E84-426E-40DD-AFC4-6F175D3DCCD1}">
              <a14:hiddenFill xmlns:a14="http://schemas.microsoft.com/office/drawing/2010/main">
                <a:noFill/>
              </a14:hiddenFill>
            </a:ext>
          </a:extLst>
        </p:spPr>
      </p:cxnSp>
      <p:cxnSp>
        <p:nvCxnSpPr>
          <p:cNvPr id="41" name="Straight Connector 40"/>
          <p:cNvCxnSpPr/>
          <p:nvPr/>
        </p:nvCxnSpPr>
        <p:spPr bwMode="auto">
          <a:xfrm>
            <a:off x="3733800" y="1586802"/>
            <a:ext cx="0" cy="2589967"/>
          </a:xfrm>
          <a:prstGeom prst="line">
            <a:avLst/>
          </a:prstGeom>
          <a:noFill/>
          <a:ln w="12700">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42" name="Straight Connector 41"/>
          <p:cNvCxnSpPr/>
          <p:nvPr/>
        </p:nvCxnSpPr>
        <p:spPr bwMode="auto">
          <a:xfrm>
            <a:off x="4387850" y="1586802"/>
            <a:ext cx="0" cy="2589967"/>
          </a:xfrm>
          <a:prstGeom prst="line">
            <a:avLst/>
          </a:prstGeom>
          <a:noFill/>
          <a:ln w="12700">
            <a:solidFill>
              <a:schemeClr val="tx1"/>
            </a:solidFill>
            <a:prstDash val="sysDash"/>
            <a:round/>
            <a:headEnd/>
            <a:tailEnd/>
          </a:ln>
          <a:extLst>
            <a:ext uri="{909E8E84-426E-40DD-AFC4-6F175D3DCCD1}">
              <a14:hiddenFill xmlns:a14="http://schemas.microsoft.com/office/drawing/2010/main">
                <a:noFill/>
              </a14:hiddenFill>
            </a:ext>
          </a:extLst>
        </p:spPr>
      </p:cxnSp>
      <p:grpSp>
        <p:nvGrpSpPr>
          <p:cNvPr id="43" name="Group 42"/>
          <p:cNvGrpSpPr/>
          <p:nvPr/>
        </p:nvGrpSpPr>
        <p:grpSpPr>
          <a:xfrm>
            <a:off x="931406" y="4774210"/>
            <a:ext cx="7626586" cy="1547928"/>
            <a:chOff x="340026" y="4275034"/>
            <a:chExt cx="7626586" cy="1547928"/>
          </a:xfrm>
        </p:grpSpPr>
        <p:sp>
          <p:nvSpPr>
            <p:cNvPr id="44" name="TextBox 54"/>
            <p:cNvSpPr txBox="1"/>
            <p:nvPr/>
          </p:nvSpPr>
          <p:spPr>
            <a:xfrm>
              <a:off x="546056" y="5484408"/>
              <a:ext cx="6784227"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smtClean="0">
                  <a:solidFill>
                    <a:prstClr val="black"/>
                  </a:solidFill>
                </a:rPr>
                <a:t>Protected long-term with new, rapid vaccine methods</a:t>
              </a:r>
              <a:endParaRPr lang="en-US" sz="1600" dirty="0">
                <a:solidFill>
                  <a:prstClr val="black"/>
                </a:solidFill>
              </a:endParaRPr>
            </a:p>
          </p:txBody>
        </p:sp>
        <p:sp>
          <p:nvSpPr>
            <p:cNvPr id="45" name="Oval 44"/>
            <p:cNvSpPr/>
            <p:nvPr/>
          </p:nvSpPr>
          <p:spPr>
            <a:xfrm>
              <a:off x="340026" y="5562245"/>
              <a:ext cx="182880" cy="182880"/>
            </a:xfrm>
            <a:prstGeom prst="ellipse">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800" dirty="0" smtClean="0">
                <a:solidFill>
                  <a:prstClr val="black"/>
                </a:solidFill>
              </a:endParaRPr>
            </a:p>
          </p:txBody>
        </p:sp>
        <p:sp>
          <p:nvSpPr>
            <p:cNvPr id="46" name="Oval 45"/>
            <p:cNvSpPr/>
            <p:nvPr/>
          </p:nvSpPr>
          <p:spPr>
            <a:xfrm>
              <a:off x="340026" y="4352871"/>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800" dirty="0" smtClean="0">
                <a:solidFill>
                  <a:prstClr val="black"/>
                </a:solidFill>
              </a:endParaRPr>
            </a:p>
          </p:txBody>
        </p:sp>
        <p:sp>
          <p:nvSpPr>
            <p:cNvPr id="47" name="TextBox 475"/>
            <p:cNvSpPr txBox="1"/>
            <p:nvPr/>
          </p:nvSpPr>
          <p:spPr>
            <a:xfrm>
              <a:off x="546056" y="4668334"/>
              <a:ext cx="5982323"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smtClean="0">
                  <a:solidFill>
                    <a:prstClr val="black"/>
                  </a:solidFill>
                </a:rPr>
                <a:t>Infected individuals</a:t>
              </a:r>
              <a:endParaRPr lang="en-US" sz="1600" dirty="0">
                <a:solidFill>
                  <a:prstClr val="black"/>
                </a:solidFill>
              </a:endParaRPr>
            </a:p>
          </p:txBody>
        </p:sp>
        <p:sp>
          <p:nvSpPr>
            <p:cNvPr id="48" name="TextBox 476"/>
            <p:cNvSpPr txBox="1"/>
            <p:nvPr/>
          </p:nvSpPr>
          <p:spPr>
            <a:xfrm>
              <a:off x="546056" y="4275034"/>
              <a:ext cx="6181274" cy="338554"/>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smtClean="0">
                  <a:solidFill>
                    <a:prstClr val="black"/>
                  </a:solidFill>
                </a:rPr>
                <a:t>Infected, identified early with local diagnosis</a:t>
              </a:r>
              <a:endParaRPr lang="en-US" sz="1600" dirty="0">
                <a:solidFill>
                  <a:prstClr val="black"/>
                </a:solidFill>
              </a:endParaRPr>
            </a:p>
          </p:txBody>
        </p:sp>
        <p:sp>
          <p:nvSpPr>
            <p:cNvPr id="49" name="Oval 48"/>
            <p:cNvSpPr/>
            <p:nvPr/>
          </p:nvSpPr>
          <p:spPr>
            <a:xfrm>
              <a:off x="340026" y="4746171"/>
              <a:ext cx="182880" cy="1828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800" dirty="0" smtClean="0">
                <a:solidFill>
                  <a:prstClr val="black"/>
                </a:solidFill>
              </a:endParaRPr>
            </a:p>
          </p:txBody>
        </p:sp>
        <p:sp>
          <p:nvSpPr>
            <p:cNvPr id="50" name="TextBox 478"/>
            <p:cNvSpPr txBox="1"/>
            <p:nvPr/>
          </p:nvSpPr>
          <p:spPr>
            <a:xfrm>
              <a:off x="546056" y="5083213"/>
              <a:ext cx="742055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smtClean="0">
                  <a:solidFill>
                    <a:prstClr val="black"/>
                  </a:solidFill>
                </a:rPr>
                <a:t>Protected transiently by transferring immune responses</a:t>
              </a:r>
              <a:endParaRPr lang="en-US" sz="1600" dirty="0">
                <a:solidFill>
                  <a:prstClr val="black"/>
                </a:solidFill>
              </a:endParaRPr>
            </a:p>
          </p:txBody>
        </p:sp>
        <p:sp>
          <p:nvSpPr>
            <p:cNvPr id="51" name="Oval 50"/>
            <p:cNvSpPr/>
            <p:nvPr/>
          </p:nvSpPr>
          <p:spPr>
            <a:xfrm>
              <a:off x="340026" y="5161050"/>
              <a:ext cx="182880" cy="182880"/>
            </a:xfrm>
            <a:prstGeom prst="ellipse">
              <a:avLst/>
            </a:prstGeom>
            <a:solidFill>
              <a:srgbClr val="92D05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800" dirty="0" smtClean="0">
                <a:solidFill>
                  <a:prstClr val="black"/>
                </a:solidFill>
              </a:endParaRPr>
            </a:p>
          </p:txBody>
        </p:sp>
      </p:grpSp>
    </p:spTree>
    <p:extLst>
      <p:ext uri="{BB962C8B-B14F-4D97-AF65-F5344CB8AC3E}">
        <p14:creationId xmlns:p14="http://schemas.microsoft.com/office/powerpoint/2010/main" val="43666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651301" y="151418"/>
            <a:ext cx="7140575" cy="612648"/>
          </a:xfrm>
        </p:spPr>
        <p:txBody>
          <a:bodyPr>
            <a:normAutofit/>
          </a:bodyPr>
          <a:lstStyle/>
          <a:p>
            <a:r>
              <a:rPr lang="en-US" dirty="0" smtClean="0">
                <a:latin typeface="+mn-lt"/>
              </a:rPr>
              <a:t>Fielding Rapid &amp; Accurate Diagnostics</a:t>
            </a:r>
            <a:endParaRPr lang="en-US" dirty="0">
              <a:latin typeface="+mn-lt"/>
            </a:endParaRPr>
          </a:p>
        </p:txBody>
      </p:sp>
      <p:sp>
        <p:nvSpPr>
          <p:cNvPr id="38" name="Rectangle 37"/>
          <p:cNvSpPr/>
          <p:nvPr/>
        </p:nvSpPr>
        <p:spPr>
          <a:xfrm>
            <a:off x="416560" y="982209"/>
            <a:ext cx="8317452" cy="20963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pic>
        <p:nvPicPr>
          <p:cNvPr id="39" name="Picture 38" descr="Phlebotomy.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471" y="1443281"/>
            <a:ext cx="1730357" cy="1184629"/>
          </a:xfrm>
          <a:prstGeom prst="rect">
            <a:avLst/>
          </a:prstGeom>
        </p:spPr>
      </p:pic>
      <p:sp>
        <p:nvSpPr>
          <p:cNvPr id="40" name="TextBox 39"/>
          <p:cNvSpPr txBox="1"/>
          <p:nvPr/>
        </p:nvSpPr>
        <p:spPr>
          <a:xfrm>
            <a:off x="4086670" y="982209"/>
            <a:ext cx="808683" cy="400110"/>
          </a:xfrm>
          <a:prstGeom prst="rect">
            <a:avLst/>
          </a:prstGeom>
          <a:noFill/>
        </p:spPr>
        <p:txBody>
          <a:bodyPr wrap="none" rtlCol="0">
            <a:spAutoFit/>
          </a:bodyPr>
          <a:lstStyle/>
          <a:p>
            <a:pPr defTabSz="914400"/>
            <a:r>
              <a:rPr lang="en-US" sz="2000" b="1" dirty="0">
                <a:solidFill>
                  <a:prstClr val="black"/>
                </a:solidFill>
              </a:rPr>
              <a:t>Today</a:t>
            </a:r>
          </a:p>
        </p:txBody>
      </p:sp>
      <p:sp>
        <p:nvSpPr>
          <p:cNvPr id="41" name="TextBox 40"/>
          <p:cNvSpPr txBox="1"/>
          <p:nvPr/>
        </p:nvSpPr>
        <p:spPr>
          <a:xfrm>
            <a:off x="2381490" y="3363261"/>
            <a:ext cx="4374083" cy="400110"/>
          </a:xfrm>
          <a:prstGeom prst="rect">
            <a:avLst/>
          </a:prstGeom>
          <a:noFill/>
        </p:spPr>
        <p:txBody>
          <a:bodyPr wrap="none" rtlCol="0">
            <a:spAutoFit/>
          </a:bodyPr>
          <a:lstStyle/>
          <a:p>
            <a:pPr defTabSz="914400"/>
            <a:r>
              <a:rPr lang="en-US" sz="2000" b="1" dirty="0" smtClean="0">
                <a:solidFill>
                  <a:schemeClr val="accent1">
                    <a:lumMod val="75000"/>
                  </a:schemeClr>
                </a:solidFill>
              </a:rPr>
              <a:t>DARPA Mobile Analysis Platform (MAP)</a:t>
            </a:r>
            <a:endParaRPr lang="en-US" sz="2000" b="1" dirty="0">
              <a:solidFill>
                <a:schemeClr val="accent1">
                  <a:lumMod val="75000"/>
                </a:schemeClr>
              </a:solidFill>
            </a:endParaRPr>
          </a:p>
        </p:txBody>
      </p:sp>
      <p:pic>
        <p:nvPicPr>
          <p:cNvPr id="42" name="Picture 41" descr="Genetics Lab(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9322" y="1443280"/>
            <a:ext cx="1253351" cy="1265885"/>
          </a:xfrm>
          <a:prstGeom prst="rect">
            <a:avLst/>
          </a:prstGeom>
        </p:spPr>
      </p:pic>
      <p:pic>
        <p:nvPicPr>
          <p:cNvPr id="43" name="Picture 42" descr="EducationTraining_Patient_Imag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8949" y="1443281"/>
            <a:ext cx="1265884" cy="1265884"/>
          </a:xfrm>
          <a:prstGeom prst="rect">
            <a:avLst/>
          </a:prstGeom>
        </p:spPr>
      </p:pic>
      <p:sp>
        <p:nvSpPr>
          <p:cNvPr id="44" name="TextBox 43"/>
          <p:cNvSpPr txBox="1"/>
          <p:nvPr/>
        </p:nvSpPr>
        <p:spPr>
          <a:xfrm>
            <a:off x="732893" y="2770226"/>
            <a:ext cx="1927263" cy="276999"/>
          </a:xfrm>
          <a:prstGeom prst="rect">
            <a:avLst/>
          </a:prstGeom>
          <a:noFill/>
        </p:spPr>
        <p:txBody>
          <a:bodyPr wrap="square" rtlCol="0">
            <a:spAutoFit/>
          </a:bodyPr>
          <a:lstStyle/>
          <a:p>
            <a:pPr algn="ctr" defTabSz="914400"/>
            <a:r>
              <a:rPr lang="en-US" sz="1200" dirty="0" smtClean="0">
                <a:solidFill>
                  <a:prstClr val="black"/>
                </a:solidFill>
              </a:rPr>
              <a:t>Trained phlebotomist</a:t>
            </a:r>
            <a:endParaRPr lang="en-US" sz="1200" i="1" dirty="0">
              <a:solidFill>
                <a:prstClr val="black"/>
              </a:solidFill>
            </a:endParaRPr>
          </a:p>
        </p:txBody>
      </p:sp>
      <p:sp>
        <p:nvSpPr>
          <p:cNvPr id="45" name="TextBox 44"/>
          <p:cNvSpPr txBox="1"/>
          <p:nvPr/>
        </p:nvSpPr>
        <p:spPr>
          <a:xfrm>
            <a:off x="3429963" y="2770226"/>
            <a:ext cx="2352070" cy="276999"/>
          </a:xfrm>
          <a:prstGeom prst="rect">
            <a:avLst/>
          </a:prstGeom>
          <a:noFill/>
        </p:spPr>
        <p:txBody>
          <a:bodyPr wrap="square" rtlCol="0">
            <a:spAutoFit/>
          </a:bodyPr>
          <a:lstStyle/>
          <a:p>
            <a:pPr algn="ctr" defTabSz="914400"/>
            <a:r>
              <a:rPr lang="en-US" sz="1200" dirty="0" smtClean="0">
                <a:solidFill>
                  <a:prstClr val="black"/>
                </a:solidFill>
              </a:rPr>
              <a:t>Clinical laboratory </a:t>
            </a:r>
            <a:r>
              <a:rPr lang="en-US" sz="1200" dirty="0">
                <a:solidFill>
                  <a:prstClr val="black"/>
                </a:solidFill>
              </a:rPr>
              <a:t>a</a:t>
            </a:r>
            <a:r>
              <a:rPr lang="en-US" sz="1200" dirty="0" smtClean="0">
                <a:solidFill>
                  <a:prstClr val="black"/>
                </a:solidFill>
              </a:rPr>
              <a:t>nalyses</a:t>
            </a:r>
            <a:endParaRPr lang="en-US" sz="1200" i="1" dirty="0">
              <a:solidFill>
                <a:prstClr val="black"/>
              </a:solidFill>
            </a:endParaRPr>
          </a:p>
        </p:txBody>
      </p:sp>
      <p:sp>
        <p:nvSpPr>
          <p:cNvPr id="46" name="TextBox 45"/>
          <p:cNvSpPr txBox="1"/>
          <p:nvPr/>
        </p:nvSpPr>
        <p:spPr>
          <a:xfrm>
            <a:off x="6376997" y="2770224"/>
            <a:ext cx="2689789" cy="276999"/>
          </a:xfrm>
          <a:prstGeom prst="rect">
            <a:avLst/>
          </a:prstGeom>
          <a:noFill/>
        </p:spPr>
        <p:txBody>
          <a:bodyPr wrap="square" rtlCol="0">
            <a:spAutoFit/>
          </a:bodyPr>
          <a:lstStyle/>
          <a:p>
            <a:pPr algn="ctr" defTabSz="914400"/>
            <a:r>
              <a:rPr lang="en-US" sz="1200" dirty="0" smtClean="0">
                <a:solidFill>
                  <a:prstClr val="black"/>
                </a:solidFill>
              </a:rPr>
              <a:t>Results from physician</a:t>
            </a:r>
            <a:endParaRPr lang="en-US" sz="1200" i="1" dirty="0">
              <a:solidFill>
                <a:prstClr val="black"/>
              </a:solidFill>
            </a:endParaRPr>
          </a:p>
        </p:txBody>
      </p:sp>
      <p:cxnSp>
        <p:nvCxnSpPr>
          <p:cNvPr id="47" name="Straight Arrow Connector 46"/>
          <p:cNvCxnSpPr/>
          <p:nvPr/>
        </p:nvCxnSpPr>
        <p:spPr bwMode="auto">
          <a:xfrm>
            <a:off x="2971411" y="2091366"/>
            <a:ext cx="594964" cy="0"/>
          </a:xfrm>
          <a:prstGeom prst="straightConnector1">
            <a:avLst/>
          </a:prstGeom>
          <a:noFill/>
          <a:ln w="22225">
            <a:solidFill>
              <a:schemeClr val="tx1"/>
            </a:solidFill>
            <a:round/>
            <a:headEnd w="lg" len="lg"/>
            <a:tailEnd type="triangle" w="lg" len="lg"/>
          </a:ln>
          <a:extLst>
            <a:ext uri="{909E8E84-426E-40DD-AFC4-6F175D3DCCD1}">
              <a14:hiddenFill xmlns:a14="http://schemas.microsoft.com/office/drawing/2010/main">
                <a:noFill/>
              </a14:hiddenFill>
            </a:ext>
          </a:extLst>
        </p:spPr>
      </p:cxnSp>
      <p:sp>
        <p:nvSpPr>
          <p:cNvPr id="48" name="TextBox 47"/>
          <p:cNvSpPr txBox="1"/>
          <p:nvPr/>
        </p:nvSpPr>
        <p:spPr>
          <a:xfrm>
            <a:off x="2565675" y="1665543"/>
            <a:ext cx="1406436" cy="369332"/>
          </a:xfrm>
          <a:prstGeom prst="rect">
            <a:avLst/>
          </a:prstGeom>
          <a:noFill/>
        </p:spPr>
        <p:txBody>
          <a:bodyPr wrap="square" rtlCol="0">
            <a:spAutoFit/>
          </a:bodyPr>
          <a:lstStyle/>
          <a:p>
            <a:pPr algn="ctr"/>
            <a:r>
              <a:rPr lang="en-US" dirty="0" smtClean="0"/>
              <a:t>transport</a:t>
            </a:r>
            <a:endParaRPr lang="en-US" dirty="0"/>
          </a:p>
        </p:txBody>
      </p:sp>
      <p:cxnSp>
        <p:nvCxnSpPr>
          <p:cNvPr id="49" name="Straight Arrow Connector 48"/>
          <p:cNvCxnSpPr/>
          <p:nvPr/>
        </p:nvCxnSpPr>
        <p:spPr bwMode="auto">
          <a:xfrm>
            <a:off x="5880015" y="2084206"/>
            <a:ext cx="594964" cy="0"/>
          </a:xfrm>
          <a:prstGeom prst="straightConnector1">
            <a:avLst/>
          </a:prstGeom>
          <a:noFill/>
          <a:ln w="22225">
            <a:solidFill>
              <a:schemeClr val="tx1"/>
            </a:solidFill>
            <a:round/>
            <a:headEnd w="lg" len="lg"/>
            <a:tailEnd type="triangle" w="lg" len="lg"/>
          </a:ln>
          <a:extLst>
            <a:ext uri="{909E8E84-426E-40DD-AFC4-6F175D3DCCD1}">
              <a14:hiddenFill xmlns:a14="http://schemas.microsoft.com/office/drawing/2010/main">
                <a:noFill/>
              </a14:hiddenFill>
            </a:ext>
          </a:extLst>
        </p:spPr>
      </p:cxnSp>
      <p:sp>
        <p:nvSpPr>
          <p:cNvPr id="50" name="TextBox 49"/>
          <p:cNvSpPr txBox="1"/>
          <p:nvPr/>
        </p:nvSpPr>
        <p:spPr>
          <a:xfrm>
            <a:off x="5357605" y="1667815"/>
            <a:ext cx="1639785" cy="369332"/>
          </a:xfrm>
          <a:prstGeom prst="rect">
            <a:avLst/>
          </a:prstGeom>
          <a:noFill/>
        </p:spPr>
        <p:txBody>
          <a:bodyPr wrap="square" rtlCol="0">
            <a:spAutoFit/>
          </a:bodyPr>
          <a:lstStyle/>
          <a:p>
            <a:pPr algn="ctr"/>
            <a:r>
              <a:rPr lang="en-US" dirty="0" smtClean="0"/>
              <a:t>hours to days</a:t>
            </a:r>
            <a:endParaRPr lang="en-US" dirty="0"/>
          </a:p>
        </p:txBody>
      </p:sp>
      <p:cxnSp>
        <p:nvCxnSpPr>
          <p:cNvPr id="51" name="Straight Arrow Connector 50"/>
          <p:cNvCxnSpPr/>
          <p:nvPr/>
        </p:nvCxnSpPr>
        <p:spPr bwMode="auto">
          <a:xfrm>
            <a:off x="5795864" y="4878022"/>
            <a:ext cx="594964" cy="0"/>
          </a:xfrm>
          <a:prstGeom prst="straightConnector1">
            <a:avLst/>
          </a:prstGeom>
          <a:noFill/>
          <a:ln w="22225">
            <a:solidFill>
              <a:schemeClr val="tx2"/>
            </a:solidFill>
            <a:round/>
            <a:headEnd w="lg" len="lg"/>
            <a:tailEnd type="triangle" w="lg" len="lg"/>
          </a:ln>
          <a:extLst>
            <a:ext uri="{909E8E84-426E-40DD-AFC4-6F175D3DCCD1}">
              <a14:hiddenFill xmlns:a14="http://schemas.microsoft.com/office/drawing/2010/main">
                <a:noFill/>
              </a14:hiddenFill>
            </a:ext>
          </a:extLst>
        </p:spPr>
      </p:cxnSp>
      <p:sp>
        <p:nvSpPr>
          <p:cNvPr id="52" name="TextBox 51"/>
          <p:cNvSpPr txBox="1"/>
          <p:nvPr/>
        </p:nvSpPr>
        <p:spPr>
          <a:xfrm>
            <a:off x="5390128" y="4452199"/>
            <a:ext cx="1406436" cy="369332"/>
          </a:xfrm>
          <a:prstGeom prst="rect">
            <a:avLst/>
          </a:prstGeom>
          <a:noFill/>
        </p:spPr>
        <p:txBody>
          <a:bodyPr wrap="square" rtlCol="0">
            <a:spAutoFit/>
          </a:bodyPr>
          <a:lstStyle/>
          <a:p>
            <a:pPr algn="ctr"/>
            <a:r>
              <a:rPr lang="en-US" dirty="0" smtClean="0"/>
              <a:t>30-45 min</a:t>
            </a:r>
            <a:endParaRPr lang="en-US" dirty="0"/>
          </a:p>
        </p:txBody>
      </p:sp>
      <p:pic>
        <p:nvPicPr>
          <p:cNvPr id="53" name="Picture 3" descr="G:\home\user\camera\IMG-20130408-00502.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9792" b="33482" l="15608" r="81048"/>
                    </a14:imgEffect>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14018" t="16325" r="18504" b="65071"/>
          <a:stretch/>
        </p:blipFill>
        <p:spPr bwMode="auto">
          <a:xfrm>
            <a:off x="362670" y="3713155"/>
            <a:ext cx="2265020" cy="468351"/>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http://www.umio-health.com/userfiles/Diabetic_finger_prick_on_whit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7964" y="4634639"/>
            <a:ext cx="1534431" cy="1144127"/>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1300503" y="4239138"/>
            <a:ext cx="393056" cy="369332"/>
          </a:xfrm>
          <a:prstGeom prst="rect">
            <a:avLst/>
          </a:prstGeom>
          <a:noFill/>
        </p:spPr>
        <p:txBody>
          <a:bodyPr wrap="none" rtlCol="0">
            <a:spAutoFit/>
          </a:bodyPr>
          <a:lstStyle/>
          <a:p>
            <a:r>
              <a:rPr lang="en-US" dirty="0" smtClean="0"/>
              <a:t>or</a:t>
            </a:r>
            <a:endParaRPr lang="en-US" dirty="0"/>
          </a:p>
        </p:txBody>
      </p:sp>
      <p:cxnSp>
        <p:nvCxnSpPr>
          <p:cNvPr id="57" name="Straight Arrow Connector 56"/>
          <p:cNvCxnSpPr/>
          <p:nvPr/>
        </p:nvCxnSpPr>
        <p:spPr bwMode="auto">
          <a:xfrm>
            <a:off x="2656245" y="4826202"/>
            <a:ext cx="594964" cy="0"/>
          </a:xfrm>
          <a:prstGeom prst="straightConnector1">
            <a:avLst/>
          </a:prstGeom>
          <a:noFill/>
          <a:ln w="22225">
            <a:solidFill>
              <a:schemeClr val="tx2"/>
            </a:solidFill>
            <a:round/>
            <a:headEnd w="lg" len="lg"/>
            <a:tailEnd type="triangle" w="lg" len="lg"/>
          </a:ln>
          <a:extLst>
            <a:ext uri="{909E8E84-426E-40DD-AFC4-6F175D3DCCD1}">
              <a14:hiddenFill xmlns:a14="http://schemas.microsoft.com/office/drawing/2010/main">
                <a:noFill/>
              </a14:hiddenFill>
            </a:ext>
          </a:extLst>
        </p:spPr>
      </p:cxnSp>
      <p:sp>
        <p:nvSpPr>
          <p:cNvPr id="58" name="TextBox 57"/>
          <p:cNvSpPr txBox="1"/>
          <p:nvPr/>
        </p:nvSpPr>
        <p:spPr>
          <a:xfrm>
            <a:off x="567905" y="5783438"/>
            <a:ext cx="1854548" cy="646331"/>
          </a:xfrm>
          <a:prstGeom prst="rect">
            <a:avLst/>
          </a:prstGeom>
          <a:noFill/>
        </p:spPr>
        <p:txBody>
          <a:bodyPr wrap="square" rtlCol="0">
            <a:spAutoFit/>
          </a:bodyPr>
          <a:lstStyle/>
          <a:p>
            <a:pPr algn="ctr"/>
            <a:r>
              <a:rPr lang="en-US" dirty="0" smtClean="0"/>
              <a:t>Collect sample at the bedside</a:t>
            </a:r>
            <a:endParaRPr lang="en-US" dirty="0"/>
          </a:p>
        </p:txBody>
      </p:sp>
      <p:sp>
        <p:nvSpPr>
          <p:cNvPr id="59" name="TextBox 58"/>
          <p:cNvSpPr txBox="1"/>
          <p:nvPr/>
        </p:nvSpPr>
        <p:spPr>
          <a:xfrm>
            <a:off x="3865314" y="5914372"/>
            <a:ext cx="1406436" cy="369332"/>
          </a:xfrm>
          <a:prstGeom prst="rect">
            <a:avLst/>
          </a:prstGeom>
          <a:noFill/>
        </p:spPr>
        <p:txBody>
          <a:bodyPr wrap="square" rtlCol="0">
            <a:spAutoFit/>
          </a:bodyPr>
          <a:lstStyle/>
          <a:p>
            <a:pPr algn="ctr"/>
            <a:r>
              <a:rPr lang="en-US" dirty="0" smtClean="0"/>
              <a:t>Load sample</a:t>
            </a:r>
            <a:endParaRPr lang="en-US" dirty="0"/>
          </a:p>
        </p:txBody>
      </p:sp>
      <p:sp>
        <p:nvSpPr>
          <p:cNvPr id="60" name="TextBox 59"/>
          <p:cNvSpPr txBox="1"/>
          <p:nvPr/>
        </p:nvSpPr>
        <p:spPr>
          <a:xfrm>
            <a:off x="6811318" y="5771750"/>
            <a:ext cx="1821146" cy="646331"/>
          </a:xfrm>
          <a:prstGeom prst="rect">
            <a:avLst/>
          </a:prstGeom>
          <a:noFill/>
        </p:spPr>
        <p:txBody>
          <a:bodyPr wrap="square" rtlCol="0">
            <a:spAutoFit/>
          </a:bodyPr>
          <a:lstStyle/>
          <a:p>
            <a:pPr algn="ctr"/>
            <a:r>
              <a:rPr lang="en-US" dirty="0" smtClean="0"/>
              <a:t>Analyze and transmit results</a:t>
            </a:r>
            <a:endParaRPr lang="en-US" dirty="0"/>
          </a:p>
        </p:txBody>
      </p:sp>
      <p:pic>
        <p:nvPicPr>
          <p:cNvPr id="61" name="Content Placeholder 3" descr="C:\Users\hauptsg\Pictures\2013-04-23\288.jpg"/>
          <p:cNvPicPr preferRelativeResize="0">
            <a:picLocks noChangeAspect="1"/>
          </p:cNvPicPr>
          <p:nvPr/>
        </p:nvPicPr>
        <p:blipFill rotWithShape="1">
          <a:blip r:embed="rId9" cstate="print">
            <a:extLst>
              <a:ext uri="{BEBA8EAE-BF5A-486C-A8C5-ECC9F3942E4B}">
                <a14:imgProps xmlns:a14="http://schemas.microsoft.com/office/drawing/2010/main">
                  <a14:imgLayer r:embed="rId10">
                    <a14:imgEffect>
                      <a14:backgroundRemoval t="17128" b="73356" l="31429" r="81558"/>
                    </a14:imgEffect>
                  </a14:imgLayer>
                </a14:imgProps>
              </a:ext>
              <a:ext uri="{28A0092B-C50C-407E-A947-70E740481C1C}">
                <a14:useLocalDpi xmlns:a14="http://schemas.microsoft.com/office/drawing/2010/main" val="0"/>
              </a:ext>
            </a:extLst>
          </a:blip>
          <a:srcRect l="30652" t="16006" r="17912" b="26905"/>
          <a:stretch/>
        </p:blipFill>
        <p:spPr bwMode="auto">
          <a:xfrm>
            <a:off x="6824907" y="4156638"/>
            <a:ext cx="1826702" cy="1521914"/>
          </a:xfrm>
          <a:prstGeom prst="rect">
            <a:avLst/>
          </a:prstGeom>
          <a:noFill/>
          <a:extLst/>
        </p:spPr>
      </p:pic>
      <p:pic>
        <p:nvPicPr>
          <p:cNvPr id="30" name="Picture 1"/>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429963" y="4197075"/>
            <a:ext cx="2016611" cy="1339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p:cNvPicPr>
            <a:picLocks noChangeAspect="1"/>
          </p:cNvPicPr>
          <p:nvPr/>
        </p:nvPicPr>
        <p:blipFill rotWithShape="1">
          <a:blip r:embed="rId12">
            <a:clrChange>
              <a:clrFrom>
                <a:srgbClr val="FFFFFF"/>
              </a:clrFrom>
              <a:clrTo>
                <a:srgbClr val="FFFFFF">
                  <a:alpha val="0"/>
                </a:srgbClr>
              </a:clrTo>
            </a:clrChange>
          </a:blip>
          <a:srcRect l="58369"/>
          <a:stretch/>
        </p:blipFill>
        <p:spPr>
          <a:xfrm>
            <a:off x="7969104" y="3980072"/>
            <a:ext cx="336842" cy="597865"/>
          </a:xfrm>
          <a:prstGeom prst="rect">
            <a:avLst/>
          </a:prstGeom>
        </p:spPr>
      </p:pic>
      <p:sp>
        <p:nvSpPr>
          <p:cNvPr id="6" name="Slide Number Placeholder 5"/>
          <p:cNvSpPr>
            <a:spLocks noGrp="1"/>
          </p:cNvSpPr>
          <p:nvPr>
            <p:ph type="sldNum" sz="quarter" idx="11"/>
          </p:nvPr>
        </p:nvSpPr>
        <p:spPr/>
        <p:txBody>
          <a:bodyPr/>
          <a:lstStyle/>
          <a:p>
            <a:pPr>
              <a:defRPr/>
            </a:pPr>
            <a:fld id="{231CC523-8BC6-4921-807A-66BD262F34AB}" type="slidenum">
              <a:rPr lang="en-US" smtClean="0"/>
              <a:pPr>
                <a:defRPr/>
              </a:pPr>
              <a:t>4</a:t>
            </a:fld>
            <a:endParaRPr lang="en-US"/>
          </a:p>
        </p:txBody>
      </p:sp>
      <p:sp>
        <p:nvSpPr>
          <p:cNvPr id="32" name="Footer Placeholder 11"/>
          <p:cNvSpPr>
            <a:spLocks noGrp="1"/>
          </p:cNvSpPr>
          <p:nvPr>
            <p:ph type="ftr" sz="quarter" idx="10"/>
          </p:nvPr>
        </p:nvSpPr>
        <p:spPr>
          <a:xfrm>
            <a:off x="914400" y="6492875"/>
            <a:ext cx="7315200" cy="365125"/>
          </a:xfrm>
        </p:spPr>
        <p:txBody>
          <a:bodyPr/>
          <a:lstStyle/>
          <a:p>
            <a:pPr>
              <a:defRPr/>
            </a:pPr>
            <a:r>
              <a:rPr lang="en-US" dirty="0" smtClean="0"/>
              <a:t>Approved for Public Release – Distribution Unlimited</a:t>
            </a:r>
            <a:endParaRPr lang="en-US" dirty="0"/>
          </a:p>
        </p:txBody>
      </p:sp>
    </p:spTree>
    <p:extLst>
      <p:ext uri="{BB962C8B-B14F-4D97-AF65-F5344CB8AC3E}">
        <p14:creationId xmlns:p14="http://schemas.microsoft.com/office/powerpoint/2010/main" val="124411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677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3"/>
            <p:extLst>
              <p:ext uri="{D42A27DB-BD31-4B8C-83A1-F6EECF244321}">
                <p14:modId xmlns:p14="http://schemas.microsoft.com/office/powerpoint/2010/main" val="2677489244"/>
              </p:ext>
            </p:extLst>
          </p:nvPr>
        </p:nvGraphicFramePr>
        <p:xfrm>
          <a:off x="914400" y="892174"/>
          <a:ext cx="7219949" cy="5495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ctrTitle"/>
          </p:nvPr>
        </p:nvSpPr>
        <p:spPr/>
        <p:txBody>
          <a:bodyPr/>
          <a:lstStyle/>
          <a:p>
            <a:r>
              <a:rPr lang="en-US" dirty="0" smtClean="0">
                <a:latin typeface="+mj-lt"/>
              </a:rPr>
              <a:t>Syndrome-based assays in development</a:t>
            </a:r>
            <a:endParaRPr lang="en-US" dirty="0">
              <a:latin typeface="+mj-lt"/>
            </a:endParaRPr>
          </a:p>
        </p:txBody>
      </p:sp>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6</a:t>
            </a:fld>
            <a:endParaRPr lang="en-US"/>
          </a:p>
        </p:txBody>
      </p:sp>
      <p:sp>
        <p:nvSpPr>
          <p:cNvPr id="7" name="Footer Placeholder 11"/>
          <p:cNvSpPr>
            <a:spLocks noGrp="1"/>
          </p:cNvSpPr>
          <p:nvPr>
            <p:ph type="ftr" sz="quarter" idx="10"/>
          </p:nvPr>
        </p:nvSpPr>
        <p:spPr>
          <a:xfrm>
            <a:off x="914400" y="6492875"/>
            <a:ext cx="7315200" cy="365125"/>
          </a:xfrm>
        </p:spPr>
        <p:txBody>
          <a:bodyPr/>
          <a:lstStyle/>
          <a:p>
            <a:pPr>
              <a:defRPr/>
            </a:pPr>
            <a:r>
              <a:rPr lang="en-US" dirty="0" smtClean="0"/>
              <a:t>Approved for Public Release – Distribution Unlimited</a:t>
            </a:r>
            <a:endParaRPr lang="en-US" dirty="0"/>
          </a:p>
        </p:txBody>
      </p:sp>
    </p:spTree>
    <p:extLst>
      <p:ext uri="{BB962C8B-B14F-4D97-AF65-F5344CB8AC3E}">
        <p14:creationId xmlns:p14="http://schemas.microsoft.com/office/powerpoint/2010/main" val="159647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latin typeface="+mn-lt"/>
              </a:rPr>
              <a:t>Clinical and Operational Test Plan (2016)</a:t>
            </a:r>
            <a:endParaRPr lang="en-US" dirty="0">
              <a:latin typeface="+mn-lt"/>
            </a:endParaRPr>
          </a:p>
        </p:txBody>
      </p:sp>
      <p:sp>
        <p:nvSpPr>
          <p:cNvPr id="10" name="Footer Placeholder 9"/>
          <p:cNvSpPr>
            <a:spLocks noGrp="1"/>
          </p:cNvSpPr>
          <p:nvPr>
            <p:ph type="ftr" sz="quarter" idx="10"/>
          </p:nvPr>
        </p:nvSpPr>
        <p:spPr/>
        <p:txBody>
          <a:bodyPr/>
          <a:lstStyle/>
          <a:p>
            <a:pPr>
              <a:defRPr/>
            </a:pPr>
            <a:r>
              <a:rPr lang="en-US" dirty="0" smtClean="0"/>
              <a:t>Distribution authorized to U.S. Government Agencies and their contractors (proprietary information; administrative use).  Other requests for this document shall be referred to the Defense Advanced Research Projects Agency, 675 N Randolph Dr., Arlington, VA 22203.</a:t>
            </a:r>
            <a:endParaRPr lang="en-US" dirty="0"/>
          </a:p>
        </p:txBody>
      </p:sp>
      <p:sp>
        <p:nvSpPr>
          <p:cNvPr id="13" name="Slide Number Placeholder 12"/>
          <p:cNvSpPr>
            <a:spLocks noGrp="1"/>
          </p:cNvSpPr>
          <p:nvPr>
            <p:ph type="sldNum" sz="quarter" idx="11"/>
          </p:nvPr>
        </p:nvSpPr>
        <p:spPr/>
        <p:txBody>
          <a:bodyPr/>
          <a:lstStyle/>
          <a:p>
            <a:pPr>
              <a:defRPr/>
            </a:pPr>
            <a:fld id="{231CC523-8BC6-4921-807A-66BD262F34AB}" type="slidenum">
              <a:rPr lang="en-US" smtClean="0"/>
              <a:pPr>
                <a:defRPr/>
              </a:pPr>
              <a:t>7</a:t>
            </a:fld>
            <a:endParaRPr lang="en-US"/>
          </a:p>
        </p:txBody>
      </p:sp>
      <p:sp>
        <p:nvSpPr>
          <p:cNvPr id="19" name="Content Placeholder 5"/>
          <p:cNvSpPr>
            <a:spLocks noGrp="1"/>
          </p:cNvSpPr>
          <p:nvPr>
            <p:ph sz="quarter" idx="13"/>
          </p:nvPr>
        </p:nvSpPr>
        <p:spPr>
          <a:xfrm>
            <a:off x="454483" y="1542686"/>
            <a:ext cx="2624384" cy="1886314"/>
          </a:xfrm>
        </p:spPr>
        <p:txBody>
          <a:bodyPr>
            <a:normAutofit/>
          </a:bodyPr>
          <a:lstStyle/>
          <a:p>
            <a:pPr marL="0" indent="0">
              <a:buNone/>
            </a:pPr>
            <a:r>
              <a:rPr lang="en-US" sz="1400" dirty="0" smtClean="0">
                <a:latin typeface="+mn-lt"/>
              </a:rPr>
              <a:t>Objective: Prospective clinical testing of respiratory virus assay</a:t>
            </a:r>
          </a:p>
          <a:p>
            <a:pPr marL="0" indent="0">
              <a:buNone/>
            </a:pPr>
            <a:r>
              <a:rPr lang="en-US" sz="1400" dirty="0" smtClean="0">
                <a:latin typeface="+mn-lt"/>
              </a:rPr>
              <a:t>Location(s): Kearny Mesa, Camp Pendleton, 29 Palms</a:t>
            </a:r>
            <a:endParaRPr lang="en-US" sz="1400" dirty="0">
              <a:latin typeface="+mn-lt"/>
            </a:endParaRPr>
          </a:p>
        </p:txBody>
      </p:sp>
      <p:sp>
        <p:nvSpPr>
          <p:cNvPr id="20" name="Content Placeholder 6"/>
          <p:cNvSpPr txBox="1">
            <a:spLocks/>
          </p:cNvSpPr>
          <p:nvPr/>
        </p:nvSpPr>
        <p:spPr>
          <a:xfrm>
            <a:off x="454482" y="3745270"/>
            <a:ext cx="3906372" cy="2362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600" b="1" dirty="0" smtClean="0"/>
              <a:t>Military HIV Research Program</a:t>
            </a:r>
          </a:p>
          <a:p>
            <a:pPr marL="0" indent="0">
              <a:buFont typeface="Arial" panose="020B0604020202020204" pitchFamily="34" charset="0"/>
              <a:buNone/>
            </a:pPr>
            <a:r>
              <a:rPr lang="en-US" sz="1400" dirty="0" smtClean="0"/>
              <a:t>Objective: Prospective clinical testing of respiratory virus assay</a:t>
            </a:r>
          </a:p>
          <a:p>
            <a:pPr marL="0" indent="0">
              <a:buFont typeface="Arial" panose="020B0604020202020204" pitchFamily="34" charset="0"/>
              <a:buNone/>
            </a:pPr>
            <a:r>
              <a:rPr lang="en-US" sz="1400" dirty="0" smtClean="0"/>
              <a:t>Location(s): MHRP clinics in Lagos and Abuja, Nigeria</a:t>
            </a:r>
          </a:p>
          <a:p>
            <a:pPr marL="0" indent="0">
              <a:buFont typeface="Arial" panose="020B0604020202020204" pitchFamily="34" charset="0"/>
              <a:buNone/>
            </a:pPr>
            <a:endParaRPr lang="en-US" sz="2000" dirty="0"/>
          </a:p>
        </p:txBody>
      </p:sp>
      <p:sp>
        <p:nvSpPr>
          <p:cNvPr id="21" name="Content Placeholder 7"/>
          <p:cNvSpPr txBox="1">
            <a:spLocks/>
          </p:cNvSpPr>
          <p:nvPr/>
        </p:nvSpPr>
        <p:spPr>
          <a:xfrm>
            <a:off x="4856627" y="3745270"/>
            <a:ext cx="3906372" cy="2362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600" b="1" dirty="0" smtClean="0"/>
              <a:t>National Institutes of Health</a:t>
            </a:r>
          </a:p>
          <a:p>
            <a:pPr marL="0" indent="0">
              <a:buFont typeface="Arial" panose="020B0604020202020204" pitchFamily="34" charset="0"/>
              <a:buNone/>
            </a:pPr>
            <a:r>
              <a:rPr lang="en-US" sz="1400" dirty="0" smtClean="0"/>
              <a:t>Objective: Clinical testing and sampling methodology refinement in flu human challenge study cohorts</a:t>
            </a:r>
          </a:p>
          <a:p>
            <a:pPr marL="0" indent="0">
              <a:buFont typeface="Arial" panose="020B0604020202020204" pitchFamily="34" charset="0"/>
              <a:buNone/>
            </a:pPr>
            <a:r>
              <a:rPr lang="en-US" sz="1400" dirty="0" smtClean="0"/>
              <a:t>Location(s): NIH Clinical Center, Bethesda MD</a:t>
            </a:r>
            <a:endParaRPr lang="en-US" sz="1400" dirty="0"/>
          </a:p>
        </p:txBody>
      </p:sp>
      <p:sp>
        <p:nvSpPr>
          <p:cNvPr id="22" name="Content Placeholder 8"/>
          <p:cNvSpPr txBox="1">
            <a:spLocks/>
          </p:cNvSpPr>
          <p:nvPr/>
        </p:nvSpPr>
        <p:spPr>
          <a:xfrm>
            <a:off x="4856628" y="1542686"/>
            <a:ext cx="2750402" cy="236220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400" dirty="0" smtClean="0">
                <a:solidFill>
                  <a:prstClr val="black"/>
                </a:solidFill>
              </a:rPr>
              <a:t>Objective: Communications testing and integration into medical common operating picture; RIMPAC</a:t>
            </a:r>
          </a:p>
          <a:p>
            <a:pPr marL="0" indent="0">
              <a:buFont typeface="Arial" panose="020B0604020202020204" pitchFamily="34" charset="0"/>
              <a:buNone/>
            </a:pPr>
            <a:r>
              <a:rPr lang="en-US" sz="1400" dirty="0" smtClean="0">
                <a:solidFill>
                  <a:prstClr val="black"/>
                </a:solidFill>
              </a:rPr>
              <a:t>Location(s): USMC Warfighting Lab, Quantico VA</a:t>
            </a:r>
          </a:p>
          <a:p>
            <a:pPr marL="0" indent="0">
              <a:buFont typeface="Arial" panose="020B0604020202020204" pitchFamily="34" charset="0"/>
              <a:buNone/>
            </a:pPr>
            <a:endParaRPr lang="en-US" sz="1800" dirty="0"/>
          </a:p>
        </p:txBody>
      </p:sp>
      <p:pic>
        <p:nvPicPr>
          <p:cNvPr id="23" name="Picture 22"/>
          <p:cNvPicPr>
            <a:picLocks noChangeAspect="1"/>
          </p:cNvPicPr>
          <p:nvPr/>
        </p:nvPicPr>
        <p:blipFill>
          <a:blip r:embed="rId3"/>
          <a:stretch>
            <a:fillRect/>
          </a:stretch>
        </p:blipFill>
        <p:spPr>
          <a:xfrm>
            <a:off x="7393358" y="1416905"/>
            <a:ext cx="1750642" cy="1750642"/>
          </a:xfrm>
          <a:prstGeom prst="rect">
            <a:avLst/>
          </a:prstGeom>
        </p:spPr>
      </p:pic>
      <p:pic>
        <p:nvPicPr>
          <p:cNvPr id="25" name="Picture 8" descr="http://image.nih.gov/image/NIH_Log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2204" y="5664061"/>
            <a:ext cx="3695219" cy="56464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http://media.eurekalert.org/multimedia_prod/pub/web/84484_web.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041" t="10792" r="10017" b="16112"/>
          <a:stretch/>
        </p:blipFill>
        <p:spPr bwMode="auto">
          <a:xfrm>
            <a:off x="1150649" y="5448182"/>
            <a:ext cx="1787104" cy="996407"/>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454482" y="1080336"/>
            <a:ext cx="2699585" cy="338554"/>
          </a:xfrm>
          <a:prstGeom prst="rect">
            <a:avLst/>
          </a:prstGeom>
        </p:spPr>
        <p:txBody>
          <a:bodyPr wrap="none">
            <a:spAutoFit/>
          </a:bodyPr>
          <a:lstStyle/>
          <a:p>
            <a:r>
              <a:rPr lang="en-US" sz="1600" b="1" dirty="0"/>
              <a:t>Naval Health Research Center</a:t>
            </a:r>
          </a:p>
        </p:txBody>
      </p:sp>
      <p:sp>
        <p:nvSpPr>
          <p:cNvPr id="28" name="Rectangle 27"/>
          <p:cNvSpPr/>
          <p:nvPr/>
        </p:nvSpPr>
        <p:spPr>
          <a:xfrm>
            <a:off x="4856628" y="1056491"/>
            <a:ext cx="2727863" cy="338554"/>
          </a:xfrm>
          <a:prstGeom prst="rect">
            <a:avLst/>
          </a:prstGeom>
        </p:spPr>
        <p:txBody>
          <a:bodyPr wrap="none">
            <a:spAutoFit/>
          </a:bodyPr>
          <a:lstStyle/>
          <a:p>
            <a:r>
              <a:rPr lang="en-US" sz="1600" b="1" dirty="0"/>
              <a:t>Marine Corps Warfighting Lab</a:t>
            </a:r>
          </a:p>
        </p:txBody>
      </p:sp>
      <p:pic>
        <p:nvPicPr>
          <p:cNvPr id="2" name="Picture 1"/>
          <p:cNvPicPr>
            <a:picLocks noChangeAspect="1"/>
          </p:cNvPicPr>
          <p:nvPr/>
        </p:nvPicPr>
        <p:blipFill rotWithShape="1">
          <a:blip r:embed="rId6"/>
          <a:srcRect l="25245" r="25246"/>
          <a:stretch/>
        </p:blipFill>
        <p:spPr>
          <a:xfrm>
            <a:off x="2992921" y="1599213"/>
            <a:ext cx="1520528" cy="1491233"/>
          </a:xfrm>
          <a:prstGeom prst="rect">
            <a:avLst/>
          </a:prstGeom>
        </p:spPr>
      </p:pic>
    </p:spTree>
    <p:extLst>
      <p:ext uri="{BB962C8B-B14F-4D97-AF65-F5344CB8AC3E}">
        <p14:creationId xmlns:p14="http://schemas.microsoft.com/office/powerpoint/2010/main" val="222109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Autofit/>
          </a:bodyPr>
          <a:lstStyle/>
          <a:p>
            <a:r>
              <a:rPr lang="en-US" sz="2200" dirty="0" smtClean="0">
                <a:latin typeface="+mn-lt"/>
              </a:rPr>
              <a:t>Rapid </a:t>
            </a:r>
            <a:r>
              <a:rPr lang="en-US" sz="2200" dirty="0" err="1">
                <a:latin typeface="+mn-lt"/>
              </a:rPr>
              <a:t>Immunoprophylaxis</a:t>
            </a:r>
            <a:r>
              <a:rPr lang="en-US" sz="2200" dirty="0">
                <a:latin typeface="+mn-lt"/>
              </a:rPr>
              <a:t> Strategy</a:t>
            </a:r>
          </a:p>
        </p:txBody>
      </p:sp>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8</a:t>
            </a:fld>
            <a:endParaRPr lang="en-US"/>
          </a:p>
        </p:txBody>
      </p:sp>
      <p:grpSp>
        <p:nvGrpSpPr>
          <p:cNvPr id="5" name="Group 4"/>
          <p:cNvGrpSpPr/>
          <p:nvPr/>
        </p:nvGrpSpPr>
        <p:grpSpPr>
          <a:xfrm>
            <a:off x="348212" y="2320506"/>
            <a:ext cx="8447576" cy="3571336"/>
            <a:chOff x="762073" y="2054408"/>
            <a:chExt cx="7730413" cy="3268145"/>
          </a:xfrm>
        </p:grpSpPr>
        <p:pic>
          <p:nvPicPr>
            <p:cNvPr id="26" name="Picture 25" descr="protect-02.png"/>
            <p:cNvPicPr>
              <a:picLocks noChangeAspect="1"/>
            </p:cNvPicPr>
            <p:nvPr/>
          </p:nvPicPr>
          <p:blipFill>
            <a:blip r:embed="rId3" cstate="print">
              <a:duotone>
                <a:prstClr val="black"/>
                <a:srgbClr val="FF0F19">
                  <a:tint val="45000"/>
                  <a:satMod val="400000"/>
                </a:srgbClr>
              </a:duotone>
              <a:extLst>
                <a:ext uri="{28A0092B-C50C-407E-A947-70E740481C1C}">
                  <a14:useLocalDpi xmlns:a14="http://schemas.microsoft.com/office/drawing/2010/main" val="0"/>
                </a:ext>
              </a:extLst>
            </a:blip>
            <a:stretch>
              <a:fillRect/>
            </a:stretch>
          </p:blipFill>
          <p:spPr>
            <a:xfrm>
              <a:off x="3077396" y="2290256"/>
              <a:ext cx="483702" cy="489032"/>
            </a:xfrm>
            <a:prstGeom prst="rect">
              <a:avLst/>
            </a:prstGeom>
          </p:spPr>
        </p:pic>
        <p:pic>
          <p:nvPicPr>
            <p:cNvPr id="27" name="Picture 26" descr="woman-01.png"/>
            <p:cNvPicPr>
              <a:picLocks noChangeAspect="1"/>
            </p:cNvPicPr>
            <p:nvPr/>
          </p:nvPicPr>
          <p:blipFill rotWithShape="1">
            <a:blip r:embed="rId4">
              <a:biLevel thresh="75000"/>
              <a:extLst>
                <a:ext uri="{28A0092B-C50C-407E-A947-70E740481C1C}">
                  <a14:useLocalDpi xmlns:a14="http://schemas.microsoft.com/office/drawing/2010/main" val="0"/>
                </a:ext>
              </a:extLst>
            </a:blip>
            <a:srcRect l="69347"/>
            <a:stretch/>
          </p:blipFill>
          <p:spPr>
            <a:xfrm>
              <a:off x="764842" y="2059812"/>
              <a:ext cx="1170896" cy="3255702"/>
            </a:xfrm>
            <a:prstGeom prst="rect">
              <a:avLst/>
            </a:prstGeom>
          </p:spPr>
        </p:pic>
        <p:pic>
          <p:nvPicPr>
            <p:cNvPr id="43" name="Picture 42"/>
            <p:cNvPicPr>
              <a:picLocks noChangeAspect="1"/>
            </p:cNvPicPr>
            <p:nvPr/>
          </p:nvPicPr>
          <p:blipFill>
            <a:blip r:embed="rId5" cstate="print">
              <a:duotone>
                <a:prstClr val="black"/>
                <a:srgbClr val="C0504D">
                  <a:tint val="45000"/>
                  <a:satMod val="400000"/>
                </a:srgbClr>
              </a:duotone>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tretch>
              <a:fillRect/>
            </a:stretch>
          </p:blipFill>
          <p:spPr>
            <a:xfrm rot="13476561">
              <a:off x="3560788" y="2384807"/>
              <a:ext cx="202907" cy="236231"/>
            </a:xfrm>
            <a:prstGeom prst="rect">
              <a:avLst/>
            </a:prstGeom>
          </p:spPr>
        </p:pic>
        <p:pic>
          <p:nvPicPr>
            <p:cNvPr id="44" name="Picture 43" descr="Test-Tub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9079" y="2574986"/>
              <a:ext cx="237975" cy="988391"/>
            </a:xfrm>
            <a:prstGeom prst="rect">
              <a:avLst/>
            </a:prstGeom>
          </p:spPr>
        </p:pic>
        <p:pic>
          <p:nvPicPr>
            <p:cNvPr id="45" name="Picture 44" descr="protect-02.png"/>
            <p:cNvPicPr>
              <a:picLocks noChangeAspect="1"/>
            </p:cNvPicPr>
            <p:nvPr/>
          </p:nvPicPr>
          <p:blipFill>
            <a:blip r:embed="rId8" cstate="print">
              <a:duotone>
                <a:prstClr val="black"/>
                <a:srgbClr val="FF0F19">
                  <a:tint val="45000"/>
                  <a:satMod val="400000"/>
                </a:srgbClr>
              </a:duotone>
              <a:extLst>
                <a:ext uri="{28A0092B-C50C-407E-A947-70E740481C1C}">
                  <a14:useLocalDpi xmlns:a14="http://schemas.microsoft.com/office/drawing/2010/main" val="0"/>
                </a:ext>
              </a:extLst>
            </a:blip>
            <a:stretch>
              <a:fillRect/>
            </a:stretch>
          </p:blipFill>
          <p:spPr>
            <a:xfrm>
              <a:off x="1905001" y="2106618"/>
              <a:ext cx="300230" cy="303539"/>
            </a:xfrm>
            <a:prstGeom prst="rect">
              <a:avLst/>
            </a:prstGeom>
          </p:spPr>
        </p:pic>
        <p:pic>
          <p:nvPicPr>
            <p:cNvPr id="46" name="Picture 45" descr="woman-01.png"/>
            <p:cNvPicPr>
              <a:picLocks noChangeAspect="1"/>
            </p:cNvPicPr>
            <p:nvPr/>
          </p:nvPicPr>
          <p:blipFill rotWithShape="1">
            <a:blip r:embed="rId9">
              <a:duotone>
                <a:srgbClr val="C0504D">
                  <a:shade val="45000"/>
                  <a:satMod val="135000"/>
                </a:srgbClr>
                <a:prstClr val="white"/>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l="69347"/>
            <a:stretch/>
          </p:blipFill>
          <p:spPr>
            <a:xfrm>
              <a:off x="762517" y="2059812"/>
              <a:ext cx="1170896" cy="3255702"/>
            </a:xfrm>
            <a:prstGeom prst="rect">
              <a:avLst/>
            </a:prstGeom>
          </p:spPr>
        </p:pic>
        <p:pic>
          <p:nvPicPr>
            <p:cNvPr id="47" name="Picture 46" descr="woman-01.png"/>
            <p:cNvPicPr>
              <a:picLocks noChangeAspect="1"/>
            </p:cNvPicPr>
            <p:nvPr/>
          </p:nvPicPr>
          <p:blipFill rotWithShape="1">
            <a:blip r:embed="rId9">
              <a:duotone>
                <a:srgbClr val="4BACC6">
                  <a:shade val="45000"/>
                  <a:satMod val="135000"/>
                </a:srgbClr>
                <a:prstClr val="white"/>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l="69347"/>
            <a:stretch/>
          </p:blipFill>
          <p:spPr>
            <a:xfrm>
              <a:off x="762073" y="2054408"/>
              <a:ext cx="1178719" cy="3268145"/>
            </a:xfrm>
            <a:prstGeom prst="rect">
              <a:avLst/>
            </a:prstGeom>
          </p:spPr>
        </p:pic>
        <p:grpSp>
          <p:nvGrpSpPr>
            <p:cNvPr id="48" name="Group 47"/>
            <p:cNvGrpSpPr/>
            <p:nvPr/>
          </p:nvGrpSpPr>
          <p:grpSpPr>
            <a:xfrm>
              <a:off x="2706523" y="2092363"/>
              <a:ext cx="1506065" cy="959767"/>
              <a:chOff x="2798976" y="2076256"/>
              <a:chExt cx="2008086" cy="1279689"/>
            </a:xfrm>
          </p:grpSpPr>
          <p:pic>
            <p:nvPicPr>
              <p:cNvPr id="49" name="Picture 48"/>
              <p:cNvPicPr>
                <a:picLocks noChangeAspect="1"/>
              </p:cNvPicPr>
              <p:nvPr/>
            </p:nvPicPr>
            <p:blipFill>
              <a:blip r:embed="rId11" cstate="print">
                <a:duotone>
                  <a:srgbClr val="EEECE1">
                    <a:shade val="45000"/>
                    <a:satMod val="135000"/>
                  </a:srgbClr>
                  <a:prstClr val="white"/>
                </a:duotone>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val="0"/>
                  </a:ext>
                </a:extLst>
              </a:blip>
              <a:stretch>
                <a:fillRect/>
              </a:stretch>
            </p:blipFill>
            <p:spPr>
              <a:xfrm rot="18822549">
                <a:off x="4395147" y="2937771"/>
                <a:ext cx="310816" cy="361861"/>
              </a:xfrm>
              <a:prstGeom prst="rect">
                <a:avLst/>
              </a:prstGeom>
            </p:spPr>
          </p:pic>
          <p:pic>
            <p:nvPicPr>
              <p:cNvPr id="50" name="Picture 49"/>
              <p:cNvPicPr>
                <a:picLocks noChangeAspect="1"/>
              </p:cNvPicPr>
              <p:nvPr/>
            </p:nvPicPr>
            <p:blipFill>
              <a:blip r:embed="rId12" cstate="print">
                <a:duotone>
                  <a:srgbClr val="4BACC6">
                    <a:shade val="45000"/>
                    <a:satMod val="135000"/>
                  </a:srgbClr>
                  <a:prstClr val="white"/>
                </a:duotone>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val="0"/>
                  </a:ext>
                </a:extLst>
              </a:blip>
              <a:stretch>
                <a:fillRect/>
              </a:stretch>
            </p:blipFill>
            <p:spPr>
              <a:xfrm rot="1868282">
                <a:off x="3161058" y="2447899"/>
                <a:ext cx="253179" cy="294758"/>
              </a:xfrm>
              <a:prstGeom prst="rect">
                <a:avLst/>
              </a:prstGeom>
            </p:spPr>
          </p:pic>
          <p:pic>
            <p:nvPicPr>
              <p:cNvPr id="51" name="Picture 50"/>
              <p:cNvPicPr>
                <a:picLocks noChangeAspect="1"/>
              </p:cNvPicPr>
              <p:nvPr/>
            </p:nvPicPr>
            <p:blipFill>
              <a:blip r:embed="rId11" cstate="print">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val="0"/>
                  </a:ext>
                </a:extLst>
              </a:blip>
              <a:stretch>
                <a:fillRect/>
              </a:stretch>
            </p:blipFill>
            <p:spPr>
              <a:xfrm rot="9205390">
                <a:off x="3516605" y="2452534"/>
                <a:ext cx="310816" cy="361861"/>
              </a:xfrm>
              <a:prstGeom prst="rect">
                <a:avLst/>
              </a:prstGeom>
            </p:spPr>
          </p:pic>
          <p:pic>
            <p:nvPicPr>
              <p:cNvPr id="52" name="Picture 51"/>
              <p:cNvPicPr>
                <a:picLocks noChangeAspect="1"/>
              </p:cNvPicPr>
              <p:nvPr/>
            </p:nvPicPr>
            <p:blipFill>
              <a:blip r:embed="rId13" cstate="print">
                <a:duotone>
                  <a:srgbClr val="F79646">
                    <a:shade val="45000"/>
                    <a:satMod val="135000"/>
                  </a:srgbClr>
                  <a:prstClr val="white"/>
                </a:duotone>
                <a:extLst>
                  <a:ext uri="{BEBA8EAE-BF5A-486C-A8C5-ECC9F3942E4B}">
                    <a14:imgProps xmlns:a14="http://schemas.microsoft.com/office/drawing/2010/main">
                      <a14:imgLayer r:embed="rId14">
                        <a14:imgEffect>
                          <a14:saturation sat="33000"/>
                        </a14:imgEffect>
                      </a14:imgLayer>
                    </a14:imgProps>
                  </a:ext>
                  <a:ext uri="{28A0092B-C50C-407E-A947-70E740481C1C}">
                    <a14:useLocalDpi xmlns:a14="http://schemas.microsoft.com/office/drawing/2010/main" val="0"/>
                  </a:ext>
                </a:extLst>
              </a:blip>
              <a:stretch>
                <a:fillRect/>
              </a:stretch>
            </p:blipFill>
            <p:spPr>
              <a:xfrm rot="13331600">
                <a:off x="3349815" y="2150947"/>
                <a:ext cx="242673" cy="282527"/>
              </a:xfrm>
              <a:prstGeom prst="rect">
                <a:avLst/>
              </a:prstGeom>
            </p:spPr>
          </p:pic>
          <p:pic>
            <p:nvPicPr>
              <p:cNvPr id="53" name="Picture 52"/>
              <p:cNvPicPr>
                <a:picLocks noChangeAspect="1"/>
              </p:cNvPicPr>
              <p:nvPr/>
            </p:nvPicPr>
            <p:blipFill>
              <a:blip r:embed="rId15" cstate="print">
                <a:duotone>
                  <a:srgbClr val="9BBB59">
                    <a:shade val="45000"/>
                    <a:satMod val="135000"/>
                  </a:srgbClr>
                  <a:prstClr val="white"/>
                </a:duotone>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val="0"/>
                  </a:ext>
                </a:extLst>
              </a:blip>
              <a:stretch>
                <a:fillRect/>
              </a:stretch>
            </p:blipFill>
            <p:spPr>
              <a:xfrm rot="3805814">
                <a:off x="3738148" y="2214392"/>
                <a:ext cx="240181" cy="279626"/>
              </a:xfrm>
              <a:prstGeom prst="rect">
                <a:avLst/>
              </a:prstGeom>
            </p:spPr>
          </p:pic>
          <p:pic>
            <p:nvPicPr>
              <p:cNvPr id="54" name="Picture 53"/>
              <p:cNvPicPr>
                <a:picLocks noChangeAspect="1"/>
              </p:cNvPicPr>
              <p:nvPr/>
            </p:nvPicPr>
            <p:blipFill>
              <a:blip r:embed="rId11" cstate="print">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val="0"/>
                  </a:ext>
                </a:extLst>
              </a:blip>
              <a:stretch>
                <a:fillRect/>
              </a:stretch>
            </p:blipFill>
            <p:spPr>
              <a:xfrm rot="9205390">
                <a:off x="3978699" y="2686461"/>
                <a:ext cx="310816" cy="361861"/>
              </a:xfrm>
              <a:prstGeom prst="rect">
                <a:avLst/>
              </a:prstGeom>
            </p:spPr>
          </p:pic>
          <p:pic>
            <p:nvPicPr>
              <p:cNvPr id="55" name="Picture 54"/>
              <p:cNvPicPr>
                <a:picLocks noChangeAspect="1"/>
              </p:cNvPicPr>
              <p:nvPr/>
            </p:nvPicPr>
            <p:blipFill>
              <a:blip r:embed="rId12" cstate="print">
                <a:duotone>
                  <a:srgbClr val="4BACC6">
                    <a:shade val="45000"/>
                    <a:satMod val="135000"/>
                  </a:srgbClr>
                  <a:prstClr val="white"/>
                </a:duotone>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val="0"/>
                  </a:ext>
                </a:extLst>
              </a:blip>
              <a:stretch>
                <a:fillRect/>
              </a:stretch>
            </p:blipFill>
            <p:spPr>
              <a:xfrm rot="1868282">
                <a:off x="2798976" y="2400280"/>
                <a:ext cx="253179" cy="294758"/>
              </a:xfrm>
              <a:prstGeom prst="rect">
                <a:avLst/>
              </a:prstGeom>
            </p:spPr>
          </p:pic>
          <p:pic>
            <p:nvPicPr>
              <p:cNvPr id="56" name="Picture 55"/>
              <p:cNvPicPr>
                <a:picLocks noChangeAspect="1"/>
              </p:cNvPicPr>
              <p:nvPr/>
            </p:nvPicPr>
            <p:blipFill>
              <a:blip r:embed="rId11" cstate="print">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val="0"/>
                  </a:ext>
                </a:extLst>
              </a:blip>
              <a:stretch>
                <a:fillRect/>
              </a:stretch>
            </p:blipFill>
            <p:spPr>
              <a:xfrm rot="16500273">
                <a:off x="3183722" y="2762780"/>
                <a:ext cx="310816" cy="361861"/>
              </a:xfrm>
              <a:prstGeom prst="rect">
                <a:avLst/>
              </a:prstGeom>
            </p:spPr>
          </p:pic>
          <p:pic>
            <p:nvPicPr>
              <p:cNvPr id="57" name="Picture 56"/>
              <p:cNvPicPr>
                <a:picLocks noChangeAspect="1"/>
              </p:cNvPicPr>
              <p:nvPr/>
            </p:nvPicPr>
            <p:blipFill>
              <a:blip r:embed="rId13" cstate="print">
                <a:duotone>
                  <a:srgbClr val="F79646">
                    <a:shade val="45000"/>
                    <a:satMod val="135000"/>
                  </a:srgbClr>
                  <a:prstClr val="white"/>
                </a:duotone>
                <a:extLst>
                  <a:ext uri="{BEBA8EAE-BF5A-486C-A8C5-ECC9F3942E4B}">
                    <a14:imgProps xmlns:a14="http://schemas.microsoft.com/office/drawing/2010/main">
                      <a14:imgLayer r:embed="rId14">
                        <a14:imgEffect>
                          <a14:saturation sat="33000"/>
                        </a14:imgEffect>
                      </a14:imgLayer>
                    </a14:imgProps>
                  </a:ext>
                  <a:ext uri="{28A0092B-C50C-407E-A947-70E740481C1C}">
                    <a14:useLocalDpi xmlns:a14="http://schemas.microsoft.com/office/drawing/2010/main" val="0"/>
                  </a:ext>
                </a:extLst>
              </a:blip>
              <a:stretch>
                <a:fillRect/>
              </a:stretch>
            </p:blipFill>
            <p:spPr>
              <a:xfrm rot="13331600">
                <a:off x="4177414" y="2530165"/>
                <a:ext cx="242673" cy="282527"/>
              </a:xfrm>
              <a:prstGeom prst="rect">
                <a:avLst/>
              </a:prstGeom>
            </p:spPr>
          </p:pic>
          <p:pic>
            <p:nvPicPr>
              <p:cNvPr id="58" name="Picture 57"/>
              <p:cNvPicPr>
                <a:picLocks noChangeAspect="1"/>
              </p:cNvPicPr>
              <p:nvPr/>
            </p:nvPicPr>
            <p:blipFill>
              <a:blip r:embed="rId15" cstate="print">
                <a:duotone>
                  <a:srgbClr val="9BBB59">
                    <a:shade val="45000"/>
                    <a:satMod val="135000"/>
                  </a:srgbClr>
                  <a:prstClr val="white"/>
                </a:duotone>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val="0"/>
                  </a:ext>
                </a:extLst>
              </a:blip>
              <a:stretch>
                <a:fillRect/>
              </a:stretch>
            </p:blipFill>
            <p:spPr>
              <a:xfrm rot="3805814">
                <a:off x="4547158" y="2665588"/>
                <a:ext cx="240181" cy="279626"/>
              </a:xfrm>
              <a:prstGeom prst="rect">
                <a:avLst/>
              </a:prstGeom>
            </p:spPr>
          </p:pic>
          <p:pic>
            <p:nvPicPr>
              <p:cNvPr id="59" name="Picture 58"/>
              <p:cNvPicPr>
                <a:picLocks noChangeAspect="1"/>
              </p:cNvPicPr>
              <p:nvPr/>
            </p:nvPicPr>
            <p:blipFill>
              <a:blip r:embed="rId13" cstate="print">
                <a:duotone>
                  <a:srgbClr val="F79646">
                    <a:shade val="45000"/>
                    <a:satMod val="135000"/>
                  </a:srgbClr>
                  <a:prstClr val="white"/>
                </a:duotone>
                <a:extLst>
                  <a:ext uri="{BEBA8EAE-BF5A-486C-A8C5-ECC9F3942E4B}">
                    <a14:imgProps xmlns:a14="http://schemas.microsoft.com/office/drawing/2010/main">
                      <a14:imgLayer r:embed="rId14">
                        <a14:imgEffect>
                          <a14:saturation sat="33000"/>
                        </a14:imgEffect>
                      </a14:imgLayer>
                    </a14:imgProps>
                  </a:ext>
                  <a:ext uri="{28A0092B-C50C-407E-A947-70E740481C1C}">
                    <a14:useLocalDpi xmlns:a14="http://schemas.microsoft.com/office/drawing/2010/main" val="0"/>
                  </a:ext>
                </a:extLst>
              </a:blip>
              <a:stretch>
                <a:fillRect/>
              </a:stretch>
            </p:blipFill>
            <p:spPr>
              <a:xfrm rot="13331600">
                <a:off x="4122164" y="2076256"/>
                <a:ext cx="242673" cy="282527"/>
              </a:xfrm>
              <a:prstGeom prst="rect">
                <a:avLst/>
              </a:prstGeom>
            </p:spPr>
          </p:pic>
          <p:pic>
            <p:nvPicPr>
              <p:cNvPr id="60" name="Picture 59"/>
              <p:cNvPicPr>
                <a:picLocks noChangeAspect="1"/>
              </p:cNvPicPr>
              <p:nvPr/>
            </p:nvPicPr>
            <p:blipFill>
              <a:blip r:embed="rId11" cstate="print">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val="0"/>
                  </a:ext>
                </a:extLst>
              </a:blip>
              <a:stretch>
                <a:fillRect/>
              </a:stretch>
            </p:blipFill>
            <p:spPr>
              <a:xfrm rot="12573216">
                <a:off x="3526354" y="2994084"/>
                <a:ext cx="310816" cy="361861"/>
              </a:xfrm>
              <a:prstGeom prst="rect">
                <a:avLst/>
              </a:prstGeom>
            </p:spPr>
          </p:pic>
          <p:pic>
            <p:nvPicPr>
              <p:cNvPr id="61" name="Picture 60"/>
              <p:cNvPicPr>
                <a:picLocks noChangeAspect="1"/>
              </p:cNvPicPr>
              <p:nvPr/>
            </p:nvPicPr>
            <p:blipFill>
              <a:blip r:embed="rId13" cstate="print">
                <a:duotone>
                  <a:srgbClr val="F79646">
                    <a:shade val="45000"/>
                    <a:satMod val="135000"/>
                  </a:srgbClr>
                  <a:prstClr val="white"/>
                </a:duotone>
                <a:extLst>
                  <a:ext uri="{BEBA8EAE-BF5A-486C-A8C5-ECC9F3942E4B}">
                    <a14:imgProps xmlns:a14="http://schemas.microsoft.com/office/drawing/2010/main">
                      <a14:imgLayer r:embed="rId14">
                        <a14:imgEffect>
                          <a14:saturation sat="33000"/>
                        </a14:imgEffect>
                      </a14:imgLayer>
                    </a14:imgProps>
                  </a:ext>
                  <a:ext uri="{28A0092B-C50C-407E-A947-70E740481C1C}">
                    <a14:useLocalDpi xmlns:a14="http://schemas.microsoft.com/office/drawing/2010/main" val="0"/>
                  </a:ext>
                </a:extLst>
              </a:blip>
              <a:stretch>
                <a:fillRect/>
              </a:stretch>
            </p:blipFill>
            <p:spPr>
              <a:xfrm rot="13331600">
                <a:off x="3719363" y="2771904"/>
                <a:ext cx="242673" cy="282527"/>
              </a:xfrm>
              <a:prstGeom prst="rect">
                <a:avLst/>
              </a:prstGeom>
            </p:spPr>
          </p:pic>
        </p:grpSp>
        <p:pic>
          <p:nvPicPr>
            <p:cNvPr id="62" name="Picture 61"/>
            <p:cNvPicPr>
              <a:picLocks noChangeAspect="1"/>
            </p:cNvPicPr>
            <p:nvPr/>
          </p:nvPicPr>
          <p:blipFill>
            <a:blip r:embed="rId16" cstate="print">
              <a:duotone>
                <a:srgbClr val="EEECE1">
                  <a:shade val="45000"/>
                  <a:satMod val="135000"/>
                </a:srgbClr>
                <a:prstClr val="white"/>
              </a:duotone>
              <a:extLst>
                <a:ext uri="{BEBA8EAE-BF5A-486C-A8C5-ECC9F3942E4B}">
                  <a14:imgProps xmlns:a14="http://schemas.microsoft.com/office/drawing/2010/main">
                    <a14:imgLayer r:embed="rId17">
                      <a14:imgEffect>
                        <a14:saturation sat="33000"/>
                      </a14:imgEffect>
                    </a14:imgLayer>
                  </a14:imgProps>
                </a:ext>
                <a:ext uri="{28A0092B-C50C-407E-A947-70E740481C1C}">
                  <a14:useLocalDpi xmlns:a14="http://schemas.microsoft.com/office/drawing/2010/main" val="0"/>
                </a:ext>
              </a:extLst>
            </a:blip>
            <a:stretch>
              <a:fillRect/>
            </a:stretch>
          </p:blipFill>
          <p:spPr>
            <a:xfrm rot="13021929">
              <a:off x="1387021" y="2802423"/>
              <a:ext cx="168860" cy="248862"/>
            </a:xfrm>
            <a:prstGeom prst="rect">
              <a:avLst/>
            </a:prstGeom>
          </p:spPr>
        </p:pic>
        <p:pic>
          <p:nvPicPr>
            <p:cNvPr id="63" name="Picture 62"/>
            <p:cNvPicPr>
              <a:picLocks noChangeAspect="1"/>
            </p:cNvPicPr>
            <p:nvPr/>
          </p:nvPicPr>
          <p:blipFill>
            <a:blip r:embed="rId18" cstate="print">
              <a:duotone>
                <a:srgbClr val="4BACC6">
                  <a:shade val="45000"/>
                  <a:satMod val="135000"/>
                </a:srgbClr>
                <a:prstClr val="white"/>
              </a:duotone>
              <a:extLst>
                <a:ext uri="{BEBA8EAE-BF5A-486C-A8C5-ECC9F3942E4B}">
                  <a14:imgProps xmlns:a14="http://schemas.microsoft.com/office/drawing/2010/main">
                    <a14:imgLayer r:embed="rId19">
                      <a14:imgEffect>
                        <a14:saturation sat="33000"/>
                      </a14:imgEffect>
                    </a14:imgLayer>
                  </a14:imgProps>
                </a:ext>
                <a:ext uri="{28A0092B-C50C-407E-A947-70E740481C1C}">
                  <a14:useLocalDpi xmlns:a14="http://schemas.microsoft.com/office/drawing/2010/main" val="0"/>
                </a:ext>
              </a:extLst>
            </a:blip>
            <a:stretch>
              <a:fillRect/>
            </a:stretch>
          </p:blipFill>
          <p:spPr>
            <a:xfrm rot="17667662">
              <a:off x="1205323" y="3702015"/>
              <a:ext cx="174118" cy="160136"/>
            </a:xfrm>
            <a:prstGeom prst="rect">
              <a:avLst/>
            </a:prstGeom>
          </p:spPr>
        </p:pic>
        <p:pic>
          <p:nvPicPr>
            <p:cNvPr id="64" name="Picture 63"/>
            <p:cNvPicPr>
              <a:picLocks noChangeAspect="1"/>
            </p:cNvPicPr>
            <p:nvPr/>
          </p:nvPicPr>
          <p:blipFill>
            <a:blip r:embed="rId20" cstate="print">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val="0"/>
                </a:ext>
              </a:extLst>
            </a:blip>
            <a:stretch>
              <a:fillRect/>
            </a:stretch>
          </p:blipFill>
          <p:spPr>
            <a:xfrm rot="3404770">
              <a:off x="1175374" y="3418829"/>
              <a:ext cx="213757" cy="196592"/>
            </a:xfrm>
            <a:prstGeom prst="rect">
              <a:avLst/>
            </a:prstGeom>
          </p:spPr>
        </p:pic>
        <p:pic>
          <p:nvPicPr>
            <p:cNvPr id="65" name="Picture 64"/>
            <p:cNvPicPr>
              <a:picLocks noChangeAspect="1"/>
            </p:cNvPicPr>
            <p:nvPr/>
          </p:nvPicPr>
          <p:blipFill>
            <a:blip r:embed="rId21" cstate="print">
              <a:duotone>
                <a:srgbClr val="F79646">
                  <a:shade val="45000"/>
                  <a:satMod val="135000"/>
                </a:srgbClr>
                <a:prstClr val="white"/>
              </a:duotone>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val="0"/>
                </a:ext>
              </a:extLst>
            </a:blip>
            <a:stretch>
              <a:fillRect/>
            </a:stretch>
          </p:blipFill>
          <p:spPr>
            <a:xfrm rot="7530980">
              <a:off x="1030728" y="3599137"/>
              <a:ext cx="166893" cy="153491"/>
            </a:xfrm>
            <a:prstGeom prst="rect">
              <a:avLst/>
            </a:prstGeom>
          </p:spPr>
        </p:pic>
        <p:pic>
          <p:nvPicPr>
            <p:cNvPr id="66" name="Picture 65"/>
            <p:cNvPicPr>
              <a:picLocks noChangeAspect="1"/>
            </p:cNvPicPr>
            <p:nvPr/>
          </p:nvPicPr>
          <p:blipFill>
            <a:blip r:embed="rId22" cstate="print">
              <a:duotone>
                <a:srgbClr val="9BBB59">
                  <a:shade val="45000"/>
                  <a:satMod val="135000"/>
                </a:srgbClr>
                <a:prstClr val="white"/>
              </a:duotone>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val="0"/>
                </a:ext>
              </a:extLst>
            </a:blip>
            <a:stretch>
              <a:fillRect/>
            </a:stretch>
          </p:blipFill>
          <p:spPr>
            <a:xfrm rot="19605194">
              <a:off x="1051432" y="3311408"/>
              <a:ext cx="130486" cy="192307"/>
            </a:xfrm>
            <a:prstGeom prst="rect">
              <a:avLst/>
            </a:prstGeom>
          </p:spPr>
        </p:pic>
        <p:pic>
          <p:nvPicPr>
            <p:cNvPr id="67" name="Picture 66"/>
            <p:cNvPicPr>
              <a:picLocks noChangeAspect="1"/>
            </p:cNvPicPr>
            <p:nvPr/>
          </p:nvPicPr>
          <p:blipFill>
            <a:blip r:embed="rId20" cstate="print">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val="0"/>
                </a:ext>
              </a:extLst>
            </a:blip>
            <a:stretch>
              <a:fillRect/>
            </a:stretch>
          </p:blipFill>
          <p:spPr>
            <a:xfrm rot="3404770">
              <a:off x="1264649" y="3088412"/>
              <a:ext cx="213757" cy="196592"/>
            </a:xfrm>
            <a:prstGeom prst="rect">
              <a:avLst/>
            </a:prstGeom>
          </p:spPr>
        </p:pic>
        <p:pic>
          <p:nvPicPr>
            <p:cNvPr id="68" name="Picture 67"/>
            <p:cNvPicPr>
              <a:picLocks noChangeAspect="1"/>
            </p:cNvPicPr>
            <p:nvPr/>
          </p:nvPicPr>
          <p:blipFill>
            <a:blip r:embed="rId18" cstate="print">
              <a:duotone>
                <a:srgbClr val="4BACC6">
                  <a:shade val="45000"/>
                  <a:satMod val="135000"/>
                </a:srgbClr>
                <a:prstClr val="white"/>
              </a:duotone>
              <a:extLst>
                <a:ext uri="{BEBA8EAE-BF5A-486C-A8C5-ECC9F3942E4B}">
                  <a14:imgProps xmlns:a14="http://schemas.microsoft.com/office/drawing/2010/main">
                    <a14:imgLayer r:embed="rId19">
                      <a14:imgEffect>
                        <a14:saturation sat="33000"/>
                      </a14:imgEffect>
                    </a14:imgLayer>
                  </a14:imgProps>
                </a:ext>
                <a:ext uri="{28A0092B-C50C-407E-A947-70E740481C1C}">
                  <a14:useLocalDpi xmlns:a14="http://schemas.microsoft.com/office/drawing/2010/main" val="0"/>
                </a:ext>
              </a:extLst>
            </a:blip>
            <a:stretch>
              <a:fillRect/>
            </a:stretch>
          </p:blipFill>
          <p:spPr>
            <a:xfrm rot="17667662">
              <a:off x="1206200" y="3897578"/>
              <a:ext cx="174118" cy="160136"/>
            </a:xfrm>
            <a:prstGeom prst="rect">
              <a:avLst/>
            </a:prstGeom>
          </p:spPr>
        </p:pic>
        <p:pic>
          <p:nvPicPr>
            <p:cNvPr id="69" name="Picture 68"/>
            <p:cNvPicPr>
              <a:picLocks noChangeAspect="1"/>
            </p:cNvPicPr>
            <p:nvPr/>
          </p:nvPicPr>
          <p:blipFill>
            <a:blip r:embed="rId16" cstate="print">
              <a:extLst>
                <a:ext uri="{BEBA8EAE-BF5A-486C-A8C5-ECC9F3942E4B}">
                  <a14:imgProps xmlns:a14="http://schemas.microsoft.com/office/drawing/2010/main">
                    <a14:imgLayer r:embed="rId17">
                      <a14:imgEffect>
                        <a14:saturation sat="33000"/>
                      </a14:imgEffect>
                    </a14:imgLayer>
                  </a14:imgProps>
                </a:ext>
                <a:ext uri="{28A0092B-C50C-407E-A947-70E740481C1C}">
                  <a14:useLocalDpi xmlns:a14="http://schemas.microsoft.com/office/drawing/2010/main" val="0"/>
                </a:ext>
              </a:extLst>
            </a:blip>
            <a:stretch>
              <a:fillRect/>
            </a:stretch>
          </p:blipFill>
          <p:spPr>
            <a:xfrm rot="10699653">
              <a:off x="1391849" y="3600476"/>
              <a:ext cx="168860" cy="248862"/>
            </a:xfrm>
            <a:prstGeom prst="rect">
              <a:avLst/>
            </a:prstGeom>
          </p:spPr>
        </p:pic>
        <p:pic>
          <p:nvPicPr>
            <p:cNvPr id="70" name="Picture 69"/>
            <p:cNvPicPr>
              <a:picLocks noChangeAspect="1"/>
            </p:cNvPicPr>
            <p:nvPr/>
          </p:nvPicPr>
          <p:blipFill>
            <a:blip r:embed="rId21" cstate="print">
              <a:duotone>
                <a:srgbClr val="F79646">
                  <a:shade val="45000"/>
                  <a:satMod val="135000"/>
                </a:srgbClr>
                <a:prstClr val="white"/>
              </a:duotone>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val="0"/>
                </a:ext>
              </a:extLst>
            </a:blip>
            <a:stretch>
              <a:fillRect/>
            </a:stretch>
          </p:blipFill>
          <p:spPr>
            <a:xfrm rot="7530980">
              <a:off x="1169175" y="3009880"/>
              <a:ext cx="166893" cy="153491"/>
            </a:xfrm>
            <a:prstGeom prst="rect">
              <a:avLst/>
            </a:prstGeom>
          </p:spPr>
        </p:pic>
        <p:pic>
          <p:nvPicPr>
            <p:cNvPr id="71" name="Picture 70"/>
            <p:cNvPicPr>
              <a:picLocks noChangeAspect="1"/>
            </p:cNvPicPr>
            <p:nvPr/>
          </p:nvPicPr>
          <p:blipFill>
            <a:blip r:embed="rId22" cstate="print">
              <a:duotone>
                <a:srgbClr val="9BBB59">
                  <a:shade val="45000"/>
                  <a:satMod val="135000"/>
                </a:srgbClr>
                <a:prstClr val="white"/>
              </a:duotone>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val="0"/>
                </a:ext>
              </a:extLst>
            </a:blip>
            <a:stretch>
              <a:fillRect/>
            </a:stretch>
          </p:blipFill>
          <p:spPr>
            <a:xfrm rot="20793005">
              <a:off x="1206391" y="2813647"/>
              <a:ext cx="130486" cy="192307"/>
            </a:xfrm>
            <a:prstGeom prst="rect">
              <a:avLst/>
            </a:prstGeom>
          </p:spPr>
        </p:pic>
        <p:pic>
          <p:nvPicPr>
            <p:cNvPr id="72" name="Picture 71"/>
            <p:cNvPicPr>
              <a:picLocks noChangeAspect="1"/>
            </p:cNvPicPr>
            <p:nvPr/>
          </p:nvPicPr>
          <p:blipFill>
            <a:blip r:embed="rId21" cstate="print">
              <a:duotone>
                <a:srgbClr val="F79646">
                  <a:shade val="45000"/>
                  <a:satMod val="135000"/>
                </a:srgbClr>
                <a:prstClr val="white"/>
              </a:duotone>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val="0"/>
                </a:ext>
              </a:extLst>
            </a:blip>
            <a:stretch>
              <a:fillRect/>
            </a:stretch>
          </p:blipFill>
          <p:spPr>
            <a:xfrm rot="7530980">
              <a:off x="992961" y="3078674"/>
              <a:ext cx="166893" cy="153491"/>
            </a:xfrm>
            <a:prstGeom prst="rect">
              <a:avLst/>
            </a:prstGeom>
          </p:spPr>
        </p:pic>
        <p:pic>
          <p:nvPicPr>
            <p:cNvPr id="73" name="Picture 72"/>
            <p:cNvPicPr>
              <a:picLocks noChangeAspect="1"/>
            </p:cNvPicPr>
            <p:nvPr/>
          </p:nvPicPr>
          <p:blipFill>
            <a:blip r:embed="rId20" cstate="print">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val="0"/>
                </a:ext>
              </a:extLst>
            </a:blip>
            <a:stretch>
              <a:fillRect/>
            </a:stretch>
          </p:blipFill>
          <p:spPr>
            <a:xfrm rot="6772596">
              <a:off x="1466812" y="3377960"/>
              <a:ext cx="213757" cy="196592"/>
            </a:xfrm>
            <a:prstGeom prst="rect">
              <a:avLst/>
            </a:prstGeom>
          </p:spPr>
        </p:pic>
        <p:pic>
          <p:nvPicPr>
            <p:cNvPr id="74" name="Picture 73"/>
            <p:cNvPicPr>
              <a:picLocks noChangeAspect="1"/>
            </p:cNvPicPr>
            <p:nvPr/>
          </p:nvPicPr>
          <p:blipFill>
            <a:blip r:embed="rId21" cstate="print">
              <a:duotone>
                <a:srgbClr val="F79646">
                  <a:shade val="45000"/>
                  <a:satMod val="135000"/>
                </a:srgbClr>
                <a:prstClr val="white"/>
              </a:duotone>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val="0"/>
                </a:ext>
              </a:extLst>
            </a:blip>
            <a:stretch>
              <a:fillRect/>
            </a:stretch>
          </p:blipFill>
          <p:spPr>
            <a:xfrm rot="7530980">
              <a:off x="1336243" y="3307487"/>
              <a:ext cx="166893" cy="153491"/>
            </a:xfrm>
            <a:prstGeom prst="rect">
              <a:avLst/>
            </a:prstGeom>
          </p:spPr>
        </p:pic>
        <p:pic>
          <p:nvPicPr>
            <p:cNvPr id="75" name="Picture 74"/>
            <p:cNvPicPr>
              <a:picLocks noChangeAspect="1"/>
            </p:cNvPicPr>
            <p:nvPr/>
          </p:nvPicPr>
          <p:blipFill>
            <a:blip r:embed="rId23" cstate="print">
              <a:duotone>
                <a:prstClr val="black"/>
                <a:srgbClr val="C0504D">
                  <a:tint val="45000"/>
                  <a:satMod val="400000"/>
                </a:srgbClr>
              </a:duotone>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val="0"/>
                </a:ext>
              </a:extLst>
            </a:blip>
            <a:stretch>
              <a:fillRect/>
            </a:stretch>
          </p:blipFill>
          <p:spPr>
            <a:xfrm rot="13476561">
              <a:off x="3536734" y="2366480"/>
              <a:ext cx="234311" cy="272792"/>
            </a:xfrm>
            <a:prstGeom prst="rect">
              <a:avLst/>
            </a:prstGeom>
          </p:spPr>
        </p:pic>
        <p:grpSp>
          <p:nvGrpSpPr>
            <p:cNvPr id="76" name="Group 75"/>
            <p:cNvGrpSpPr/>
            <p:nvPr/>
          </p:nvGrpSpPr>
          <p:grpSpPr>
            <a:xfrm>
              <a:off x="7374702" y="2431048"/>
              <a:ext cx="1117784" cy="2099562"/>
              <a:chOff x="8910322" y="2527836"/>
              <a:chExt cx="1490378" cy="2799416"/>
            </a:xfrm>
          </p:grpSpPr>
          <p:pic>
            <p:nvPicPr>
              <p:cNvPr id="77" name="Picture 76"/>
              <p:cNvPicPr>
                <a:picLocks noChangeAspect="1"/>
              </p:cNvPicPr>
              <p:nvPr/>
            </p:nvPicPr>
            <p:blipFill>
              <a:blip r:embed="rId24" cstate="print">
                <a:duotone>
                  <a:prstClr val="black"/>
                  <a:srgbClr val="C0504D">
                    <a:tint val="45000"/>
                    <a:satMod val="400000"/>
                  </a:srgbClr>
                </a:duotone>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val="0"/>
                  </a:ext>
                </a:extLst>
              </a:blip>
              <a:stretch>
                <a:fillRect/>
              </a:stretch>
            </p:blipFill>
            <p:spPr>
              <a:xfrm rot="2331937">
                <a:off x="9035648" y="3261273"/>
                <a:ext cx="466572" cy="543197"/>
              </a:xfrm>
              <a:prstGeom prst="rect">
                <a:avLst/>
              </a:prstGeom>
            </p:spPr>
          </p:pic>
          <p:pic>
            <p:nvPicPr>
              <p:cNvPr id="78" name="Picture 77"/>
              <p:cNvPicPr>
                <a:picLocks noChangeAspect="1"/>
              </p:cNvPicPr>
              <p:nvPr/>
            </p:nvPicPr>
            <p:blipFill>
              <a:blip r:embed="rId24" cstate="print">
                <a:duotone>
                  <a:prstClr val="black"/>
                  <a:srgbClr val="C0504D">
                    <a:tint val="45000"/>
                    <a:satMod val="400000"/>
                  </a:srgbClr>
                </a:duotone>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val="0"/>
                  </a:ext>
                </a:extLst>
              </a:blip>
              <a:stretch>
                <a:fillRect/>
              </a:stretch>
            </p:blipFill>
            <p:spPr>
              <a:xfrm rot="2331937">
                <a:off x="9468128" y="2527836"/>
                <a:ext cx="466572" cy="543197"/>
              </a:xfrm>
              <a:prstGeom prst="rect">
                <a:avLst/>
              </a:prstGeom>
            </p:spPr>
          </p:pic>
          <p:pic>
            <p:nvPicPr>
              <p:cNvPr id="79" name="Picture 78"/>
              <p:cNvPicPr>
                <a:picLocks noChangeAspect="1"/>
              </p:cNvPicPr>
              <p:nvPr/>
            </p:nvPicPr>
            <p:blipFill>
              <a:blip r:embed="rId24" cstate="print">
                <a:duotone>
                  <a:prstClr val="black"/>
                  <a:srgbClr val="C0504D">
                    <a:tint val="45000"/>
                    <a:satMod val="400000"/>
                  </a:srgbClr>
                </a:duotone>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val="0"/>
                  </a:ext>
                </a:extLst>
              </a:blip>
              <a:stretch>
                <a:fillRect/>
              </a:stretch>
            </p:blipFill>
            <p:spPr>
              <a:xfrm rot="2331937">
                <a:off x="9664153" y="3211560"/>
                <a:ext cx="466572" cy="543197"/>
              </a:xfrm>
              <a:prstGeom prst="rect">
                <a:avLst/>
              </a:prstGeom>
            </p:spPr>
          </p:pic>
          <p:pic>
            <p:nvPicPr>
              <p:cNvPr id="80" name="Picture 79"/>
              <p:cNvPicPr>
                <a:picLocks noChangeAspect="1"/>
              </p:cNvPicPr>
              <p:nvPr/>
            </p:nvPicPr>
            <p:blipFill>
              <a:blip r:embed="rId24" cstate="print">
                <a:duotone>
                  <a:prstClr val="black"/>
                  <a:srgbClr val="C0504D">
                    <a:tint val="45000"/>
                    <a:satMod val="400000"/>
                  </a:srgbClr>
                </a:duotone>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val="0"/>
                  </a:ext>
                </a:extLst>
              </a:blip>
              <a:stretch>
                <a:fillRect/>
              </a:stretch>
            </p:blipFill>
            <p:spPr>
              <a:xfrm rot="2331937">
                <a:off x="9203725" y="3979931"/>
                <a:ext cx="466572" cy="543197"/>
              </a:xfrm>
              <a:prstGeom prst="rect">
                <a:avLst/>
              </a:prstGeom>
            </p:spPr>
          </p:pic>
          <p:pic>
            <p:nvPicPr>
              <p:cNvPr id="81" name="Picture 80"/>
              <p:cNvPicPr>
                <a:picLocks noChangeAspect="1"/>
              </p:cNvPicPr>
              <p:nvPr/>
            </p:nvPicPr>
            <p:blipFill>
              <a:blip r:embed="rId24" cstate="print">
                <a:duotone>
                  <a:prstClr val="black"/>
                  <a:srgbClr val="C0504D">
                    <a:tint val="45000"/>
                    <a:satMod val="400000"/>
                  </a:srgbClr>
                </a:duotone>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val="0"/>
                  </a:ext>
                </a:extLst>
              </a:blip>
              <a:stretch>
                <a:fillRect/>
              </a:stretch>
            </p:blipFill>
            <p:spPr>
              <a:xfrm rot="2331937">
                <a:off x="9934128" y="3800178"/>
                <a:ext cx="466572" cy="543197"/>
              </a:xfrm>
              <a:prstGeom prst="rect">
                <a:avLst/>
              </a:prstGeom>
            </p:spPr>
          </p:pic>
          <p:pic>
            <p:nvPicPr>
              <p:cNvPr id="82" name="Picture 81"/>
              <p:cNvPicPr>
                <a:picLocks noChangeAspect="1"/>
              </p:cNvPicPr>
              <p:nvPr/>
            </p:nvPicPr>
            <p:blipFill>
              <a:blip r:embed="rId24" cstate="print">
                <a:duotone>
                  <a:prstClr val="black"/>
                  <a:srgbClr val="C0504D">
                    <a:tint val="45000"/>
                    <a:satMod val="400000"/>
                  </a:srgbClr>
                </a:duotone>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val="0"/>
                  </a:ext>
                </a:extLst>
              </a:blip>
              <a:stretch>
                <a:fillRect/>
              </a:stretch>
            </p:blipFill>
            <p:spPr>
              <a:xfrm rot="2331937">
                <a:off x="9567191" y="4578597"/>
                <a:ext cx="466572" cy="543197"/>
              </a:xfrm>
              <a:prstGeom prst="rect">
                <a:avLst/>
              </a:prstGeom>
            </p:spPr>
          </p:pic>
          <p:pic>
            <p:nvPicPr>
              <p:cNvPr id="83" name="Picture 82"/>
              <p:cNvPicPr>
                <a:picLocks noChangeAspect="1"/>
              </p:cNvPicPr>
              <p:nvPr/>
            </p:nvPicPr>
            <p:blipFill>
              <a:blip r:embed="rId24" cstate="print">
                <a:duotone>
                  <a:prstClr val="black"/>
                  <a:srgbClr val="C0504D">
                    <a:tint val="45000"/>
                    <a:satMod val="400000"/>
                  </a:srgbClr>
                </a:duotone>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val="0"/>
                  </a:ext>
                </a:extLst>
              </a:blip>
              <a:stretch>
                <a:fillRect/>
              </a:stretch>
            </p:blipFill>
            <p:spPr>
              <a:xfrm rot="2331937">
                <a:off x="8910322" y="4784055"/>
                <a:ext cx="466572" cy="543197"/>
              </a:xfrm>
              <a:prstGeom prst="rect">
                <a:avLst/>
              </a:prstGeom>
            </p:spPr>
          </p:pic>
        </p:grpSp>
        <p:grpSp>
          <p:nvGrpSpPr>
            <p:cNvPr id="84" name="Group 83"/>
            <p:cNvGrpSpPr/>
            <p:nvPr/>
          </p:nvGrpSpPr>
          <p:grpSpPr>
            <a:xfrm>
              <a:off x="3056036" y="3145256"/>
              <a:ext cx="2353731" cy="768846"/>
              <a:chOff x="3124192" y="3066559"/>
              <a:chExt cx="2353731" cy="768846"/>
            </a:xfrm>
          </p:grpSpPr>
          <p:pic>
            <p:nvPicPr>
              <p:cNvPr id="85" name="Picture 2" descr="http://www.rachelraynes.com/wp-content/uploads/2014/10/central-dogma2-e1413507126812.jpg"/>
              <p:cNvPicPr>
                <a:picLocks noChangeAspect="1" noChangeArrowheads="1"/>
              </p:cNvPicPr>
              <p:nvPr/>
            </p:nvPicPr>
            <p:blipFill rotWithShape="1">
              <a:blip r:embed="rId25" cstate="print">
                <a:extLst>
                  <a:ext uri="{BEBA8EAE-BF5A-486C-A8C5-ECC9F3942E4B}">
                    <a14:imgProps xmlns:a14="http://schemas.microsoft.com/office/drawing/2010/main">
                      <a14:imgLayer r:embed="rId26">
                        <a14:imgEffect>
                          <a14:backgroundRemoval t="7937" b="71429" l="2965" r="26676"/>
                        </a14:imgEffect>
                      </a14:imgLayer>
                    </a14:imgProps>
                  </a:ext>
                  <a:ext uri="{28A0092B-C50C-407E-A947-70E740481C1C}">
                    <a14:useLocalDpi xmlns:a14="http://schemas.microsoft.com/office/drawing/2010/main" val="0"/>
                  </a:ext>
                </a:extLst>
              </a:blip>
              <a:srcRect l="1" r="70360" b="20635"/>
              <a:stretch/>
            </p:blipFill>
            <p:spPr bwMode="auto">
              <a:xfrm>
                <a:off x="4726171" y="3066559"/>
                <a:ext cx="746270" cy="762017"/>
              </a:xfrm>
              <a:prstGeom prst="rect">
                <a:avLst/>
              </a:prstGeom>
              <a:noFill/>
              <a:extLst>
                <a:ext uri="{909E8E84-426E-40dd-AFC4-6F175D3DCCD1}">
                  <a14:hiddenFill xmlns="" xmlns:a14="http://schemas.microsoft.com/office/drawing/2010/main">
                    <a:solidFill>
                      <a:srgbClr val="FFFFFF"/>
                    </a:solidFill>
                  </a14:hiddenFill>
                </a:ext>
              </a:extLst>
            </p:spPr>
          </p:pic>
          <p:sp>
            <p:nvSpPr>
              <p:cNvPr id="86" name="TextBox 85"/>
              <p:cNvSpPr txBox="1"/>
              <p:nvPr/>
            </p:nvSpPr>
            <p:spPr>
              <a:xfrm>
                <a:off x="3124192" y="3418515"/>
                <a:ext cx="1566333" cy="210215"/>
              </a:xfrm>
              <a:prstGeom prst="rect">
                <a:avLst/>
              </a:prstGeom>
              <a:noFill/>
            </p:spPr>
            <p:txBody>
              <a:bodyPr wrap="none" rtlCol="0">
                <a:prstTxWarp prst="textCascadeUp">
                  <a:avLst/>
                </a:prstTxWarp>
                <a:spAutoFit/>
              </a:bodyPr>
              <a:lstStyle/>
              <a:p>
                <a:r>
                  <a:rPr lang="en-US" sz="1400" dirty="0" smtClean="0">
                    <a:solidFill>
                      <a:schemeClr val="accent2">
                        <a:lumMod val="60000"/>
                        <a:lumOff val="40000"/>
                      </a:schemeClr>
                    </a:solidFill>
                  </a:rPr>
                  <a:t>GGTACTTACTCACTAA</a:t>
                </a:r>
                <a:endParaRPr lang="en-US" sz="1400" dirty="0">
                  <a:solidFill>
                    <a:schemeClr val="accent2">
                      <a:lumMod val="60000"/>
                      <a:lumOff val="40000"/>
                    </a:schemeClr>
                  </a:solidFill>
                </a:endParaRPr>
              </a:p>
            </p:txBody>
          </p:sp>
          <p:sp>
            <p:nvSpPr>
              <p:cNvPr id="87" name="Oval 86"/>
              <p:cNvSpPr/>
              <p:nvPr/>
            </p:nvSpPr>
            <p:spPr>
              <a:xfrm>
                <a:off x="4741324" y="3098806"/>
                <a:ext cx="736599" cy="736599"/>
              </a:xfrm>
              <a:prstGeom prst="ellipse">
                <a:avLst/>
              </a:prstGeom>
              <a:noFill/>
              <a:ln w="19050" cmpd="sng">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grpSp>
        <p:grpSp>
          <p:nvGrpSpPr>
            <p:cNvPr id="88" name="Group 87"/>
            <p:cNvGrpSpPr/>
            <p:nvPr/>
          </p:nvGrpSpPr>
          <p:grpSpPr>
            <a:xfrm>
              <a:off x="5519112" y="3171662"/>
              <a:ext cx="983283" cy="768846"/>
              <a:chOff x="5519112" y="3066559"/>
              <a:chExt cx="983283" cy="768846"/>
            </a:xfrm>
          </p:grpSpPr>
          <p:pic>
            <p:nvPicPr>
              <p:cNvPr id="89" name="Picture 2" descr="http://www.rachelraynes.com/wp-content/uploads/2014/10/central-dogma2-e1413507126812.jpg"/>
              <p:cNvPicPr>
                <a:picLocks noChangeAspect="1" noChangeArrowheads="1"/>
              </p:cNvPicPr>
              <p:nvPr/>
            </p:nvPicPr>
            <p:blipFill rotWithShape="1">
              <a:blip r:embed="rId27" cstate="print">
                <a:extLst>
                  <a:ext uri="{BEBA8EAE-BF5A-486C-A8C5-ECC9F3942E4B}">
                    <a14:imgProps xmlns:a14="http://schemas.microsoft.com/office/drawing/2010/main">
                      <a14:imgLayer r:embed="rId28">
                        <a14:imgEffect>
                          <a14:backgroundRemoval t="7937" b="71429" l="32782" r="60498"/>
                        </a14:imgEffect>
                      </a14:imgLayer>
                    </a14:imgProps>
                  </a:ext>
                  <a:ext uri="{28A0092B-C50C-407E-A947-70E740481C1C}">
                    <a14:useLocalDpi xmlns:a14="http://schemas.microsoft.com/office/drawing/2010/main" val="0"/>
                  </a:ext>
                </a:extLst>
              </a:blip>
              <a:srcRect l="29317" r="36037" b="20635"/>
              <a:stretch/>
            </p:blipFill>
            <p:spPr bwMode="auto">
              <a:xfrm>
                <a:off x="5599446" y="3066559"/>
                <a:ext cx="872343" cy="762017"/>
              </a:xfrm>
              <a:prstGeom prst="rect">
                <a:avLst/>
              </a:prstGeom>
              <a:noFill/>
              <a:extLst>
                <a:ext uri="{909E8E84-426E-40dd-AFC4-6F175D3DCCD1}">
                  <a14:hiddenFill xmlns="" xmlns:a14="http://schemas.microsoft.com/office/drawing/2010/main">
                    <a:solidFill>
                      <a:srgbClr val="FFFFFF"/>
                    </a:solidFill>
                  </a14:hiddenFill>
                </a:ext>
              </a:extLst>
            </p:spPr>
          </p:pic>
          <p:sp>
            <p:nvSpPr>
              <p:cNvPr id="90" name="Oval 89"/>
              <p:cNvSpPr/>
              <p:nvPr/>
            </p:nvSpPr>
            <p:spPr>
              <a:xfrm>
                <a:off x="5765796" y="3098806"/>
                <a:ext cx="736599" cy="736599"/>
              </a:xfrm>
              <a:prstGeom prst="ellipse">
                <a:avLst/>
              </a:prstGeom>
              <a:noFill/>
              <a:ln w="19050" cmpd="sng">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91" name="Right Arrow 90"/>
              <p:cNvSpPr/>
              <p:nvPr/>
            </p:nvSpPr>
            <p:spPr>
              <a:xfrm>
                <a:off x="5519112" y="3293533"/>
                <a:ext cx="230909" cy="279400"/>
              </a:xfrm>
              <a:prstGeom prst="rightArrow">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grpSp>
        <p:grpSp>
          <p:nvGrpSpPr>
            <p:cNvPr id="92" name="Group 91"/>
            <p:cNvGrpSpPr/>
            <p:nvPr/>
          </p:nvGrpSpPr>
          <p:grpSpPr>
            <a:xfrm>
              <a:off x="6568980" y="3181581"/>
              <a:ext cx="1025624" cy="763590"/>
              <a:chOff x="6568980" y="3076478"/>
              <a:chExt cx="1025624" cy="763590"/>
            </a:xfrm>
          </p:grpSpPr>
          <p:pic>
            <p:nvPicPr>
              <p:cNvPr id="93" name="Picture 92"/>
              <p:cNvPicPr>
                <a:picLocks noChangeAspect="1"/>
              </p:cNvPicPr>
              <p:nvPr/>
            </p:nvPicPr>
            <p:blipFill>
              <a:blip r:embed="rId29">
                <a:extLst>
                  <a:ext uri="{BEBA8EAE-BF5A-486C-A8C5-ECC9F3942E4B}">
                    <a14:imgProps xmlns:a14="http://schemas.microsoft.com/office/drawing/2010/main">
                      <a14:imgLayer r:embed="rId3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688360" y="3076478"/>
                <a:ext cx="900762" cy="763590"/>
              </a:xfrm>
              <a:prstGeom prst="rect">
                <a:avLst/>
              </a:prstGeom>
            </p:spPr>
          </p:pic>
          <p:sp>
            <p:nvSpPr>
              <p:cNvPr id="94" name="Oval 93"/>
              <p:cNvSpPr/>
              <p:nvPr/>
            </p:nvSpPr>
            <p:spPr>
              <a:xfrm>
                <a:off x="6858005" y="3098806"/>
                <a:ext cx="736599" cy="736599"/>
              </a:xfrm>
              <a:prstGeom prst="ellipse">
                <a:avLst/>
              </a:prstGeom>
              <a:noFill/>
              <a:ln w="19050" cmpd="sng">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95" name="Right Arrow 94"/>
              <p:cNvSpPr/>
              <p:nvPr/>
            </p:nvSpPr>
            <p:spPr>
              <a:xfrm>
                <a:off x="6568980" y="3293533"/>
                <a:ext cx="230909" cy="279400"/>
              </a:xfrm>
              <a:prstGeom prst="rightArrow">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grpSp>
      </p:grpSp>
      <p:sp>
        <p:nvSpPr>
          <p:cNvPr id="4" name="Rectangle 3"/>
          <p:cNvSpPr/>
          <p:nvPr/>
        </p:nvSpPr>
        <p:spPr>
          <a:xfrm>
            <a:off x="388889" y="1157370"/>
            <a:ext cx="8366234" cy="646331"/>
          </a:xfrm>
          <a:prstGeom prst="rect">
            <a:avLst/>
          </a:prstGeom>
        </p:spPr>
        <p:txBody>
          <a:bodyPr wrap="square">
            <a:spAutoFit/>
          </a:bodyPr>
          <a:lstStyle/>
          <a:p>
            <a:pPr algn="ctr"/>
            <a:r>
              <a:rPr lang="en-US" dirty="0" smtClean="0"/>
              <a:t>Provide </a:t>
            </a:r>
            <a:r>
              <a:rPr lang="en-US" dirty="0"/>
              <a:t>the genetic sequences that encode the protective antibodies directly to humans so that their own cells receive the instructions for producing a potent antibody</a:t>
            </a:r>
          </a:p>
        </p:txBody>
      </p:sp>
      <p:sp>
        <p:nvSpPr>
          <p:cNvPr id="96" name="Footer Placeholder 11"/>
          <p:cNvSpPr>
            <a:spLocks noGrp="1"/>
          </p:cNvSpPr>
          <p:nvPr>
            <p:ph type="ftr" sz="quarter" idx="10"/>
          </p:nvPr>
        </p:nvSpPr>
        <p:spPr>
          <a:xfrm>
            <a:off x="914400" y="6492875"/>
            <a:ext cx="7315200" cy="365125"/>
          </a:xfrm>
        </p:spPr>
        <p:txBody>
          <a:bodyPr/>
          <a:lstStyle/>
          <a:p>
            <a:pPr>
              <a:defRPr/>
            </a:pPr>
            <a:r>
              <a:rPr lang="en-US" dirty="0" smtClean="0"/>
              <a:t>Approved for Public Release – Distribution Unlimited</a:t>
            </a:r>
            <a:endParaRPr lang="en-US" dirty="0"/>
          </a:p>
        </p:txBody>
      </p:sp>
    </p:spTree>
    <p:extLst>
      <p:ext uri="{BB962C8B-B14F-4D97-AF65-F5344CB8AC3E}">
        <p14:creationId xmlns:p14="http://schemas.microsoft.com/office/powerpoint/2010/main" val="238522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latin typeface="+mn-lt"/>
              </a:rPr>
              <a:t>Dialysis Like Therapeutics (DLT)</a:t>
            </a:r>
            <a:endParaRPr lang="en-US" dirty="0">
              <a:latin typeface="+mn-lt"/>
            </a:endParaRPr>
          </a:p>
        </p:txBody>
      </p:sp>
      <p:sp>
        <p:nvSpPr>
          <p:cNvPr id="38" name="TextBox 37"/>
          <p:cNvSpPr txBox="1"/>
          <p:nvPr/>
        </p:nvSpPr>
        <p:spPr>
          <a:xfrm>
            <a:off x="5814286" y="1897127"/>
            <a:ext cx="3026510" cy="861774"/>
          </a:xfrm>
          <a:prstGeom prst="rect">
            <a:avLst/>
          </a:prstGeom>
          <a:noFill/>
        </p:spPr>
        <p:txBody>
          <a:bodyPr wrap="square" rtlCol="0">
            <a:spAutoFit/>
          </a:bodyPr>
          <a:lstStyle/>
          <a:p>
            <a:r>
              <a:rPr lang="en-US" sz="1000" dirty="0" smtClean="0">
                <a:ea typeface="Tahoma" panose="020B0604030504040204" pitchFamily="34" charset="0"/>
                <a:cs typeface="Tahoma" panose="020B0604030504040204" pitchFamily="34" charset="0"/>
              </a:rPr>
              <a:t>Mannose Binding Lectin (MBL)</a:t>
            </a:r>
          </a:p>
          <a:p>
            <a:r>
              <a:rPr lang="en-US" sz="1000" dirty="0" smtClean="0">
                <a:ea typeface="Tahoma" panose="020B0604030504040204" pitchFamily="34" charset="0"/>
                <a:cs typeface="Tahoma" panose="020B0604030504040204" pitchFamily="34" charset="0"/>
              </a:rPr>
              <a:t>MBL is a protein that binds </a:t>
            </a:r>
            <a:r>
              <a:rPr lang="en-US" sz="1000" dirty="0">
                <a:ea typeface="Tahoma" panose="020B0604030504040204" pitchFamily="34" charset="0"/>
                <a:cs typeface="Tahoma" panose="020B0604030504040204" pitchFamily="34" charset="0"/>
              </a:rPr>
              <a:t>to the carbohydrate </a:t>
            </a:r>
            <a:r>
              <a:rPr lang="en-US" sz="1000" dirty="0" smtClean="0">
                <a:ea typeface="Tahoma" panose="020B0604030504040204" pitchFamily="34" charset="0"/>
                <a:cs typeface="Tahoma" panose="020B0604030504040204" pitchFamily="34" charset="0"/>
              </a:rPr>
              <a:t>groups found </a:t>
            </a:r>
            <a:r>
              <a:rPr lang="en-US" sz="1000" dirty="0">
                <a:ea typeface="Tahoma" panose="020B0604030504040204" pitchFamily="34" charset="0"/>
                <a:cs typeface="Tahoma" panose="020B0604030504040204" pitchFamily="34" charset="0"/>
              </a:rPr>
              <a:t>on the surface of </a:t>
            </a:r>
            <a:r>
              <a:rPr lang="en-US" sz="1000" dirty="0" smtClean="0">
                <a:ea typeface="Tahoma" panose="020B0604030504040204" pitchFamily="34" charset="0"/>
                <a:cs typeface="Tahoma" panose="020B0604030504040204" pitchFamily="34" charset="0"/>
              </a:rPr>
              <a:t>pathogens that </a:t>
            </a:r>
            <a:r>
              <a:rPr lang="en-US" sz="1000" dirty="0">
                <a:ea typeface="Tahoma" panose="020B0604030504040204" pitchFamily="34" charset="0"/>
                <a:cs typeface="Tahoma" panose="020B0604030504040204" pitchFamily="34" charset="0"/>
              </a:rPr>
              <a:t>induce sepsis, including bacteria, viruses, fungi, parasites and toxins, but does not bind to healthy human cells.</a:t>
            </a:r>
          </a:p>
        </p:txBody>
      </p:sp>
      <p:pic>
        <p:nvPicPr>
          <p:cNvPr id="39" name="Picture 38"/>
          <p:cNvPicPr>
            <a:picLocks noChangeAspect="1"/>
          </p:cNvPicPr>
          <p:nvPr/>
        </p:nvPicPr>
        <p:blipFill>
          <a:blip r:embed="rId3"/>
          <a:stretch>
            <a:fillRect/>
          </a:stretch>
        </p:blipFill>
        <p:spPr>
          <a:xfrm>
            <a:off x="5081020" y="1968733"/>
            <a:ext cx="591300" cy="709990"/>
          </a:xfrm>
          <a:prstGeom prst="rect">
            <a:avLst/>
          </a:prstGeom>
        </p:spPr>
      </p:pic>
      <p:pic>
        <p:nvPicPr>
          <p:cNvPr id="40" name="Picture 39"/>
          <p:cNvPicPr>
            <a:picLocks noChangeAspect="1"/>
          </p:cNvPicPr>
          <p:nvPr/>
        </p:nvPicPr>
        <p:blipFill>
          <a:blip r:embed="rId4"/>
          <a:stretch>
            <a:fillRect/>
          </a:stretch>
        </p:blipFill>
        <p:spPr>
          <a:xfrm flipH="1">
            <a:off x="4024231" y="1968733"/>
            <a:ext cx="1063499" cy="709990"/>
          </a:xfrm>
          <a:prstGeom prst="rect">
            <a:avLst/>
          </a:prstGeom>
        </p:spPr>
      </p:pic>
      <p:sp>
        <p:nvSpPr>
          <p:cNvPr id="41" name="TextBox 40"/>
          <p:cNvSpPr txBox="1"/>
          <p:nvPr/>
        </p:nvSpPr>
        <p:spPr>
          <a:xfrm>
            <a:off x="3943715" y="2652049"/>
            <a:ext cx="1566454" cy="215444"/>
          </a:xfrm>
          <a:prstGeom prst="rect">
            <a:avLst/>
          </a:prstGeom>
          <a:noFill/>
        </p:spPr>
        <p:txBody>
          <a:bodyPr wrap="none" rtlCol="0">
            <a:spAutoFit/>
          </a:bodyPr>
          <a:lstStyle/>
          <a:p>
            <a:r>
              <a:rPr lang="en-US" sz="800" dirty="0">
                <a:ea typeface="Tahoma" panose="020B0604030504040204" pitchFamily="34" charset="0"/>
                <a:cs typeface="Tahoma" panose="020B0604030504040204" pitchFamily="34" charset="0"/>
              </a:rPr>
              <a:t>Source: </a:t>
            </a:r>
            <a:r>
              <a:rPr lang="en-US" sz="800" dirty="0" smtClean="0">
                <a:ea typeface="Tahoma" panose="020B0604030504040204" pitchFamily="34" charset="0"/>
                <a:cs typeface="Tahoma" panose="020B0604030504040204" pitchFamily="34" charset="0"/>
              </a:rPr>
              <a:t>Wyss Institute &amp; </a:t>
            </a:r>
            <a:r>
              <a:rPr lang="en-US" sz="800" dirty="0" err="1" smtClean="0">
                <a:ea typeface="Tahoma" panose="020B0604030504040204" pitchFamily="34" charset="0"/>
                <a:cs typeface="Tahoma" panose="020B0604030504040204" pitchFamily="34" charset="0"/>
              </a:rPr>
              <a:t>Opsonix</a:t>
            </a:r>
            <a:endParaRPr lang="en-US" sz="800" dirty="0">
              <a:ea typeface="Tahoma" panose="020B0604030504040204" pitchFamily="34" charset="0"/>
              <a:cs typeface="Tahoma" panose="020B0604030504040204" pitchFamily="34" charset="0"/>
            </a:endParaRPr>
          </a:p>
        </p:txBody>
      </p:sp>
      <p:sp>
        <p:nvSpPr>
          <p:cNvPr id="42" name="Rectangle 41"/>
          <p:cNvSpPr/>
          <p:nvPr/>
        </p:nvSpPr>
        <p:spPr>
          <a:xfrm>
            <a:off x="5811652" y="3160089"/>
            <a:ext cx="3029144" cy="707886"/>
          </a:xfrm>
          <a:prstGeom prst="rect">
            <a:avLst/>
          </a:prstGeom>
        </p:spPr>
        <p:txBody>
          <a:bodyPr wrap="square">
            <a:spAutoFit/>
          </a:bodyPr>
          <a:lstStyle/>
          <a:p>
            <a:r>
              <a:rPr lang="en-US" sz="1000" dirty="0" smtClean="0">
                <a:ea typeface="Tahoma" panose="020B0604030504040204" pitchFamily="34" charset="0"/>
                <a:cs typeface="Tahoma" panose="020B0604030504040204" pitchFamily="34" charset="0"/>
              </a:rPr>
              <a:t>Porous Polymer Beads</a:t>
            </a:r>
          </a:p>
          <a:p>
            <a:r>
              <a:rPr lang="en-US" sz="1000" dirty="0" smtClean="0">
                <a:ea typeface="Tahoma" panose="020B0604030504040204" pitchFamily="34" charset="0"/>
                <a:cs typeface="Tahoma" panose="020B0604030504040204" pitchFamily="34" charset="0"/>
              </a:rPr>
              <a:t>Pores remove </a:t>
            </a:r>
            <a:r>
              <a:rPr lang="en-US" sz="1000" dirty="0">
                <a:ea typeface="Tahoma" panose="020B0604030504040204" pitchFamily="34" charset="0"/>
                <a:cs typeface="Tahoma" panose="020B0604030504040204" pitchFamily="34" charset="0"/>
              </a:rPr>
              <a:t>a wide range </a:t>
            </a:r>
            <a:r>
              <a:rPr lang="en-US" sz="1000" dirty="0" smtClean="0">
                <a:ea typeface="Tahoma" panose="020B0604030504040204" pitchFamily="34" charset="0"/>
                <a:cs typeface="Tahoma" panose="020B0604030504040204" pitchFamily="34" charset="0"/>
              </a:rPr>
              <a:t>of molecules that cause inflammation (</a:t>
            </a:r>
            <a:r>
              <a:rPr lang="en-US" sz="1000" i="1" dirty="0" smtClean="0">
                <a:ea typeface="Tahoma" panose="020B0604030504040204" pitchFamily="34" charset="0"/>
                <a:cs typeface="Tahoma" panose="020B0604030504040204" pitchFamily="34" charset="0"/>
              </a:rPr>
              <a:t>e.g.</a:t>
            </a:r>
            <a:r>
              <a:rPr lang="en-US" sz="1000" dirty="0" smtClean="0">
                <a:ea typeface="Tahoma" panose="020B0604030504040204" pitchFamily="34" charset="0"/>
                <a:cs typeface="Tahoma" panose="020B0604030504040204" pitchFamily="34" charset="0"/>
              </a:rPr>
              <a:t> cytokines) </a:t>
            </a:r>
            <a:r>
              <a:rPr lang="en-US" sz="1000" dirty="0">
                <a:ea typeface="Tahoma" panose="020B0604030504040204" pitchFamily="34" charset="0"/>
                <a:cs typeface="Tahoma" panose="020B0604030504040204" pitchFamily="34" charset="0"/>
              </a:rPr>
              <a:t>from whole blood </a:t>
            </a:r>
            <a:r>
              <a:rPr lang="en-US" sz="1000" dirty="0" smtClean="0">
                <a:ea typeface="Tahoma" panose="020B0604030504040204" pitchFamily="34" charset="0"/>
                <a:cs typeface="Tahoma" panose="020B0604030504040204" pitchFamily="34" charset="0"/>
              </a:rPr>
              <a:t>based </a:t>
            </a:r>
            <a:r>
              <a:rPr lang="en-US" sz="1000" dirty="0">
                <a:ea typeface="Tahoma" panose="020B0604030504040204" pitchFamily="34" charset="0"/>
                <a:cs typeface="Tahoma" panose="020B0604030504040204" pitchFamily="34" charset="0"/>
              </a:rPr>
              <a:t>on pore capture and surface </a:t>
            </a:r>
            <a:r>
              <a:rPr lang="en-US" sz="1000" dirty="0" smtClean="0">
                <a:ea typeface="Tahoma" panose="020B0604030504040204" pitchFamily="34" charset="0"/>
                <a:cs typeface="Tahoma" panose="020B0604030504040204" pitchFamily="34" charset="0"/>
              </a:rPr>
              <a:t>adsorption.</a:t>
            </a:r>
            <a:endParaRPr lang="en-US" sz="1000" dirty="0">
              <a:ea typeface="Tahoma" panose="020B0604030504040204" pitchFamily="34" charset="0"/>
              <a:cs typeface="Tahoma" panose="020B0604030504040204" pitchFamily="34" charset="0"/>
            </a:endParaRPr>
          </a:p>
        </p:txBody>
      </p:sp>
      <p:grpSp>
        <p:nvGrpSpPr>
          <p:cNvPr id="43" name="Group 42"/>
          <p:cNvGrpSpPr/>
          <p:nvPr/>
        </p:nvGrpSpPr>
        <p:grpSpPr>
          <a:xfrm>
            <a:off x="3937291" y="3160090"/>
            <a:ext cx="1796543" cy="620955"/>
            <a:chOff x="13258800" y="9853612"/>
            <a:chExt cx="6477000" cy="2238375"/>
          </a:xfrm>
        </p:grpSpPr>
        <p:pic>
          <p:nvPicPr>
            <p:cNvPr id="44" name="Picture 43"/>
            <p:cNvPicPr>
              <a:picLocks noChangeAspect="1"/>
            </p:cNvPicPr>
            <p:nvPr/>
          </p:nvPicPr>
          <p:blipFill>
            <a:blip r:embed="rId5"/>
            <a:stretch>
              <a:fillRect/>
            </a:stretch>
          </p:blipFill>
          <p:spPr>
            <a:xfrm>
              <a:off x="13258800" y="9853612"/>
              <a:ext cx="6400800" cy="2238375"/>
            </a:xfrm>
            <a:prstGeom prst="rect">
              <a:avLst/>
            </a:prstGeom>
          </p:spPr>
        </p:pic>
        <p:pic>
          <p:nvPicPr>
            <p:cNvPr id="45" name="Picture 44"/>
            <p:cNvPicPr>
              <a:picLocks noChangeAspect="1"/>
            </p:cNvPicPr>
            <p:nvPr/>
          </p:nvPicPr>
          <p:blipFill>
            <a:blip r:embed="rId6"/>
            <a:stretch>
              <a:fillRect/>
            </a:stretch>
          </p:blipFill>
          <p:spPr>
            <a:xfrm>
              <a:off x="17793366" y="9979954"/>
              <a:ext cx="1942434" cy="2086633"/>
            </a:xfrm>
            <a:prstGeom prst="rect">
              <a:avLst/>
            </a:prstGeom>
          </p:spPr>
        </p:pic>
      </p:grpSp>
      <p:sp>
        <p:nvSpPr>
          <p:cNvPr id="46" name="TextBox 45"/>
          <p:cNvSpPr txBox="1"/>
          <p:nvPr/>
        </p:nvSpPr>
        <p:spPr>
          <a:xfrm>
            <a:off x="3937941" y="3703855"/>
            <a:ext cx="1072730" cy="215444"/>
          </a:xfrm>
          <a:prstGeom prst="rect">
            <a:avLst/>
          </a:prstGeom>
          <a:noFill/>
        </p:spPr>
        <p:txBody>
          <a:bodyPr wrap="none" rtlCol="0">
            <a:spAutoFit/>
          </a:bodyPr>
          <a:lstStyle/>
          <a:p>
            <a:r>
              <a:rPr lang="en-US" sz="800" dirty="0">
                <a:ea typeface="Tahoma" panose="020B0604030504040204" pitchFamily="34" charset="0"/>
                <a:cs typeface="Tahoma" panose="020B0604030504040204" pitchFamily="34" charset="0"/>
              </a:rPr>
              <a:t>Source: </a:t>
            </a:r>
            <a:r>
              <a:rPr lang="en-US" sz="800" dirty="0" err="1" smtClean="0">
                <a:ea typeface="Tahoma" panose="020B0604030504040204" pitchFamily="34" charset="0"/>
                <a:cs typeface="Tahoma" panose="020B0604030504040204" pitchFamily="34" charset="0"/>
              </a:rPr>
              <a:t>Cytosorbents</a:t>
            </a:r>
            <a:endParaRPr lang="en-US" sz="800" dirty="0">
              <a:ea typeface="Tahoma" panose="020B0604030504040204" pitchFamily="34" charset="0"/>
              <a:cs typeface="Tahoma" panose="020B0604030504040204" pitchFamily="34" charset="0"/>
            </a:endParaRPr>
          </a:p>
        </p:txBody>
      </p:sp>
      <p:sp>
        <p:nvSpPr>
          <p:cNvPr id="47" name="Rectangle 46"/>
          <p:cNvSpPr/>
          <p:nvPr/>
        </p:nvSpPr>
        <p:spPr>
          <a:xfrm>
            <a:off x="5811652" y="4287008"/>
            <a:ext cx="3029144" cy="861774"/>
          </a:xfrm>
          <a:prstGeom prst="rect">
            <a:avLst/>
          </a:prstGeom>
        </p:spPr>
        <p:txBody>
          <a:bodyPr wrap="square">
            <a:spAutoFit/>
          </a:bodyPr>
          <a:lstStyle/>
          <a:p>
            <a:r>
              <a:rPr lang="en-US" sz="1000" dirty="0" err="1" smtClean="0">
                <a:ea typeface="Tahoma" panose="020B0604030504040204" pitchFamily="34" charset="0"/>
                <a:cs typeface="Tahoma" panose="020B0604030504040204" pitchFamily="34" charset="0"/>
              </a:rPr>
              <a:t>Heparan</a:t>
            </a:r>
            <a:r>
              <a:rPr lang="en-US" sz="1000" dirty="0" smtClean="0">
                <a:ea typeface="Tahoma" panose="020B0604030504040204" pitchFamily="34" charset="0"/>
                <a:cs typeface="Tahoma" panose="020B0604030504040204" pitchFamily="34" charset="0"/>
              </a:rPr>
              <a:t> Sulfate Coated Beads</a:t>
            </a:r>
          </a:p>
          <a:p>
            <a:r>
              <a:rPr lang="en-US" sz="1000" dirty="0" smtClean="0">
                <a:ea typeface="Tahoma" panose="020B0604030504040204" pitchFamily="34" charset="0"/>
                <a:cs typeface="Tahoma" panose="020B0604030504040204" pitchFamily="34" charset="0"/>
              </a:rPr>
              <a:t>Disease-causing microorganisms bind to sugar groups such as heparin sulfates. As blood flows through the filter, </a:t>
            </a:r>
            <a:r>
              <a:rPr lang="en-US" sz="1000" dirty="0">
                <a:ea typeface="Tahoma" panose="020B0604030504040204" pitchFamily="34" charset="0"/>
                <a:cs typeface="Tahoma" panose="020B0604030504040204" pitchFamily="34" charset="0"/>
              </a:rPr>
              <a:t> pathogens, toxins and inflammatory </a:t>
            </a:r>
            <a:r>
              <a:rPr lang="en-US" sz="1000" dirty="0" smtClean="0">
                <a:ea typeface="Tahoma" panose="020B0604030504040204" pitchFamily="34" charset="0"/>
                <a:cs typeface="Tahoma" panose="020B0604030504040204" pitchFamily="34" charset="0"/>
              </a:rPr>
              <a:t>cytokines bind to the surface of the beads.</a:t>
            </a:r>
            <a:endParaRPr lang="en-US" sz="1000" dirty="0">
              <a:ea typeface="Tahoma" panose="020B0604030504040204" pitchFamily="34" charset="0"/>
              <a:cs typeface="Tahoma" panose="020B0604030504040204" pitchFamily="34" charset="0"/>
            </a:endParaRPr>
          </a:p>
        </p:txBody>
      </p:sp>
      <p:pic>
        <p:nvPicPr>
          <p:cNvPr id="48" name="Picture 47"/>
          <p:cNvPicPr>
            <a:picLocks noChangeAspect="1"/>
          </p:cNvPicPr>
          <p:nvPr/>
        </p:nvPicPr>
        <p:blipFill>
          <a:blip r:embed="rId7"/>
          <a:stretch>
            <a:fillRect/>
          </a:stretch>
        </p:blipFill>
        <p:spPr>
          <a:xfrm rot="4623708">
            <a:off x="4460856" y="3828650"/>
            <a:ext cx="580356" cy="1751858"/>
          </a:xfrm>
          <a:prstGeom prst="rect">
            <a:avLst/>
          </a:prstGeom>
        </p:spPr>
      </p:pic>
      <p:sp>
        <p:nvSpPr>
          <p:cNvPr id="49" name="TextBox 48"/>
          <p:cNvSpPr txBox="1"/>
          <p:nvPr/>
        </p:nvSpPr>
        <p:spPr>
          <a:xfrm>
            <a:off x="3942497" y="4969715"/>
            <a:ext cx="1212191" cy="215444"/>
          </a:xfrm>
          <a:prstGeom prst="rect">
            <a:avLst/>
          </a:prstGeom>
          <a:noFill/>
        </p:spPr>
        <p:txBody>
          <a:bodyPr wrap="none" rtlCol="0">
            <a:spAutoFit/>
          </a:bodyPr>
          <a:lstStyle/>
          <a:p>
            <a:r>
              <a:rPr lang="en-US" sz="800" dirty="0">
                <a:ea typeface="Tahoma" panose="020B0604030504040204" pitchFamily="34" charset="0"/>
                <a:cs typeface="Tahoma" panose="020B0604030504040204" pitchFamily="34" charset="0"/>
              </a:rPr>
              <a:t>Source: </a:t>
            </a:r>
            <a:r>
              <a:rPr lang="en-US" sz="800" dirty="0" err="1" smtClean="0">
                <a:ea typeface="Tahoma" panose="020B0604030504040204" pitchFamily="34" charset="0"/>
                <a:cs typeface="Tahoma" panose="020B0604030504040204" pitchFamily="34" charset="0"/>
              </a:rPr>
              <a:t>ExThera</a:t>
            </a:r>
            <a:r>
              <a:rPr lang="en-US" sz="800" dirty="0" smtClean="0">
                <a:ea typeface="Tahoma" panose="020B0604030504040204" pitchFamily="34" charset="0"/>
                <a:cs typeface="Tahoma" panose="020B0604030504040204" pitchFamily="34" charset="0"/>
              </a:rPr>
              <a:t> Medical</a:t>
            </a:r>
            <a:endParaRPr lang="en-US" sz="800" dirty="0">
              <a:ea typeface="Tahoma" panose="020B0604030504040204" pitchFamily="34" charset="0"/>
              <a:cs typeface="Tahoma" panose="020B0604030504040204" pitchFamily="34" charset="0"/>
            </a:endParaRPr>
          </a:p>
        </p:txBody>
      </p:sp>
      <p:sp>
        <p:nvSpPr>
          <p:cNvPr id="50" name="Rectangle 49"/>
          <p:cNvSpPr/>
          <p:nvPr/>
        </p:nvSpPr>
        <p:spPr>
          <a:xfrm>
            <a:off x="5811652" y="5472033"/>
            <a:ext cx="3029144" cy="861774"/>
          </a:xfrm>
          <a:prstGeom prst="rect">
            <a:avLst/>
          </a:prstGeom>
        </p:spPr>
        <p:txBody>
          <a:bodyPr wrap="square">
            <a:spAutoFit/>
          </a:bodyPr>
          <a:lstStyle/>
          <a:p>
            <a:r>
              <a:rPr lang="en-US" sz="1000" dirty="0" err="1" smtClean="0">
                <a:ea typeface="Tahoma" panose="020B0604030504040204" pitchFamily="34" charset="0"/>
                <a:cs typeface="Tahoma" panose="020B0604030504040204" pitchFamily="34" charset="0"/>
              </a:rPr>
              <a:t>Galanthus</a:t>
            </a:r>
            <a:r>
              <a:rPr lang="en-US" sz="1000" dirty="0" smtClean="0">
                <a:ea typeface="Tahoma" panose="020B0604030504040204" pitchFamily="34" charset="0"/>
                <a:cs typeface="Tahoma" panose="020B0604030504040204" pitchFamily="34" charset="0"/>
              </a:rPr>
              <a:t> </a:t>
            </a:r>
            <a:r>
              <a:rPr lang="en-US" sz="1000" dirty="0" err="1">
                <a:ea typeface="Tahoma" panose="020B0604030504040204" pitchFamily="34" charset="0"/>
                <a:cs typeface="Tahoma" panose="020B0604030504040204" pitchFamily="34" charset="0"/>
              </a:rPr>
              <a:t>N</a:t>
            </a:r>
            <a:r>
              <a:rPr lang="en-US" sz="1000" dirty="0" err="1" smtClean="0">
                <a:ea typeface="Tahoma" panose="020B0604030504040204" pitchFamily="34" charset="0"/>
                <a:cs typeface="Tahoma" panose="020B0604030504040204" pitchFamily="34" charset="0"/>
              </a:rPr>
              <a:t>ivalis</a:t>
            </a:r>
            <a:r>
              <a:rPr lang="en-US" sz="1000" dirty="0" smtClean="0">
                <a:ea typeface="Tahoma" panose="020B0604030504040204" pitchFamily="34" charset="0"/>
                <a:cs typeface="Tahoma" panose="020B0604030504040204" pitchFamily="34" charset="0"/>
              </a:rPr>
              <a:t> Agglutinin (</a:t>
            </a:r>
            <a:r>
              <a:rPr lang="en-US" sz="1000" dirty="0">
                <a:ea typeface="Tahoma" panose="020B0604030504040204" pitchFamily="34" charset="0"/>
                <a:cs typeface="Tahoma" panose="020B0604030504040204" pitchFamily="34" charset="0"/>
              </a:rPr>
              <a:t>GNA) </a:t>
            </a:r>
            <a:endParaRPr lang="en-US" sz="1000" dirty="0" smtClean="0">
              <a:ea typeface="Tahoma" panose="020B0604030504040204" pitchFamily="34" charset="0"/>
              <a:cs typeface="Tahoma" panose="020B0604030504040204" pitchFamily="34" charset="0"/>
            </a:endParaRPr>
          </a:p>
          <a:p>
            <a:r>
              <a:rPr lang="en-US" sz="1000" dirty="0" smtClean="0">
                <a:ea typeface="Tahoma" panose="020B0604030504040204" pitchFamily="34" charset="0"/>
                <a:cs typeface="Tahoma" panose="020B0604030504040204" pitchFamily="34" charset="0"/>
              </a:rPr>
              <a:t>GNA is a protein that binds to sugar groups (</a:t>
            </a:r>
            <a:r>
              <a:rPr lang="en-US" sz="1000" i="1" dirty="0" smtClean="0">
                <a:ea typeface="Tahoma" panose="020B0604030504040204" pitchFamily="34" charset="0"/>
                <a:cs typeface="Tahoma" panose="020B0604030504040204" pitchFamily="34" charset="0"/>
              </a:rPr>
              <a:t>e.g. </a:t>
            </a:r>
            <a:r>
              <a:rPr lang="en-US" sz="1000" dirty="0" smtClean="0">
                <a:ea typeface="Tahoma" panose="020B0604030504040204" pitchFamily="34" charset="0"/>
                <a:cs typeface="Tahoma" panose="020B0604030504040204" pitchFamily="34" charset="0"/>
              </a:rPr>
              <a:t>mannose) on </a:t>
            </a:r>
            <a:r>
              <a:rPr lang="en-US" sz="1000" dirty="0">
                <a:ea typeface="Tahoma" panose="020B0604030504040204" pitchFamily="34" charset="0"/>
                <a:cs typeface="Tahoma" panose="020B0604030504040204" pitchFamily="34" charset="0"/>
              </a:rPr>
              <a:t>the surface of </a:t>
            </a:r>
            <a:r>
              <a:rPr lang="en-US" sz="1000" dirty="0" smtClean="0">
                <a:ea typeface="Tahoma" panose="020B0604030504040204" pitchFamily="34" charset="0"/>
                <a:cs typeface="Tahoma" panose="020B0604030504040204" pitchFamily="34" charset="0"/>
              </a:rPr>
              <a:t>pathogens. GNA is immobilized on a hemodialysis filter and removes a wide variety of viruses.</a:t>
            </a:r>
            <a:endParaRPr lang="en-US" sz="1000" dirty="0">
              <a:ea typeface="Tahoma" panose="020B0604030504040204" pitchFamily="34" charset="0"/>
              <a:cs typeface="Tahoma" panose="020B0604030504040204" pitchFamily="34" charset="0"/>
            </a:endParaRPr>
          </a:p>
        </p:txBody>
      </p:sp>
      <p:pic>
        <p:nvPicPr>
          <p:cNvPr id="51" name="Picture 50"/>
          <p:cNvPicPr>
            <a:picLocks noChangeAspect="1"/>
          </p:cNvPicPr>
          <p:nvPr/>
        </p:nvPicPr>
        <p:blipFill rotWithShape="1">
          <a:blip r:embed="rId8"/>
          <a:srcRect l="17512"/>
          <a:stretch/>
        </p:blipFill>
        <p:spPr>
          <a:xfrm>
            <a:off x="3861952" y="5433609"/>
            <a:ext cx="2030534" cy="674518"/>
          </a:xfrm>
          <a:prstGeom prst="rect">
            <a:avLst/>
          </a:prstGeom>
        </p:spPr>
      </p:pic>
      <p:sp>
        <p:nvSpPr>
          <p:cNvPr id="52" name="TextBox 51"/>
          <p:cNvSpPr txBox="1"/>
          <p:nvPr/>
        </p:nvSpPr>
        <p:spPr>
          <a:xfrm>
            <a:off x="3937291" y="6092490"/>
            <a:ext cx="1208985" cy="215444"/>
          </a:xfrm>
          <a:prstGeom prst="rect">
            <a:avLst/>
          </a:prstGeom>
          <a:noFill/>
        </p:spPr>
        <p:txBody>
          <a:bodyPr wrap="none" rtlCol="0">
            <a:spAutoFit/>
          </a:bodyPr>
          <a:lstStyle/>
          <a:p>
            <a:r>
              <a:rPr lang="en-US" sz="800" dirty="0">
                <a:ea typeface="Tahoma" panose="020B0604030504040204" pitchFamily="34" charset="0"/>
                <a:cs typeface="Tahoma" panose="020B0604030504040204" pitchFamily="34" charset="0"/>
              </a:rPr>
              <a:t>Source: </a:t>
            </a:r>
            <a:r>
              <a:rPr lang="en-US" sz="800" dirty="0" smtClean="0">
                <a:ea typeface="Tahoma" panose="020B0604030504040204" pitchFamily="34" charset="0"/>
                <a:cs typeface="Tahoma" panose="020B0604030504040204" pitchFamily="34" charset="0"/>
              </a:rPr>
              <a:t>Aethlon Medical</a:t>
            </a:r>
            <a:endParaRPr lang="en-US" sz="800" dirty="0">
              <a:ea typeface="Tahoma" panose="020B0604030504040204" pitchFamily="34" charset="0"/>
              <a:cs typeface="Tahoma" panose="020B0604030504040204" pitchFamily="34" charset="0"/>
            </a:endParaRPr>
          </a:p>
        </p:txBody>
      </p:sp>
      <p:sp>
        <p:nvSpPr>
          <p:cNvPr id="53" name="Rectangle 52"/>
          <p:cNvSpPr/>
          <p:nvPr/>
        </p:nvSpPr>
        <p:spPr>
          <a:xfrm>
            <a:off x="4932041" y="1613328"/>
            <a:ext cx="2180405" cy="261610"/>
          </a:xfrm>
          <a:prstGeom prst="rect">
            <a:avLst/>
          </a:prstGeom>
        </p:spPr>
        <p:txBody>
          <a:bodyPr wrap="none">
            <a:spAutoFit/>
          </a:bodyPr>
          <a:lstStyle/>
          <a:p>
            <a:r>
              <a:rPr lang="en-US" sz="1100" b="1" dirty="0" smtClean="0">
                <a:ea typeface="Tahoma" panose="020B0604030504040204" pitchFamily="34" charset="0"/>
                <a:cs typeface="Tahoma" panose="020B0604030504040204" pitchFamily="34" charset="0"/>
              </a:rPr>
              <a:t>Extracorporeal Filter Technologies</a:t>
            </a:r>
            <a:endParaRPr lang="en-US" sz="1100" b="1" dirty="0">
              <a:ea typeface="Tahoma" panose="020B0604030504040204" pitchFamily="34" charset="0"/>
              <a:cs typeface="Tahoma" panose="020B0604030504040204" pitchFamily="34" charset="0"/>
            </a:endParaRPr>
          </a:p>
        </p:txBody>
      </p:sp>
      <p:grpSp>
        <p:nvGrpSpPr>
          <p:cNvPr id="54" name="Group 53"/>
          <p:cNvGrpSpPr/>
          <p:nvPr/>
        </p:nvGrpSpPr>
        <p:grpSpPr>
          <a:xfrm>
            <a:off x="172065" y="1929669"/>
            <a:ext cx="3092978" cy="3670329"/>
            <a:chOff x="575877" y="5334000"/>
            <a:chExt cx="9601200" cy="11391730"/>
          </a:xfrm>
        </p:grpSpPr>
        <p:pic>
          <p:nvPicPr>
            <p:cNvPr id="55" name="Picture 54"/>
            <p:cNvPicPr>
              <a:picLocks noChangeAspect="1"/>
            </p:cNvPicPr>
            <p:nvPr/>
          </p:nvPicPr>
          <p:blipFill rotWithShape="1">
            <a:blip r:embed="rId9" cstate="screen">
              <a:extLst>
                <a:ext uri="{28A0092B-C50C-407E-A947-70E740481C1C}">
                  <a14:useLocalDpi xmlns:a14="http://schemas.microsoft.com/office/drawing/2010/main" val="0"/>
                </a:ext>
              </a:extLst>
            </a:blip>
            <a:srcRect/>
            <a:stretch/>
          </p:blipFill>
          <p:spPr>
            <a:xfrm>
              <a:off x="575877" y="5334000"/>
              <a:ext cx="9601200" cy="11277600"/>
            </a:xfrm>
            <a:prstGeom prst="rect">
              <a:avLst/>
            </a:prstGeom>
          </p:spPr>
        </p:pic>
        <p:sp>
          <p:nvSpPr>
            <p:cNvPr id="56" name="TextBox 55"/>
            <p:cNvSpPr txBox="1"/>
            <p:nvPr/>
          </p:nvSpPr>
          <p:spPr>
            <a:xfrm>
              <a:off x="6162108" y="16057049"/>
              <a:ext cx="3777803" cy="668681"/>
            </a:xfrm>
            <a:prstGeom prst="rect">
              <a:avLst/>
            </a:prstGeom>
            <a:noFill/>
          </p:spPr>
          <p:txBody>
            <a:bodyPr wrap="none" rtlCol="0">
              <a:spAutoFit/>
            </a:bodyPr>
            <a:lstStyle/>
            <a:p>
              <a:r>
                <a:rPr lang="en-US" sz="800" dirty="0">
                  <a:ea typeface="Tahoma" panose="020B0604030504040204" pitchFamily="34" charset="0"/>
                  <a:cs typeface="Tahoma" panose="020B0604030504040204" pitchFamily="34" charset="0"/>
                </a:rPr>
                <a:t>Source: </a:t>
              </a:r>
              <a:r>
                <a:rPr lang="en-US" sz="800" dirty="0" err="1" smtClean="0">
                  <a:ea typeface="Tahoma" panose="020B0604030504040204" pitchFamily="34" charset="0"/>
                  <a:cs typeface="Tahoma" panose="020B0604030504040204" pitchFamily="34" charset="0"/>
                </a:rPr>
                <a:t>NxStage</a:t>
              </a:r>
              <a:r>
                <a:rPr lang="en-US" sz="800" dirty="0" smtClean="0">
                  <a:ea typeface="Tahoma" panose="020B0604030504040204" pitchFamily="34" charset="0"/>
                  <a:cs typeface="Tahoma" panose="020B0604030504040204" pitchFamily="34" charset="0"/>
                </a:rPr>
                <a:t> Medical</a:t>
              </a:r>
              <a:endParaRPr lang="en-US" sz="800" dirty="0">
                <a:ea typeface="Tahoma" panose="020B0604030504040204" pitchFamily="34" charset="0"/>
                <a:cs typeface="Tahoma" panose="020B0604030504040204" pitchFamily="34" charset="0"/>
              </a:endParaRPr>
            </a:p>
          </p:txBody>
        </p:sp>
      </p:grpSp>
      <p:grpSp>
        <p:nvGrpSpPr>
          <p:cNvPr id="57" name="Group 56"/>
          <p:cNvGrpSpPr/>
          <p:nvPr/>
        </p:nvGrpSpPr>
        <p:grpSpPr>
          <a:xfrm>
            <a:off x="1628304" y="2439144"/>
            <a:ext cx="1247012" cy="1737754"/>
            <a:chOff x="6172200" y="5943600"/>
            <a:chExt cx="4495800" cy="6264128"/>
          </a:xfrm>
        </p:grpSpPr>
        <p:sp>
          <p:nvSpPr>
            <p:cNvPr id="58" name="Oval 57"/>
            <p:cNvSpPr/>
            <p:nvPr/>
          </p:nvSpPr>
          <p:spPr>
            <a:xfrm>
              <a:off x="10439400" y="11979128"/>
              <a:ext cx="228600" cy="2286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ea typeface="Tahoma" panose="020B0604030504040204" pitchFamily="34" charset="0"/>
                <a:cs typeface="Tahoma" panose="020B0604030504040204" pitchFamily="34" charset="0"/>
              </a:endParaRPr>
            </a:p>
          </p:txBody>
        </p:sp>
        <p:grpSp>
          <p:nvGrpSpPr>
            <p:cNvPr id="59" name="Group 58"/>
            <p:cNvGrpSpPr/>
            <p:nvPr/>
          </p:nvGrpSpPr>
          <p:grpSpPr>
            <a:xfrm>
              <a:off x="7273773" y="10880640"/>
              <a:ext cx="1556901" cy="549360"/>
              <a:chOff x="7273773" y="10880640"/>
              <a:chExt cx="1556901" cy="549360"/>
            </a:xfrm>
          </p:grpSpPr>
          <p:pic>
            <p:nvPicPr>
              <p:cNvPr id="61" name="Picture 60"/>
              <p:cNvPicPr>
                <a:picLocks noChangeAspect="1"/>
              </p:cNvPicPr>
              <p:nvPr/>
            </p:nvPicPr>
            <p:blipFill>
              <a:blip r:embed="rId10"/>
              <a:stretch>
                <a:fillRect/>
              </a:stretch>
            </p:blipFill>
            <p:spPr>
              <a:xfrm>
                <a:off x="7273773" y="10880640"/>
                <a:ext cx="1556901" cy="198051"/>
              </a:xfrm>
              <a:prstGeom prst="rect">
                <a:avLst/>
              </a:prstGeom>
            </p:spPr>
          </p:pic>
          <p:pic>
            <p:nvPicPr>
              <p:cNvPr id="62" name="Picture 61"/>
              <p:cNvPicPr>
                <a:picLocks noChangeAspect="1"/>
              </p:cNvPicPr>
              <p:nvPr/>
            </p:nvPicPr>
            <p:blipFill>
              <a:blip r:embed="rId10"/>
              <a:stretch>
                <a:fillRect/>
              </a:stretch>
            </p:blipFill>
            <p:spPr>
              <a:xfrm>
                <a:off x="7273773" y="11077766"/>
                <a:ext cx="1556901" cy="198051"/>
              </a:xfrm>
              <a:prstGeom prst="rect">
                <a:avLst/>
              </a:prstGeom>
            </p:spPr>
          </p:pic>
          <p:pic>
            <p:nvPicPr>
              <p:cNvPr id="63" name="Picture 62"/>
              <p:cNvPicPr>
                <a:picLocks noChangeAspect="1"/>
              </p:cNvPicPr>
              <p:nvPr/>
            </p:nvPicPr>
            <p:blipFill rotWithShape="1">
              <a:blip r:embed="rId10"/>
              <a:srcRect t="1" r="23924" b="12324"/>
              <a:stretch/>
            </p:blipFill>
            <p:spPr>
              <a:xfrm>
                <a:off x="7273773" y="11256359"/>
                <a:ext cx="1184427" cy="173641"/>
              </a:xfrm>
              <a:prstGeom prst="rect">
                <a:avLst/>
              </a:prstGeom>
            </p:spPr>
          </p:pic>
        </p:grpSp>
        <p:pic>
          <p:nvPicPr>
            <p:cNvPr id="60" name="Picture 59"/>
            <p:cNvPicPr>
              <a:picLocks noChangeAspect="1"/>
            </p:cNvPicPr>
            <p:nvPr/>
          </p:nvPicPr>
          <p:blipFill>
            <a:blip r:embed="rId11"/>
            <a:stretch>
              <a:fillRect/>
            </a:stretch>
          </p:blipFill>
          <p:spPr>
            <a:xfrm>
              <a:off x="6172200" y="5943600"/>
              <a:ext cx="2971800" cy="1562100"/>
            </a:xfrm>
            <a:prstGeom prst="rect">
              <a:avLst/>
            </a:prstGeom>
          </p:spPr>
        </p:pic>
      </p:grpSp>
      <p:cxnSp>
        <p:nvCxnSpPr>
          <p:cNvPr id="64" name="Curved Connector 63"/>
          <p:cNvCxnSpPr>
            <a:stCxn id="58" idx="6"/>
            <a:endCxn id="40" idx="3"/>
          </p:cNvCxnSpPr>
          <p:nvPr/>
        </p:nvCxnSpPr>
        <p:spPr>
          <a:xfrm flipV="1">
            <a:off x="2875316" y="2323728"/>
            <a:ext cx="1148915" cy="1821462"/>
          </a:xfrm>
          <a:prstGeom prst="curvedConnector3">
            <a:avLst>
              <a:gd name="adj1" fmla="val 50000"/>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5" name="Curved Connector 64"/>
          <p:cNvCxnSpPr>
            <a:stCxn id="58" idx="6"/>
            <a:endCxn id="44" idx="1"/>
          </p:cNvCxnSpPr>
          <p:nvPr/>
        </p:nvCxnSpPr>
        <p:spPr>
          <a:xfrm flipV="1">
            <a:off x="2875316" y="3470568"/>
            <a:ext cx="1061975" cy="674622"/>
          </a:xfrm>
          <a:prstGeom prst="curvedConnector3">
            <a:avLst>
              <a:gd name="adj1" fmla="val 50000"/>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6" name="Curved Connector 65"/>
          <p:cNvCxnSpPr>
            <a:stCxn id="58" idx="6"/>
            <a:endCxn id="48" idx="2"/>
          </p:cNvCxnSpPr>
          <p:nvPr/>
        </p:nvCxnSpPr>
        <p:spPr>
          <a:xfrm>
            <a:off x="2875316" y="4145190"/>
            <a:ext cx="1022027" cy="755509"/>
          </a:xfrm>
          <a:prstGeom prst="curvedConnector3">
            <a:avLst>
              <a:gd name="adj1" fmla="val 50000"/>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Curved Connector 66"/>
          <p:cNvCxnSpPr>
            <a:stCxn id="58" idx="6"/>
            <a:endCxn id="51" idx="1"/>
          </p:cNvCxnSpPr>
          <p:nvPr/>
        </p:nvCxnSpPr>
        <p:spPr>
          <a:xfrm>
            <a:off x="2875316" y="4145190"/>
            <a:ext cx="986636" cy="1625678"/>
          </a:xfrm>
          <a:prstGeom prst="curvedConnector3">
            <a:avLst>
              <a:gd name="adj1" fmla="val 50000"/>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545052" y="994214"/>
            <a:ext cx="8057072" cy="523220"/>
          </a:xfrm>
          <a:prstGeom prst="rect">
            <a:avLst/>
          </a:prstGeom>
        </p:spPr>
        <p:txBody>
          <a:bodyPr wrap="square">
            <a:spAutoFit/>
          </a:bodyPr>
          <a:lstStyle/>
          <a:p>
            <a:pPr algn="ctr"/>
            <a:r>
              <a:rPr lang="en-US" sz="1400" b="1" dirty="0">
                <a:ea typeface="Tahoma" panose="020B0604030504040204" pitchFamily="34" charset="0"/>
                <a:cs typeface="Tahoma" panose="020B0604030504040204" pitchFamily="34" charset="0"/>
              </a:rPr>
              <a:t>Goal: Selectively remove pathogens, toxins, and other harmful components from the bloodstream with portable dialysis and extracorporeal filters</a:t>
            </a:r>
          </a:p>
        </p:txBody>
      </p:sp>
      <p:sp>
        <p:nvSpPr>
          <p:cNvPr id="69" name="TextBox 68"/>
          <p:cNvSpPr txBox="1"/>
          <p:nvPr/>
        </p:nvSpPr>
        <p:spPr>
          <a:xfrm>
            <a:off x="776947" y="5573827"/>
            <a:ext cx="2108942" cy="261610"/>
          </a:xfrm>
          <a:prstGeom prst="rect">
            <a:avLst/>
          </a:prstGeom>
          <a:noFill/>
        </p:spPr>
        <p:txBody>
          <a:bodyPr wrap="square" rtlCol="0">
            <a:spAutoFit/>
          </a:bodyPr>
          <a:lstStyle/>
          <a:p>
            <a:pPr algn="ctr"/>
            <a:r>
              <a:rPr lang="en-US" sz="1050" dirty="0" smtClean="0">
                <a:ea typeface="Tahoma" panose="020B0604030504040204" pitchFamily="34" charset="0"/>
                <a:cs typeface="Tahoma" panose="020B0604030504040204" pitchFamily="34" charset="0"/>
              </a:rPr>
              <a:t>15” x 20” x 17” - &lt; 100 lbs.</a:t>
            </a:r>
            <a:endParaRPr lang="en-US" sz="1050" dirty="0">
              <a:ea typeface="Tahoma" panose="020B0604030504040204" pitchFamily="34" charset="0"/>
              <a:cs typeface="Tahoma" panose="020B0604030504040204" pitchFamily="34" charset="0"/>
            </a:endParaRPr>
          </a:p>
        </p:txBody>
      </p:sp>
      <p:sp>
        <p:nvSpPr>
          <p:cNvPr id="16" name="Slide Number Placeholder 15"/>
          <p:cNvSpPr>
            <a:spLocks noGrp="1"/>
          </p:cNvSpPr>
          <p:nvPr>
            <p:ph type="sldNum" sz="quarter" idx="11"/>
          </p:nvPr>
        </p:nvSpPr>
        <p:spPr/>
        <p:txBody>
          <a:bodyPr/>
          <a:lstStyle/>
          <a:p>
            <a:pPr>
              <a:defRPr/>
            </a:pPr>
            <a:fld id="{231CC523-8BC6-4921-807A-66BD262F34AB}" type="slidenum">
              <a:rPr lang="en-US" smtClean="0"/>
              <a:pPr>
                <a:defRPr/>
              </a:pPr>
              <a:t>9</a:t>
            </a:fld>
            <a:endParaRPr lang="en-US"/>
          </a:p>
        </p:txBody>
      </p:sp>
      <p:sp>
        <p:nvSpPr>
          <p:cNvPr id="70" name="Rectangle 69"/>
          <p:cNvSpPr/>
          <p:nvPr/>
        </p:nvSpPr>
        <p:spPr>
          <a:xfrm>
            <a:off x="1031319" y="1618771"/>
            <a:ext cx="1699504" cy="261610"/>
          </a:xfrm>
          <a:prstGeom prst="rect">
            <a:avLst/>
          </a:prstGeom>
        </p:spPr>
        <p:txBody>
          <a:bodyPr wrap="none">
            <a:spAutoFit/>
          </a:bodyPr>
          <a:lstStyle/>
          <a:p>
            <a:r>
              <a:rPr lang="en-US" sz="1100" b="1" dirty="0" smtClean="0">
                <a:ea typeface="Tahoma" panose="020B0604030504040204" pitchFamily="34" charset="0"/>
                <a:cs typeface="Tahoma" panose="020B0604030504040204" pitchFamily="34" charset="0"/>
              </a:rPr>
              <a:t>Portable Dialysis Machine</a:t>
            </a:r>
            <a:endParaRPr lang="en-US" sz="1100" b="1" dirty="0">
              <a:ea typeface="Tahoma" panose="020B0604030504040204" pitchFamily="34" charset="0"/>
              <a:cs typeface="Tahoma" panose="020B0604030504040204" pitchFamily="34" charset="0"/>
            </a:endParaRPr>
          </a:p>
        </p:txBody>
      </p:sp>
      <p:sp>
        <p:nvSpPr>
          <p:cNvPr id="71" name="Footer Placeholder 11"/>
          <p:cNvSpPr>
            <a:spLocks noGrp="1"/>
          </p:cNvSpPr>
          <p:nvPr>
            <p:ph type="ftr" sz="quarter" idx="10"/>
          </p:nvPr>
        </p:nvSpPr>
        <p:spPr>
          <a:xfrm>
            <a:off x="914400" y="6492875"/>
            <a:ext cx="7315200" cy="365125"/>
          </a:xfrm>
        </p:spPr>
        <p:txBody>
          <a:bodyPr/>
          <a:lstStyle/>
          <a:p>
            <a:pPr>
              <a:defRPr/>
            </a:pPr>
            <a:r>
              <a:rPr lang="en-US" dirty="0" smtClean="0"/>
              <a:t>Approved for Public Release – Distribution Unlimited</a:t>
            </a:r>
            <a:endParaRPr lang="en-US" dirty="0"/>
          </a:p>
        </p:txBody>
      </p:sp>
    </p:spTree>
    <p:extLst>
      <p:ext uri="{BB962C8B-B14F-4D97-AF65-F5344CB8AC3E}">
        <p14:creationId xmlns:p14="http://schemas.microsoft.com/office/powerpoint/2010/main" val="68089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2263</TotalTime>
  <Words>1102</Words>
  <Application>Microsoft Office PowerPoint</Application>
  <PresentationFormat>On-screen Show (4:3)</PresentationFormat>
  <Paragraphs>135</Paragraphs>
  <Slides>9</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 Unicode MS</vt:lpstr>
      <vt:lpstr>MS PGothic</vt:lpstr>
      <vt:lpstr>Arial</vt:lpstr>
      <vt:lpstr>Calibri</vt:lpstr>
      <vt:lpstr>Calibri Light</vt:lpstr>
      <vt:lpstr>Tahoma</vt:lpstr>
      <vt:lpstr>Times New Roman</vt:lpstr>
      <vt:lpstr>Office Theme</vt:lpstr>
      <vt:lpstr>Outpacing Infectious Disease</vt:lpstr>
      <vt:lpstr>BTO Vision for Pandemic Preparedness</vt:lpstr>
      <vt:lpstr>Outpacing Infectious Diseases</vt:lpstr>
      <vt:lpstr>Fielding Rapid &amp; Accurate Diagnostics</vt:lpstr>
      <vt:lpstr>PowerPoint Presentation</vt:lpstr>
      <vt:lpstr>Syndrome-based assays in development</vt:lpstr>
      <vt:lpstr>Clinical and Operational Test Plan (2016)</vt:lpstr>
      <vt:lpstr>Rapid Immunoprophylaxis Strategy</vt:lpstr>
      <vt:lpstr>Dialysis Like Therapeutics (DLT)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Jacob (contr-bto)</dc:creator>
  <cp:lastModifiedBy>Hepburn, Matthew</cp:lastModifiedBy>
  <cp:revision>247</cp:revision>
  <cp:lastPrinted>2016-01-13T20:25:07Z</cp:lastPrinted>
  <dcterms:created xsi:type="dcterms:W3CDTF">2015-04-23T12:16:28Z</dcterms:created>
  <dcterms:modified xsi:type="dcterms:W3CDTF">2016-09-20T13:50:10Z</dcterms:modified>
</cp:coreProperties>
</file>