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4"/>
  </p:notesMasterIdLst>
  <p:handoutMasterIdLst>
    <p:handoutMasterId r:id="rId25"/>
  </p:handoutMasterIdLst>
  <p:sldIdLst>
    <p:sldId id="256" r:id="rId2"/>
    <p:sldId id="354" r:id="rId3"/>
    <p:sldId id="362" r:id="rId4"/>
    <p:sldId id="355" r:id="rId5"/>
    <p:sldId id="356" r:id="rId6"/>
    <p:sldId id="357" r:id="rId7"/>
    <p:sldId id="351" r:id="rId8"/>
    <p:sldId id="342" r:id="rId9"/>
    <p:sldId id="349" r:id="rId10"/>
    <p:sldId id="373" r:id="rId11"/>
    <p:sldId id="374" r:id="rId12"/>
    <p:sldId id="382" r:id="rId13"/>
    <p:sldId id="383" r:id="rId14"/>
    <p:sldId id="384" r:id="rId15"/>
    <p:sldId id="353" r:id="rId16"/>
    <p:sldId id="370" r:id="rId17"/>
    <p:sldId id="371" r:id="rId18"/>
    <p:sldId id="378" r:id="rId19"/>
    <p:sldId id="380" r:id="rId20"/>
    <p:sldId id="359" r:id="rId21"/>
    <p:sldId id="372" r:id="rId22"/>
    <p:sldId id="258"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p15:clr>
            <a:srgbClr val="A4A3A4"/>
          </p15:clr>
        </p15:guide>
        <p15:guide id="2" pos="1008">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36600"/>
    <a:srgbClr val="1E0DFF"/>
    <a:srgbClr val="003300"/>
    <a:srgbClr val="4F81BD"/>
    <a:srgbClr val="7F7F7F"/>
    <a:srgbClr val="D9D9D9"/>
    <a:srgbClr val="D0D8E8"/>
    <a:srgbClr val="BFBFBF"/>
    <a:srgbClr val="F5C15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3" autoAdjust="0"/>
    <p:restoredTop sz="84385" autoAdjust="0"/>
  </p:normalViewPr>
  <p:slideViewPr>
    <p:cSldViewPr>
      <p:cViewPr varScale="1">
        <p:scale>
          <a:sx n="111" d="100"/>
          <a:sy n="111" d="100"/>
        </p:scale>
        <p:origin x="936" y="114"/>
      </p:cViewPr>
      <p:guideLst>
        <p:guide orient="horz" pos="4128"/>
        <p:guide pos="1008"/>
      </p:guideLst>
    </p:cSldViewPr>
  </p:slideViewPr>
  <p:outlineViewPr>
    <p:cViewPr>
      <p:scale>
        <a:sx n="33" d="100"/>
        <a:sy n="33" d="100"/>
      </p:scale>
      <p:origin x="0" y="3066"/>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189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4010B-7134-490E-B2E1-23E434C037D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3E648B4-72F8-4A72-8DEB-D21FE96D0463}">
      <dgm:prSet phldrT="[Text]" custT="1"/>
      <dgm:spPr/>
      <dgm:t>
        <a:bodyPr anchor="ctr"/>
        <a:lstStyle/>
        <a:p>
          <a:pPr algn="l"/>
          <a:r>
            <a:rPr lang="en-US" sz="1400" b="1" dirty="0" smtClean="0">
              <a:latin typeface="Calibri" panose="020F0502020204030204" pitchFamily="34" charset="0"/>
            </a:rPr>
            <a:t>Environmental </a:t>
          </a:r>
          <a:r>
            <a:rPr lang="en-US" sz="1400" b="1" dirty="0" err="1" smtClean="0">
              <a:latin typeface="Calibri" panose="020F0502020204030204" pitchFamily="34" charset="0"/>
            </a:rPr>
            <a:t>biothreat</a:t>
          </a:r>
          <a:r>
            <a:rPr lang="en-US" sz="1400" b="1" dirty="0" smtClean="0">
              <a:latin typeface="Calibri" panose="020F0502020204030204" pitchFamily="34" charset="0"/>
            </a:rPr>
            <a:t> assay</a:t>
          </a:r>
          <a:endParaRPr lang="en-US" sz="1400" b="1" dirty="0">
            <a:latin typeface="Calibri" panose="020F0502020204030204" pitchFamily="34" charset="0"/>
          </a:endParaRPr>
        </a:p>
      </dgm:t>
    </dgm:pt>
    <dgm:pt modelId="{47FB54FE-5D27-4255-B472-1097443467E5}" type="parTrans" cxnId="{E7711902-0A8A-4A9F-A9A6-06EBB89D15EB}">
      <dgm:prSet/>
      <dgm:spPr/>
      <dgm:t>
        <a:bodyPr/>
        <a:lstStyle/>
        <a:p>
          <a:endParaRPr lang="en-US">
            <a:latin typeface="Century Gothic" panose="020B0502020202020204" pitchFamily="34" charset="0"/>
          </a:endParaRPr>
        </a:p>
      </dgm:t>
    </dgm:pt>
    <dgm:pt modelId="{5271A974-F501-4711-8AB7-B6EC07EDF38D}" type="sibTrans" cxnId="{E7711902-0A8A-4A9F-A9A6-06EBB89D15EB}">
      <dgm:prSet/>
      <dgm:spPr/>
      <dgm:t>
        <a:bodyPr/>
        <a:lstStyle/>
        <a:p>
          <a:endParaRPr lang="en-US">
            <a:latin typeface="Century Gothic" panose="020B0502020202020204" pitchFamily="34" charset="0"/>
          </a:endParaRPr>
        </a:p>
      </dgm:t>
    </dgm:pt>
    <dgm:pt modelId="{D648AF34-405D-47BA-B7C2-517B2D17B84F}">
      <dgm:prSet phldrT="[Text]" custT="1"/>
      <dgm:spPr/>
      <dgm:t>
        <a:bodyPr anchor="ctr"/>
        <a:lstStyle/>
        <a:p>
          <a:pPr algn="l"/>
          <a:r>
            <a:rPr lang="en-US" sz="1400" b="1" dirty="0" smtClean="0">
              <a:latin typeface="Calibri" panose="020F0502020204030204" pitchFamily="34" charset="0"/>
            </a:rPr>
            <a:t>Respiratory virus assay</a:t>
          </a:r>
          <a:endParaRPr lang="en-US" sz="1400" b="1" dirty="0">
            <a:latin typeface="Calibri" panose="020F0502020204030204" pitchFamily="34" charset="0"/>
          </a:endParaRPr>
        </a:p>
      </dgm:t>
    </dgm:pt>
    <dgm:pt modelId="{CC3358A8-9BF6-4C1D-8A0D-47657FBF8A30}" type="parTrans" cxnId="{5776899B-B67E-4F60-9B8C-8BF3EE8614FE}">
      <dgm:prSet/>
      <dgm:spPr/>
      <dgm:t>
        <a:bodyPr/>
        <a:lstStyle/>
        <a:p>
          <a:endParaRPr lang="en-US">
            <a:latin typeface="Century Gothic" panose="020B0502020202020204" pitchFamily="34" charset="0"/>
          </a:endParaRPr>
        </a:p>
      </dgm:t>
    </dgm:pt>
    <dgm:pt modelId="{CF1F8E29-90B2-426F-A4AF-2421AC4E03C5}" type="sibTrans" cxnId="{5776899B-B67E-4F60-9B8C-8BF3EE8614FE}">
      <dgm:prSet/>
      <dgm:spPr/>
      <dgm:t>
        <a:bodyPr/>
        <a:lstStyle/>
        <a:p>
          <a:endParaRPr lang="en-US">
            <a:latin typeface="Century Gothic" panose="020B0502020202020204" pitchFamily="34" charset="0"/>
          </a:endParaRPr>
        </a:p>
      </dgm:t>
    </dgm:pt>
    <dgm:pt modelId="{DC0B88A2-8E87-48A0-8A02-3863F95DD5BE}">
      <dgm:prSet phldrT="[Text]" custT="1"/>
      <dgm:spPr/>
      <dgm:t>
        <a:bodyPr anchor="ctr"/>
        <a:lstStyle/>
        <a:p>
          <a:pPr algn="l"/>
          <a:r>
            <a:rPr lang="en-US" sz="1400" b="1" smtClean="0">
              <a:latin typeface="Calibri" panose="020F0502020204030204" pitchFamily="34" charset="0"/>
            </a:rPr>
            <a:t>Febrile illness assay</a:t>
          </a:r>
          <a:endParaRPr lang="en-US" sz="1400" b="1" dirty="0">
            <a:latin typeface="Calibri" panose="020F0502020204030204" pitchFamily="34" charset="0"/>
          </a:endParaRPr>
        </a:p>
      </dgm:t>
    </dgm:pt>
    <dgm:pt modelId="{0808DA7D-ABFE-437A-B35E-35DFDC87AB88}" type="parTrans" cxnId="{45470A10-47CB-494D-A335-DE138E33D11D}">
      <dgm:prSet/>
      <dgm:spPr/>
      <dgm:t>
        <a:bodyPr/>
        <a:lstStyle/>
        <a:p>
          <a:endParaRPr lang="en-US">
            <a:latin typeface="Century Gothic" panose="020B0502020202020204" pitchFamily="34" charset="0"/>
          </a:endParaRPr>
        </a:p>
      </dgm:t>
    </dgm:pt>
    <dgm:pt modelId="{3ABD777A-86FA-4271-B5CA-E52A65B1F8FC}" type="sibTrans" cxnId="{45470A10-47CB-494D-A335-DE138E33D11D}">
      <dgm:prSet/>
      <dgm:spPr/>
      <dgm:t>
        <a:bodyPr/>
        <a:lstStyle/>
        <a:p>
          <a:endParaRPr lang="en-US">
            <a:latin typeface="Century Gothic" panose="020B0502020202020204" pitchFamily="34" charset="0"/>
          </a:endParaRPr>
        </a:p>
      </dgm:t>
    </dgm:pt>
    <dgm:pt modelId="{732EDEFB-9DFE-4A54-B35D-3AE0CF7197F6}">
      <dgm:prSet phldrT="[Text]" custT="1"/>
      <dgm:spPr/>
      <dgm:t>
        <a:bodyPr anchor="ctr"/>
        <a:lstStyle/>
        <a:p>
          <a:pPr algn="l"/>
          <a:r>
            <a:rPr lang="en-US" sz="1200" dirty="0" smtClean="0">
              <a:latin typeface="Calibri" panose="020F0502020204030204" pitchFamily="34" charset="0"/>
            </a:rPr>
            <a:t>Current capabilities: Ebola, Lassa, Marburg</a:t>
          </a:r>
          <a:endParaRPr lang="en-US" sz="1200" dirty="0">
            <a:latin typeface="Calibri" panose="020F0502020204030204" pitchFamily="34" charset="0"/>
          </a:endParaRPr>
        </a:p>
      </dgm:t>
    </dgm:pt>
    <dgm:pt modelId="{CAB673AE-CA4B-40DB-B23E-0100995967A3}" type="parTrans" cxnId="{89A4F441-E1C3-460B-845C-10291D119722}">
      <dgm:prSet/>
      <dgm:spPr/>
      <dgm:t>
        <a:bodyPr/>
        <a:lstStyle/>
        <a:p>
          <a:endParaRPr lang="en-US">
            <a:latin typeface="Century Gothic" panose="020B0502020202020204" pitchFamily="34" charset="0"/>
          </a:endParaRPr>
        </a:p>
      </dgm:t>
    </dgm:pt>
    <dgm:pt modelId="{C0F7E0E2-5A0A-4E4C-ADF2-39F02DA7B6C8}" type="sibTrans" cxnId="{89A4F441-E1C3-460B-845C-10291D119722}">
      <dgm:prSet/>
      <dgm:spPr/>
      <dgm:t>
        <a:bodyPr/>
        <a:lstStyle/>
        <a:p>
          <a:endParaRPr lang="en-US">
            <a:latin typeface="Century Gothic" panose="020B0502020202020204" pitchFamily="34" charset="0"/>
          </a:endParaRPr>
        </a:p>
      </dgm:t>
    </dgm:pt>
    <dgm:pt modelId="{E572AE21-B1B1-4D8C-8AC5-A57EE55B43B7}">
      <dgm:prSet phldrT="[Text]" custT="1"/>
      <dgm:spPr/>
      <dgm:t>
        <a:bodyPr anchor="ctr"/>
        <a:lstStyle/>
        <a:p>
          <a:pPr algn="l"/>
          <a:r>
            <a:rPr lang="en-US" sz="1200" dirty="0" smtClean="0">
              <a:latin typeface="Calibri" panose="020F0502020204030204" pitchFamily="34" charset="0"/>
            </a:rPr>
            <a:t>Current capabilities: Flu A, Flu B, RSV, enterovirus 68, MERS-</a:t>
          </a:r>
          <a:r>
            <a:rPr lang="en-US" sz="1200" dirty="0" err="1" smtClean="0">
              <a:latin typeface="Calibri" panose="020F0502020204030204" pitchFamily="34" charset="0"/>
            </a:rPr>
            <a:t>CoV</a:t>
          </a:r>
          <a:endParaRPr lang="en-US" sz="1200" dirty="0">
            <a:latin typeface="Calibri" panose="020F0502020204030204" pitchFamily="34" charset="0"/>
          </a:endParaRPr>
        </a:p>
      </dgm:t>
    </dgm:pt>
    <dgm:pt modelId="{2052BC17-51A7-4477-9AAC-6B34A8FAD51F}" type="parTrans" cxnId="{E1101A54-482E-4CE9-B5A6-4E37F3AEF9C5}">
      <dgm:prSet/>
      <dgm:spPr/>
      <dgm:t>
        <a:bodyPr/>
        <a:lstStyle/>
        <a:p>
          <a:endParaRPr lang="en-US">
            <a:latin typeface="Century Gothic" panose="020B0502020202020204" pitchFamily="34" charset="0"/>
          </a:endParaRPr>
        </a:p>
      </dgm:t>
    </dgm:pt>
    <dgm:pt modelId="{A22D63A0-93B3-46D4-9D9A-397008C8AF3A}" type="sibTrans" cxnId="{E1101A54-482E-4CE9-B5A6-4E37F3AEF9C5}">
      <dgm:prSet/>
      <dgm:spPr/>
      <dgm:t>
        <a:bodyPr/>
        <a:lstStyle/>
        <a:p>
          <a:endParaRPr lang="en-US">
            <a:latin typeface="Century Gothic" panose="020B0502020202020204" pitchFamily="34" charset="0"/>
          </a:endParaRPr>
        </a:p>
      </dgm:t>
    </dgm:pt>
    <dgm:pt modelId="{7602D20F-8CA8-4E2A-991F-929386EF9EFD}">
      <dgm:prSet phldrT="[Text]" custT="1"/>
      <dgm:spPr/>
      <dgm:t>
        <a:bodyPr anchor="ctr"/>
        <a:lstStyle/>
        <a:p>
          <a:pPr algn="l"/>
          <a:r>
            <a:rPr lang="en-US" sz="1200" dirty="0" smtClean="0">
              <a:latin typeface="Calibri" panose="020F0502020204030204" pitchFamily="34" charset="0"/>
            </a:rPr>
            <a:t>Aiming for prospective clinical testing this fall</a:t>
          </a:r>
          <a:endParaRPr lang="en-US" sz="1200" dirty="0">
            <a:latin typeface="Calibri" panose="020F0502020204030204" pitchFamily="34" charset="0"/>
          </a:endParaRPr>
        </a:p>
      </dgm:t>
    </dgm:pt>
    <dgm:pt modelId="{05036E54-FEE5-4F24-878F-A8CC35E9E5F0}" type="parTrans" cxnId="{722DE43B-574B-42F9-9F5D-F7FB394051F2}">
      <dgm:prSet/>
      <dgm:spPr/>
      <dgm:t>
        <a:bodyPr/>
        <a:lstStyle/>
        <a:p>
          <a:endParaRPr lang="en-US">
            <a:latin typeface="Century Gothic" panose="020B0502020202020204" pitchFamily="34" charset="0"/>
          </a:endParaRPr>
        </a:p>
      </dgm:t>
    </dgm:pt>
    <dgm:pt modelId="{1E30C5A5-3461-48F9-8AD6-302EC265C724}" type="sibTrans" cxnId="{722DE43B-574B-42F9-9F5D-F7FB394051F2}">
      <dgm:prSet/>
      <dgm:spPr/>
      <dgm:t>
        <a:bodyPr/>
        <a:lstStyle/>
        <a:p>
          <a:endParaRPr lang="en-US">
            <a:latin typeface="Century Gothic" panose="020B0502020202020204" pitchFamily="34" charset="0"/>
          </a:endParaRPr>
        </a:p>
      </dgm:t>
    </dgm:pt>
    <dgm:pt modelId="{D42667D2-8935-4A68-9614-9C6AF2582467}">
      <dgm:prSet phldrT="[Text]" custT="1"/>
      <dgm:spPr/>
      <dgm:t>
        <a:bodyPr anchor="ctr"/>
        <a:lstStyle/>
        <a:p>
          <a:pPr algn="l"/>
          <a:r>
            <a:rPr lang="en-US" sz="1200" dirty="0" smtClean="0">
              <a:latin typeface="Calibri" panose="020F0502020204030204" pitchFamily="34" charset="0"/>
            </a:rPr>
            <a:t>Select infectious agents</a:t>
          </a:r>
        </a:p>
      </dgm:t>
    </dgm:pt>
    <dgm:pt modelId="{FAD04A4F-7361-452E-9BE4-9F7A91529A97}" type="parTrans" cxnId="{99ADC3F4-B36F-4689-BD22-EC76298174A1}">
      <dgm:prSet/>
      <dgm:spPr/>
      <dgm:t>
        <a:bodyPr/>
        <a:lstStyle/>
        <a:p>
          <a:endParaRPr lang="en-US">
            <a:latin typeface="Century Gothic" panose="020B0502020202020204" pitchFamily="34" charset="0"/>
          </a:endParaRPr>
        </a:p>
      </dgm:t>
    </dgm:pt>
    <dgm:pt modelId="{4FF818FB-383B-45BD-B23C-633ABD11B500}" type="sibTrans" cxnId="{99ADC3F4-B36F-4689-BD22-EC76298174A1}">
      <dgm:prSet/>
      <dgm:spPr/>
      <dgm:t>
        <a:bodyPr/>
        <a:lstStyle/>
        <a:p>
          <a:endParaRPr lang="en-US">
            <a:latin typeface="Century Gothic" panose="020B0502020202020204" pitchFamily="34" charset="0"/>
          </a:endParaRPr>
        </a:p>
      </dgm:t>
    </dgm:pt>
    <dgm:pt modelId="{020F633A-A081-4F82-B02D-ECCBAE8F50DD}">
      <dgm:prSet phldrT="[Text]" custT="1"/>
      <dgm:spPr/>
      <dgm:t>
        <a:bodyPr anchor="ctr"/>
        <a:lstStyle/>
        <a:p>
          <a:pPr algn="l"/>
          <a:r>
            <a:rPr lang="en-US" sz="1400" b="1" smtClean="0">
              <a:latin typeface="Calibri" panose="020F0502020204030204" pitchFamily="34" charset="0"/>
            </a:rPr>
            <a:t>Host response assay</a:t>
          </a:r>
          <a:endParaRPr lang="en-US" sz="1400" b="1" dirty="0">
            <a:latin typeface="Calibri" panose="020F0502020204030204" pitchFamily="34" charset="0"/>
          </a:endParaRPr>
        </a:p>
      </dgm:t>
    </dgm:pt>
    <dgm:pt modelId="{F52D9C91-EE5B-4D6B-BAD4-89D8C5FF83F7}" type="parTrans" cxnId="{DDF3B9FF-10C5-4A89-8F09-F7C6416F0AB0}">
      <dgm:prSet/>
      <dgm:spPr/>
      <dgm:t>
        <a:bodyPr/>
        <a:lstStyle/>
        <a:p>
          <a:endParaRPr lang="en-US">
            <a:latin typeface="Century Gothic" panose="020B0502020202020204" pitchFamily="34" charset="0"/>
          </a:endParaRPr>
        </a:p>
      </dgm:t>
    </dgm:pt>
    <dgm:pt modelId="{6E4FF06C-A461-4927-B33F-F16923A8A438}" type="sibTrans" cxnId="{DDF3B9FF-10C5-4A89-8F09-F7C6416F0AB0}">
      <dgm:prSet/>
      <dgm:spPr/>
      <dgm:t>
        <a:bodyPr/>
        <a:lstStyle/>
        <a:p>
          <a:endParaRPr lang="en-US">
            <a:latin typeface="Century Gothic" panose="020B0502020202020204" pitchFamily="34" charset="0"/>
          </a:endParaRPr>
        </a:p>
      </dgm:t>
    </dgm:pt>
    <dgm:pt modelId="{068A4A77-5F09-4E27-AEBA-DB17C3C202FB}">
      <dgm:prSet phldrT="[Text]" custT="1"/>
      <dgm:spPr/>
      <dgm:t>
        <a:bodyPr anchor="ctr"/>
        <a:lstStyle/>
        <a:p>
          <a:pPr algn="l"/>
          <a:r>
            <a:rPr lang="en-US" sz="1200" dirty="0" smtClean="0">
              <a:latin typeface="Calibri" panose="020F0502020204030204" pitchFamily="34" charset="0"/>
            </a:rPr>
            <a:t>Goal: amplify diagnostic host mRNAs to distinguish between bacterial and viral infections, or non-infectious fever</a:t>
          </a:r>
          <a:endParaRPr lang="en-US" sz="1200" dirty="0">
            <a:latin typeface="Calibri" panose="020F0502020204030204" pitchFamily="34" charset="0"/>
          </a:endParaRPr>
        </a:p>
      </dgm:t>
    </dgm:pt>
    <dgm:pt modelId="{F22F53FC-E198-4A3A-9FE9-04F3707B2DFD}" type="parTrans" cxnId="{C4E628DD-70C6-4996-B106-58AF9EA36ADB}">
      <dgm:prSet/>
      <dgm:spPr/>
      <dgm:t>
        <a:bodyPr/>
        <a:lstStyle/>
        <a:p>
          <a:endParaRPr lang="en-US">
            <a:latin typeface="Century Gothic" panose="020B0502020202020204" pitchFamily="34" charset="0"/>
          </a:endParaRPr>
        </a:p>
      </dgm:t>
    </dgm:pt>
    <dgm:pt modelId="{D9D6FA11-19EE-4846-A159-EC493B056262}" type="sibTrans" cxnId="{C4E628DD-70C6-4996-B106-58AF9EA36ADB}">
      <dgm:prSet/>
      <dgm:spPr/>
      <dgm:t>
        <a:bodyPr/>
        <a:lstStyle/>
        <a:p>
          <a:endParaRPr lang="en-US">
            <a:latin typeface="Century Gothic" panose="020B0502020202020204" pitchFamily="34" charset="0"/>
          </a:endParaRPr>
        </a:p>
      </dgm:t>
    </dgm:pt>
    <dgm:pt modelId="{7A53398D-EC2C-4CD7-B9C6-FD61645458BB}">
      <dgm:prSet phldrT="[Text]" custT="1"/>
      <dgm:spPr/>
      <dgm:t>
        <a:bodyPr anchor="ctr"/>
        <a:lstStyle/>
        <a:p>
          <a:pPr algn="l"/>
          <a:r>
            <a:rPr lang="en-US" sz="1400" b="1" dirty="0" smtClean="0">
              <a:latin typeface="Calibri" panose="020F0502020204030204" pitchFamily="34" charset="0"/>
            </a:rPr>
            <a:t>Sexually transmitted infections assay</a:t>
          </a:r>
          <a:endParaRPr lang="en-US" sz="1400" b="1" dirty="0">
            <a:latin typeface="Calibri" panose="020F0502020204030204" pitchFamily="34" charset="0"/>
          </a:endParaRPr>
        </a:p>
      </dgm:t>
    </dgm:pt>
    <dgm:pt modelId="{38287E01-0564-4C31-BCE3-D406835D13CB}" type="parTrans" cxnId="{CEA33450-7466-455B-A4E1-92DA329D4EDF}">
      <dgm:prSet/>
      <dgm:spPr/>
      <dgm:t>
        <a:bodyPr/>
        <a:lstStyle/>
        <a:p>
          <a:endParaRPr lang="en-US">
            <a:latin typeface="Century Gothic" panose="020B0502020202020204" pitchFamily="34" charset="0"/>
          </a:endParaRPr>
        </a:p>
      </dgm:t>
    </dgm:pt>
    <dgm:pt modelId="{317A028E-F687-4AB4-813E-88A7932E216A}" type="sibTrans" cxnId="{CEA33450-7466-455B-A4E1-92DA329D4EDF}">
      <dgm:prSet/>
      <dgm:spPr/>
      <dgm:t>
        <a:bodyPr/>
        <a:lstStyle/>
        <a:p>
          <a:endParaRPr lang="en-US">
            <a:latin typeface="Century Gothic" panose="020B0502020202020204" pitchFamily="34" charset="0"/>
          </a:endParaRPr>
        </a:p>
      </dgm:t>
    </dgm:pt>
    <dgm:pt modelId="{B8F6FF1E-CF45-4FE7-800F-21B5D7CB4A46}">
      <dgm:prSet phldrT="[Text]" custT="1"/>
      <dgm:spPr/>
      <dgm:t>
        <a:bodyPr anchor="ctr"/>
        <a:lstStyle/>
        <a:p>
          <a:pPr algn="l"/>
          <a:r>
            <a:rPr lang="en-US" sz="1200" i="0" dirty="0" smtClean="0">
              <a:latin typeface="Calibri" panose="020F0502020204030204" pitchFamily="34" charset="0"/>
            </a:rPr>
            <a:t>Goal:</a:t>
          </a:r>
          <a:r>
            <a:rPr lang="en-US" sz="1200" i="1" dirty="0" smtClean="0">
              <a:latin typeface="Calibri" panose="020F0502020204030204" pitchFamily="34" charset="0"/>
            </a:rPr>
            <a:t> Chlamydia trachomatis, Neisseria </a:t>
          </a:r>
          <a:r>
            <a:rPr lang="en-US" sz="1200" i="1" dirty="0" err="1" smtClean="0">
              <a:latin typeface="Calibri" panose="020F0502020204030204" pitchFamily="34" charset="0"/>
            </a:rPr>
            <a:t>gonorrheae</a:t>
          </a:r>
          <a:r>
            <a:rPr lang="en-US" sz="1200" i="1" dirty="0" smtClean="0">
              <a:latin typeface="Calibri" panose="020F0502020204030204" pitchFamily="34" charset="0"/>
            </a:rPr>
            <a:t>, Trichomonas </a:t>
          </a:r>
          <a:r>
            <a:rPr lang="en-US" sz="1200" i="1" dirty="0" err="1" smtClean="0">
              <a:latin typeface="Calibri" panose="020F0502020204030204" pitchFamily="34" charset="0"/>
            </a:rPr>
            <a:t>vaginalis</a:t>
          </a:r>
          <a:r>
            <a:rPr lang="en-US" sz="1200" i="1" dirty="0" smtClean="0">
              <a:latin typeface="Calibri" panose="020F0502020204030204" pitchFamily="34" charset="0"/>
            </a:rPr>
            <a:t>, Mycoplasma </a:t>
          </a:r>
          <a:r>
            <a:rPr lang="en-US" sz="1200" i="1" dirty="0" err="1" smtClean="0">
              <a:latin typeface="Calibri" panose="020F0502020204030204" pitchFamily="34" charset="0"/>
            </a:rPr>
            <a:t>genitalium</a:t>
          </a:r>
          <a:endParaRPr lang="en-US" sz="1200" i="1" dirty="0">
            <a:latin typeface="Calibri" panose="020F0502020204030204" pitchFamily="34" charset="0"/>
          </a:endParaRPr>
        </a:p>
      </dgm:t>
    </dgm:pt>
    <dgm:pt modelId="{2E953102-91FB-4D2B-BA04-B62EC31A66F8}" type="parTrans" cxnId="{7A418A16-A40A-44A8-BF8A-8471B48784C8}">
      <dgm:prSet/>
      <dgm:spPr/>
      <dgm:t>
        <a:bodyPr/>
        <a:lstStyle/>
        <a:p>
          <a:endParaRPr lang="en-US">
            <a:latin typeface="Century Gothic" panose="020B0502020202020204" pitchFamily="34" charset="0"/>
          </a:endParaRPr>
        </a:p>
      </dgm:t>
    </dgm:pt>
    <dgm:pt modelId="{6F0926F4-A3A7-4CE7-B3EC-E0AB299E0439}" type="sibTrans" cxnId="{7A418A16-A40A-44A8-BF8A-8471B48784C8}">
      <dgm:prSet/>
      <dgm:spPr/>
      <dgm:t>
        <a:bodyPr/>
        <a:lstStyle/>
        <a:p>
          <a:endParaRPr lang="en-US">
            <a:latin typeface="Century Gothic" panose="020B0502020202020204" pitchFamily="34" charset="0"/>
          </a:endParaRPr>
        </a:p>
      </dgm:t>
    </dgm:pt>
    <dgm:pt modelId="{60DD20F8-301B-4038-A094-8CF7C81958F6}">
      <dgm:prSet phldrT="[Text]" custT="1"/>
      <dgm:spPr/>
      <dgm:t>
        <a:bodyPr anchor="ctr"/>
        <a:lstStyle/>
        <a:p>
          <a:pPr algn="l"/>
          <a:r>
            <a:rPr lang="en-US" sz="1200" dirty="0" smtClean="0">
              <a:latin typeface="Calibri" panose="020F0502020204030204" pitchFamily="34" charset="0"/>
            </a:rPr>
            <a:t>Additionally distinguishes between ciprofloxacin sensitive and resistant gonorrhea</a:t>
          </a:r>
          <a:endParaRPr lang="en-US" sz="1200" dirty="0">
            <a:latin typeface="Calibri" panose="020F0502020204030204" pitchFamily="34" charset="0"/>
          </a:endParaRPr>
        </a:p>
      </dgm:t>
    </dgm:pt>
    <dgm:pt modelId="{D6866FC2-056D-47E1-B4ED-6AED754A6D74}" type="parTrans" cxnId="{4E8173C5-226A-4728-8817-D9993878120A}">
      <dgm:prSet/>
      <dgm:spPr/>
      <dgm:t>
        <a:bodyPr/>
        <a:lstStyle/>
        <a:p>
          <a:endParaRPr lang="en-US">
            <a:latin typeface="Century Gothic" panose="020B0502020202020204" pitchFamily="34" charset="0"/>
          </a:endParaRPr>
        </a:p>
      </dgm:t>
    </dgm:pt>
    <dgm:pt modelId="{EA4D3F92-8D64-4F6B-8982-4AD35F28DE1E}" type="sibTrans" cxnId="{4E8173C5-226A-4728-8817-D9993878120A}">
      <dgm:prSet/>
      <dgm:spPr/>
      <dgm:t>
        <a:bodyPr/>
        <a:lstStyle/>
        <a:p>
          <a:endParaRPr lang="en-US">
            <a:latin typeface="Century Gothic" panose="020B0502020202020204" pitchFamily="34" charset="0"/>
          </a:endParaRPr>
        </a:p>
      </dgm:t>
    </dgm:pt>
    <dgm:pt modelId="{F6032783-00D4-4CEF-B0EA-32FDCB3F3990}">
      <dgm:prSet phldrT="[Text]" custT="1"/>
      <dgm:spPr/>
      <dgm:t>
        <a:bodyPr anchor="ctr"/>
        <a:lstStyle/>
        <a:p>
          <a:pPr algn="l"/>
          <a:r>
            <a:rPr lang="en-US" sz="1200" dirty="0" smtClean="0">
              <a:latin typeface="Calibri" panose="020F0502020204030204" pitchFamily="34" charset="0"/>
            </a:rPr>
            <a:t>Goal: add bacterial pathogens such as </a:t>
          </a:r>
          <a:r>
            <a:rPr lang="en-US" sz="1200" i="1" dirty="0" smtClean="0">
              <a:latin typeface="Calibri" panose="020F0502020204030204" pitchFamily="34" charset="0"/>
            </a:rPr>
            <a:t>Streptococcus </a:t>
          </a:r>
          <a:r>
            <a:rPr lang="en-US" sz="1200" i="1" dirty="0" err="1" smtClean="0">
              <a:latin typeface="Calibri" panose="020F0502020204030204" pitchFamily="34" charset="0"/>
            </a:rPr>
            <a:t>pneumoniae</a:t>
          </a:r>
          <a:endParaRPr lang="en-US" sz="1200" i="1" dirty="0">
            <a:latin typeface="Calibri" panose="020F0502020204030204" pitchFamily="34" charset="0"/>
          </a:endParaRPr>
        </a:p>
      </dgm:t>
    </dgm:pt>
    <dgm:pt modelId="{E108ED99-4799-4787-9E9B-CE56B80005E9}" type="parTrans" cxnId="{19647B44-BB7C-4812-9F85-E4CC44B5C6CB}">
      <dgm:prSet/>
      <dgm:spPr/>
      <dgm:t>
        <a:bodyPr/>
        <a:lstStyle/>
        <a:p>
          <a:endParaRPr lang="en-US">
            <a:latin typeface="Century Gothic" panose="020B0502020202020204" pitchFamily="34" charset="0"/>
          </a:endParaRPr>
        </a:p>
      </dgm:t>
    </dgm:pt>
    <dgm:pt modelId="{1C2F37C0-208C-4484-8AED-F7073B36CF8E}" type="sibTrans" cxnId="{19647B44-BB7C-4812-9F85-E4CC44B5C6CB}">
      <dgm:prSet/>
      <dgm:spPr/>
      <dgm:t>
        <a:bodyPr/>
        <a:lstStyle/>
        <a:p>
          <a:endParaRPr lang="en-US">
            <a:latin typeface="Century Gothic" panose="020B0502020202020204" pitchFamily="34" charset="0"/>
          </a:endParaRPr>
        </a:p>
      </dgm:t>
    </dgm:pt>
    <dgm:pt modelId="{58ADB280-3CB0-4465-A810-EF3FB4EC0FD1}">
      <dgm:prSet phldrT="[Text]" custT="1"/>
      <dgm:spPr/>
      <dgm:t>
        <a:bodyPr anchor="ctr"/>
        <a:lstStyle/>
        <a:p>
          <a:pPr algn="l"/>
          <a:r>
            <a:rPr lang="en-US" sz="1200" dirty="0" smtClean="0">
              <a:latin typeface="Calibri" panose="020F0502020204030204" pitchFamily="34" charset="0"/>
            </a:rPr>
            <a:t>Developing lysis protocol for blood samples</a:t>
          </a:r>
          <a:endParaRPr lang="en-US" sz="1200" dirty="0">
            <a:latin typeface="Calibri" panose="020F0502020204030204" pitchFamily="34" charset="0"/>
          </a:endParaRPr>
        </a:p>
      </dgm:t>
    </dgm:pt>
    <dgm:pt modelId="{8E87A3DC-4C11-4856-BE3B-7AF9558D382B}" type="parTrans" cxnId="{DFEBA322-67D0-41B9-8F67-8B0AB45ED51E}">
      <dgm:prSet/>
      <dgm:spPr/>
      <dgm:t>
        <a:bodyPr/>
        <a:lstStyle/>
        <a:p>
          <a:endParaRPr lang="en-US">
            <a:latin typeface="Century Gothic" panose="020B0502020202020204" pitchFamily="34" charset="0"/>
          </a:endParaRPr>
        </a:p>
      </dgm:t>
    </dgm:pt>
    <dgm:pt modelId="{EA7EA751-AB3B-42ED-81E1-71AC9B55E1FF}" type="sibTrans" cxnId="{DFEBA322-67D0-41B9-8F67-8B0AB45ED51E}">
      <dgm:prSet/>
      <dgm:spPr/>
      <dgm:t>
        <a:bodyPr/>
        <a:lstStyle/>
        <a:p>
          <a:endParaRPr lang="en-US">
            <a:latin typeface="Century Gothic" panose="020B0502020202020204" pitchFamily="34" charset="0"/>
          </a:endParaRPr>
        </a:p>
      </dgm:t>
    </dgm:pt>
    <dgm:pt modelId="{6A8670EC-3DFE-4BA6-9E6E-263C09FEA2CB}">
      <dgm:prSet phldrT="[Text]" custT="1"/>
      <dgm:spPr/>
      <dgm:t>
        <a:bodyPr anchor="ctr"/>
        <a:lstStyle/>
        <a:p>
          <a:pPr algn="l"/>
          <a:r>
            <a:rPr lang="en-US" sz="1200" dirty="0" smtClean="0">
              <a:latin typeface="Calibri" panose="020F0502020204030204" pitchFamily="34" charset="0"/>
            </a:rPr>
            <a:t>Goal: add malaria, and Dengue and </a:t>
          </a:r>
          <a:r>
            <a:rPr lang="en-US" sz="1200" dirty="0" err="1" smtClean="0">
              <a:latin typeface="Calibri" panose="020F0502020204030204" pitchFamily="34" charset="0"/>
            </a:rPr>
            <a:t>Chikungunya</a:t>
          </a:r>
          <a:r>
            <a:rPr lang="en-US" sz="1200" dirty="0" smtClean="0">
              <a:latin typeface="Calibri" panose="020F0502020204030204" pitchFamily="34" charset="0"/>
            </a:rPr>
            <a:t> viruses</a:t>
          </a:r>
          <a:endParaRPr lang="en-US" sz="1200" dirty="0">
            <a:latin typeface="Calibri" panose="020F0502020204030204" pitchFamily="34" charset="0"/>
          </a:endParaRPr>
        </a:p>
      </dgm:t>
    </dgm:pt>
    <dgm:pt modelId="{7ABAD4CA-A2A8-4333-9C94-41EBD064DB48}" type="parTrans" cxnId="{630967CF-3F9A-4330-852D-B55D83E47ADB}">
      <dgm:prSet/>
      <dgm:spPr/>
      <dgm:t>
        <a:bodyPr/>
        <a:lstStyle/>
        <a:p>
          <a:endParaRPr lang="en-US"/>
        </a:p>
      </dgm:t>
    </dgm:pt>
    <dgm:pt modelId="{DC2D65D0-BE9A-4AB5-B932-54945958E99C}" type="sibTrans" cxnId="{630967CF-3F9A-4330-852D-B55D83E47ADB}">
      <dgm:prSet/>
      <dgm:spPr/>
      <dgm:t>
        <a:bodyPr/>
        <a:lstStyle/>
        <a:p>
          <a:endParaRPr lang="en-US"/>
        </a:p>
      </dgm:t>
    </dgm:pt>
    <dgm:pt modelId="{2379DED8-27A1-4F34-8AD5-3ABF1FD231FC}" type="pres">
      <dgm:prSet presAssocID="{9844010B-7134-490E-B2E1-23E434C037DB}" presName="linear" presStyleCnt="0">
        <dgm:presLayoutVars>
          <dgm:dir/>
          <dgm:animLvl val="lvl"/>
          <dgm:resizeHandles val="exact"/>
        </dgm:presLayoutVars>
      </dgm:prSet>
      <dgm:spPr/>
      <dgm:t>
        <a:bodyPr/>
        <a:lstStyle/>
        <a:p>
          <a:endParaRPr lang="en-US"/>
        </a:p>
      </dgm:t>
    </dgm:pt>
    <dgm:pt modelId="{85A57851-2E99-487F-A034-1C1893A25405}" type="pres">
      <dgm:prSet presAssocID="{F3E648B4-72F8-4A72-8DEB-D21FE96D0463}" presName="parentLin" presStyleCnt="0"/>
      <dgm:spPr/>
      <dgm:t>
        <a:bodyPr/>
        <a:lstStyle/>
        <a:p>
          <a:endParaRPr lang="en-US"/>
        </a:p>
      </dgm:t>
    </dgm:pt>
    <dgm:pt modelId="{C5E9084A-3C58-4A77-9BEC-695985F6F770}" type="pres">
      <dgm:prSet presAssocID="{F3E648B4-72F8-4A72-8DEB-D21FE96D0463}" presName="parentLeftMargin" presStyleLbl="node1" presStyleIdx="0" presStyleCnt="5"/>
      <dgm:spPr/>
      <dgm:t>
        <a:bodyPr/>
        <a:lstStyle/>
        <a:p>
          <a:endParaRPr lang="en-US"/>
        </a:p>
      </dgm:t>
    </dgm:pt>
    <dgm:pt modelId="{F32234F7-9CF3-4DB2-993A-0932A772C98F}" type="pres">
      <dgm:prSet presAssocID="{F3E648B4-72F8-4A72-8DEB-D21FE96D0463}" presName="parentText" presStyleLbl="node1" presStyleIdx="0" presStyleCnt="5">
        <dgm:presLayoutVars>
          <dgm:chMax val="0"/>
          <dgm:bulletEnabled val="1"/>
        </dgm:presLayoutVars>
      </dgm:prSet>
      <dgm:spPr/>
      <dgm:t>
        <a:bodyPr/>
        <a:lstStyle/>
        <a:p>
          <a:endParaRPr lang="en-US"/>
        </a:p>
      </dgm:t>
    </dgm:pt>
    <dgm:pt modelId="{A611BFFD-1BDB-4181-BAB3-EA5120B871E7}" type="pres">
      <dgm:prSet presAssocID="{F3E648B4-72F8-4A72-8DEB-D21FE96D0463}" presName="negativeSpace" presStyleCnt="0"/>
      <dgm:spPr/>
      <dgm:t>
        <a:bodyPr/>
        <a:lstStyle/>
        <a:p>
          <a:endParaRPr lang="en-US"/>
        </a:p>
      </dgm:t>
    </dgm:pt>
    <dgm:pt modelId="{7237ED28-772C-41B9-91F0-C93B30F05466}" type="pres">
      <dgm:prSet presAssocID="{F3E648B4-72F8-4A72-8DEB-D21FE96D0463}" presName="childText" presStyleLbl="conFgAcc1" presStyleIdx="0" presStyleCnt="5">
        <dgm:presLayoutVars>
          <dgm:bulletEnabled val="1"/>
        </dgm:presLayoutVars>
      </dgm:prSet>
      <dgm:spPr/>
      <dgm:t>
        <a:bodyPr/>
        <a:lstStyle/>
        <a:p>
          <a:endParaRPr lang="en-US"/>
        </a:p>
      </dgm:t>
    </dgm:pt>
    <dgm:pt modelId="{2429DB46-D793-4EE8-ADF8-E5BD8FF462E4}" type="pres">
      <dgm:prSet presAssocID="{5271A974-F501-4711-8AB7-B6EC07EDF38D}" presName="spaceBetweenRectangles" presStyleCnt="0"/>
      <dgm:spPr/>
      <dgm:t>
        <a:bodyPr/>
        <a:lstStyle/>
        <a:p>
          <a:endParaRPr lang="en-US"/>
        </a:p>
      </dgm:t>
    </dgm:pt>
    <dgm:pt modelId="{662C6BDA-C8EC-4DFA-B71B-16C5D8A52DC5}" type="pres">
      <dgm:prSet presAssocID="{D648AF34-405D-47BA-B7C2-517B2D17B84F}" presName="parentLin" presStyleCnt="0"/>
      <dgm:spPr/>
      <dgm:t>
        <a:bodyPr/>
        <a:lstStyle/>
        <a:p>
          <a:endParaRPr lang="en-US"/>
        </a:p>
      </dgm:t>
    </dgm:pt>
    <dgm:pt modelId="{1119C3B3-82A3-40E1-9CC2-F7ABC1AF5DB7}" type="pres">
      <dgm:prSet presAssocID="{D648AF34-405D-47BA-B7C2-517B2D17B84F}" presName="parentLeftMargin" presStyleLbl="node1" presStyleIdx="0" presStyleCnt="5"/>
      <dgm:spPr/>
      <dgm:t>
        <a:bodyPr/>
        <a:lstStyle/>
        <a:p>
          <a:endParaRPr lang="en-US"/>
        </a:p>
      </dgm:t>
    </dgm:pt>
    <dgm:pt modelId="{A3CCDBC5-15EB-4F25-92B7-DCAC65F740A1}" type="pres">
      <dgm:prSet presAssocID="{D648AF34-405D-47BA-B7C2-517B2D17B84F}" presName="parentText" presStyleLbl="node1" presStyleIdx="1" presStyleCnt="5">
        <dgm:presLayoutVars>
          <dgm:chMax val="0"/>
          <dgm:bulletEnabled val="1"/>
        </dgm:presLayoutVars>
      </dgm:prSet>
      <dgm:spPr/>
      <dgm:t>
        <a:bodyPr/>
        <a:lstStyle/>
        <a:p>
          <a:endParaRPr lang="en-US"/>
        </a:p>
      </dgm:t>
    </dgm:pt>
    <dgm:pt modelId="{364743D4-FFEC-4531-8750-6B718A153013}" type="pres">
      <dgm:prSet presAssocID="{D648AF34-405D-47BA-B7C2-517B2D17B84F}" presName="negativeSpace" presStyleCnt="0"/>
      <dgm:spPr/>
      <dgm:t>
        <a:bodyPr/>
        <a:lstStyle/>
        <a:p>
          <a:endParaRPr lang="en-US"/>
        </a:p>
      </dgm:t>
    </dgm:pt>
    <dgm:pt modelId="{BAB3E059-C4E3-4AEF-AD9D-BAA5619ECF42}" type="pres">
      <dgm:prSet presAssocID="{D648AF34-405D-47BA-B7C2-517B2D17B84F}" presName="childText" presStyleLbl="conFgAcc1" presStyleIdx="1" presStyleCnt="5">
        <dgm:presLayoutVars>
          <dgm:bulletEnabled val="1"/>
        </dgm:presLayoutVars>
      </dgm:prSet>
      <dgm:spPr/>
      <dgm:t>
        <a:bodyPr/>
        <a:lstStyle/>
        <a:p>
          <a:endParaRPr lang="en-US"/>
        </a:p>
      </dgm:t>
    </dgm:pt>
    <dgm:pt modelId="{8DF1350A-127C-4C8E-BA3A-92D4241252C2}" type="pres">
      <dgm:prSet presAssocID="{CF1F8E29-90B2-426F-A4AF-2421AC4E03C5}" presName="spaceBetweenRectangles" presStyleCnt="0"/>
      <dgm:spPr/>
      <dgm:t>
        <a:bodyPr/>
        <a:lstStyle/>
        <a:p>
          <a:endParaRPr lang="en-US"/>
        </a:p>
      </dgm:t>
    </dgm:pt>
    <dgm:pt modelId="{BD95CB52-7E3E-4FDE-83C2-F7B80A28F0A7}" type="pres">
      <dgm:prSet presAssocID="{DC0B88A2-8E87-48A0-8A02-3863F95DD5BE}" presName="parentLin" presStyleCnt="0"/>
      <dgm:spPr/>
      <dgm:t>
        <a:bodyPr/>
        <a:lstStyle/>
        <a:p>
          <a:endParaRPr lang="en-US"/>
        </a:p>
      </dgm:t>
    </dgm:pt>
    <dgm:pt modelId="{41BF2A2E-49F8-4813-B72B-2D86D748D1B5}" type="pres">
      <dgm:prSet presAssocID="{DC0B88A2-8E87-48A0-8A02-3863F95DD5BE}" presName="parentLeftMargin" presStyleLbl="node1" presStyleIdx="1" presStyleCnt="5"/>
      <dgm:spPr/>
      <dgm:t>
        <a:bodyPr/>
        <a:lstStyle/>
        <a:p>
          <a:endParaRPr lang="en-US"/>
        </a:p>
      </dgm:t>
    </dgm:pt>
    <dgm:pt modelId="{31E58DFF-371F-4438-86F0-79EC064770A3}" type="pres">
      <dgm:prSet presAssocID="{DC0B88A2-8E87-48A0-8A02-3863F95DD5BE}" presName="parentText" presStyleLbl="node1" presStyleIdx="2" presStyleCnt="5">
        <dgm:presLayoutVars>
          <dgm:chMax val="0"/>
          <dgm:bulletEnabled val="1"/>
        </dgm:presLayoutVars>
      </dgm:prSet>
      <dgm:spPr/>
      <dgm:t>
        <a:bodyPr/>
        <a:lstStyle/>
        <a:p>
          <a:endParaRPr lang="en-US"/>
        </a:p>
      </dgm:t>
    </dgm:pt>
    <dgm:pt modelId="{1665E1B9-330B-4461-B882-24792AC0EB0F}" type="pres">
      <dgm:prSet presAssocID="{DC0B88A2-8E87-48A0-8A02-3863F95DD5BE}" presName="negativeSpace" presStyleCnt="0"/>
      <dgm:spPr/>
      <dgm:t>
        <a:bodyPr/>
        <a:lstStyle/>
        <a:p>
          <a:endParaRPr lang="en-US"/>
        </a:p>
      </dgm:t>
    </dgm:pt>
    <dgm:pt modelId="{038C5F2D-A9D3-4B15-8F8C-00733C802945}" type="pres">
      <dgm:prSet presAssocID="{DC0B88A2-8E87-48A0-8A02-3863F95DD5BE}" presName="childText" presStyleLbl="conFgAcc1" presStyleIdx="2" presStyleCnt="5">
        <dgm:presLayoutVars>
          <dgm:bulletEnabled val="1"/>
        </dgm:presLayoutVars>
      </dgm:prSet>
      <dgm:spPr/>
      <dgm:t>
        <a:bodyPr/>
        <a:lstStyle/>
        <a:p>
          <a:endParaRPr lang="en-US"/>
        </a:p>
      </dgm:t>
    </dgm:pt>
    <dgm:pt modelId="{5FC2CBDC-62FF-42FE-A575-4D4F71B482B3}" type="pres">
      <dgm:prSet presAssocID="{3ABD777A-86FA-4271-B5CA-E52A65B1F8FC}" presName="spaceBetweenRectangles" presStyleCnt="0"/>
      <dgm:spPr/>
      <dgm:t>
        <a:bodyPr/>
        <a:lstStyle/>
        <a:p>
          <a:endParaRPr lang="en-US"/>
        </a:p>
      </dgm:t>
    </dgm:pt>
    <dgm:pt modelId="{860AF649-2070-4122-9B70-8946A529C99A}" type="pres">
      <dgm:prSet presAssocID="{020F633A-A081-4F82-B02D-ECCBAE8F50DD}" presName="parentLin" presStyleCnt="0"/>
      <dgm:spPr/>
      <dgm:t>
        <a:bodyPr/>
        <a:lstStyle/>
        <a:p>
          <a:endParaRPr lang="en-US"/>
        </a:p>
      </dgm:t>
    </dgm:pt>
    <dgm:pt modelId="{6CA519E9-6B9E-4ADA-B9AC-30F9D14B7E79}" type="pres">
      <dgm:prSet presAssocID="{020F633A-A081-4F82-B02D-ECCBAE8F50DD}" presName="parentLeftMargin" presStyleLbl="node1" presStyleIdx="2" presStyleCnt="5"/>
      <dgm:spPr/>
      <dgm:t>
        <a:bodyPr/>
        <a:lstStyle/>
        <a:p>
          <a:endParaRPr lang="en-US"/>
        </a:p>
      </dgm:t>
    </dgm:pt>
    <dgm:pt modelId="{14040D1E-96B6-4F88-82DB-E707260FC003}" type="pres">
      <dgm:prSet presAssocID="{020F633A-A081-4F82-B02D-ECCBAE8F50DD}" presName="parentText" presStyleLbl="node1" presStyleIdx="3" presStyleCnt="5">
        <dgm:presLayoutVars>
          <dgm:chMax val="0"/>
          <dgm:bulletEnabled val="1"/>
        </dgm:presLayoutVars>
      </dgm:prSet>
      <dgm:spPr/>
      <dgm:t>
        <a:bodyPr/>
        <a:lstStyle/>
        <a:p>
          <a:endParaRPr lang="en-US"/>
        </a:p>
      </dgm:t>
    </dgm:pt>
    <dgm:pt modelId="{67293861-923D-40DB-9D0F-27885D34C04D}" type="pres">
      <dgm:prSet presAssocID="{020F633A-A081-4F82-B02D-ECCBAE8F50DD}" presName="negativeSpace" presStyleCnt="0"/>
      <dgm:spPr/>
      <dgm:t>
        <a:bodyPr/>
        <a:lstStyle/>
        <a:p>
          <a:endParaRPr lang="en-US"/>
        </a:p>
      </dgm:t>
    </dgm:pt>
    <dgm:pt modelId="{4B3FC712-6BFB-436E-AFCB-8DAE23582BB3}" type="pres">
      <dgm:prSet presAssocID="{020F633A-A081-4F82-B02D-ECCBAE8F50DD}" presName="childText" presStyleLbl="conFgAcc1" presStyleIdx="3" presStyleCnt="5">
        <dgm:presLayoutVars>
          <dgm:bulletEnabled val="1"/>
        </dgm:presLayoutVars>
      </dgm:prSet>
      <dgm:spPr/>
      <dgm:t>
        <a:bodyPr/>
        <a:lstStyle/>
        <a:p>
          <a:endParaRPr lang="en-US"/>
        </a:p>
      </dgm:t>
    </dgm:pt>
    <dgm:pt modelId="{981ABC9F-A3AE-45B5-BCB8-5556FC10B57E}" type="pres">
      <dgm:prSet presAssocID="{6E4FF06C-A461-4927-B33F-F16923A8A438}" presName="spaceBetweenRectangles" presStyleCnt="0"/>
      <dgm:spPr/>
      <dgm:t>
        <a:bodyPr/>
        <a:lstStyle/>
        <a:p>
          <a:endParaRPr lang="en-US"/>
        </a:p>
      </dgm:t>
    </dgm:pt>
    <dgm:pt modelId="{803ECDC8-C24E-4560-9AE3-10E242096D23}" type="pres">
      <dgm:prSet presAssocID="{7A53398D-EC2C-4CD7-B9C6-FD61645458BB}" presName="parentLin" presStyleCnt="0"/>
      <dgm:spPr/>
      <dgm:t>
        <a:bodyPr/>
        <a:lstStyle/>
        <a:p>
          <a:endParaRPr lang="en-US"/>
        </a:p>
      </dgm:t>
    </dgm:pt>
    <dgm:pt modelId="{F162F4C0-7012-4855-BD43-71E2DAE7FE3B}" type="pres">
      <dgm:prSet presAssocID="{7A53398D-EC2C-4CD7-B9C6-FD61645458BB}" presName="parentLeftMargin" presStyleLbl="node1" presStyleIdx="3" presStyleCnt="5"/>
      <dgm:spPr/>
      <dgm:t>
        <a:bodyPr/>
        <a:lstStyle/>
        <a:p>
          <a:endParaRPr lang="en-US"/>
        </a:p>
      </dgm:t>
    </dgm:pt>
    <dgm:pt modelId="{0967CE8C-5776-4247-977B-0C86DAB4D0E6}" type="pres">
      <dgm:prSet presAssocID="{7A53398D-EC2C-4CD7-B9C6-FD61645458BB}" presName="parentText" presStyleLbl="node1" presStyleIdx="4" presStyleCnt="5">
        <dgm:presLayoutVars>
          <dgm:chMax val="0"/>
          <dgm:bulletEnabled val="1"/>
        </dgm:presLayoutVars>
      </dgm:prSet>
      <dgm:spPr/>
      <dgm:t>
        <a:bodyPr/>
        <a:lstStyle/>
        <a:p>
          <a:endParaRPr lang="en-US"/>
        </a:p>
      </dgm:t>
    </dgm:pt>
    <dgm:pt modelId="{A97949F5-5218-4519-B768-62A672EE99D6}" type="pres">
      <dgm:prSet presAssocID="{7A53398D-EC2C-4CD7-B9C6-FD61645458BB}" presName="negativeSpace" presStyleCnt="0"/>
      <dgm:spPr/>
      <dgm:t>
        <a:bodyPr/>
        <a:lstStyle/>
        <a:p>
          <a:endParaRPr lang="en-US"/>
        </a:p>
      </dgm:t>
    </dgm:pt>
    <dgm:pt modelId="{17A7692D-0301-4965-9B12-29E7B8FFC698}" type="pres">
      <dgm:prSet presAssocID="{7A53398D-EC2C-4CD7-B9C6-FD61645458BB}" presName="childText" presStyleLbl="conFgAcc1" presStyleIdx="4" presStyleCnt="5">
        <dgm:presLayoutVars>
          <dgm:bulletEnabled val="1"/>
        </dgm:presLayoutVars>
      </dgm:prSet>
      <dgm:spPr/>
      <dgm:t>
        <a:bodyPr/>
        <a:lstStyle/>
        <a:p>
          <a:endParaRPr lang="en-US"/>
        </a:p>
      </dgm:t>
    </dgm:pt>
  </dgm:ptLst>
  <dgm:cxnLst>
    <dgm:cxn modelId="{CF08B783-F13B-4DAD-A0C7-F8343E30404D}" type="presOf" srcId="{E572AE21-B1B1-4D8C-8AC5-A57EE55B43B7}" destId="{BAB3E059-C4E3-4AEF-AD9D-BAA5619ECF42}" srcOrd="0" destOrd="0" presId="urn:microsoft.com/office/officeart/2005/8/layout/list1"/>
    <dgm:cxn modelId="{CEA33450-7466-455B-A4E1-92DA329D4EDF}" srcId="{9844010B-7134-490E-B2E1-23E434C037DB}" destId="{7A53398D-EC2C-4CD7-B9C6-FD61645458BB}" srcOrd="4" destOrd="0" parTransId="{38287E01-0564-4C31-BCE3-D406835D13CB}" sibTransId="{317A028E-F687-4AB4-813E-88A7932E216A}"/>
    <dgm:cxn modelId="{7A418A16-A40A-44A8-BF8A-8471B48784C8}" srcId="{7A53398D-EC2C-4CD7-B9C6-FD61645458BB}" destId="{B8F6FF1E-CF45-4FE7-800F-21B5D7CB4A46}" srcOrd="0" destOrd="0" parTransId="{2E953102-91FB-4D2B-BA04-B62EC31A66F8}" sibTransId="{6F0926F4-A3A7-4CE7-B3EC-E0AB299E0439}"/>
    <dgm:cxn modelId="{C4E628DD-70C6-4996-B106-58AF9EA36ADB}" srcId="{020F633A-A081-4F82-B02D-ECCBAE8F50DD}" destId="{068A4A77-5F09-4E27-AEBA-DB17C3C202FB}" srcOrd="0" destOrd="0" parTransId="{F22F53FC-E198-4A3A-9FE9-04F3707B2DFD}" sibTransId="{D9D6FA11-19EE-4846-A159-EC493B056262}"/>
    <dgm:cxn modelId="{4D830198-B51B-440E-AF07-455274A74C02}" type="presOf" srcId="{D42667D2-8935-4A68-9614-9C6AF2582467}" destId="{7237ED28-772C-41B9-91F0-C93B30F05466}" srcOrd="0" destOrd="0" presId="urn:microsoft.com/office/officeart/2005/8/layout/list1"/>
    <dgm:cxn modelId="{DFEBA322-67D0-41B9-8F67-8B0AB45ED51E}" srcId="{DC0B88A2-8E87-48A0-8A02-3863F95DD5BE}" destId="{58ADB280-3CB0-4465-A810-EF3FB4EC0FD1}" srcOrd="1" destOrd="0" parTransId="{8E87A3DC-4C11-4856-BE3B-7AF9558D382B}" sibTransId="{EA7EA751-AB3B-42ED-81E1-71AC9B55E1FF}"/>
    <dgm:cxn modelId="{113E1343-EDE3-4298-B91A-850C9E85649B}" type="presOf" srcId="{020F633A-A081-4F82-B02D-ECCBAE8F50DD}" destId="{6CA519E9-6B9E-4ADA-B9AC-30F9D14B7E79}" srcOrd="0" destOrd="0" presId="urn:microsoft.com/office/officeart/2005/8/layout/list1"/>
    <dgm:cxn modelId="{F2DA92A1-8845-4398-BD79-B3C08E850174}" type="presOf" srcId="{B8F6FF1E-CF45-4FE7-800F-21B5D7CB4A46}" destId="{17A7692D-0301-4965-9B12-29E7B8FFC698}" srcOrd="0" destOrd="0" presId="urn:microsoft.com/office/officeart/2005/8/layout/list1"/>
    <dgm:cxn modelId="{2611F659-7BB1-4A3B-AC95-8B902798A1E2}" type="presOf" srcId="{DC0B88A2-8E87-48A0-8A02-3863F95DD5BE}" destId="{41BF2A2E-49F8-4813-B72B-2D86D748D1B5}" srcOrd="0" destOrd="0" presId="urn:microsoft.com/office/officeart/2005/8/layout/list1"/>
    <dgm:cxn modelId="{E1101A54-482E-4CE9-B5A6-4E37F3AEF9C5}" srcId="{D648AF34-405D-47BA-B7C2-517B2D17B84F}" destId="{E572AE21-B1B1-4D8C-8AC5-A57EE55B43B7}" srcOrd="0" destOrd="0" parTransId="{2052BC17-51A7-4477-9AAC-6B34A8FAD51F}" sibTransId="{A22D63A0-93B3-46D4-9D9A-397008C8AF3A}"/>
    <dgm:cxn modelId="{4EE49F6C-720D-4DB7-99FD-13D865E79670}" type="presOf" srcId="{58ADB280-3CB0-4465-A810-EF3FB4EC0FD1}" destId="{038C5F2D-A9D3-4B15-8F8C-00733C802945}" srcOrd="0" destOrd="1" presId="urn:microsoft.com/office/officeart/2005/8/layout/list1"/>
    <dgm:cxn modelId="{5C7C5344-DCCF-4465-A45F-6F7CBF849EA6}" type="presOf" srcId="{7602D20F-8CA8-4E2A-991F-929386EF9EFD}" destId="{BAB3E059-C4E3-4AEF-AD9D-BAA5619ECF42}" srcOrd="0" destOrd="1" presId="urn:microsoft.com/office/officeart/2005/8/layout/list1"/>
    <dgm:cxn modelId="{5776899B-B67E-4F60-9B8C-8BF3EE8614FE}" srcId="{9844010B-7134-490E-B2E1-23E434C037DB}" destId="{D648AF34-405D-47BA-B7C2-517B2D17B84F}" srcOrd="1" destOrd="0" parTransId="{CC3358A8-9BF6-4C1D-8A0D-47657FBF8A30}" sibTransId="{CF1F8E29-90B2-426F-A4AF-2421AC4E03C5}"/>
    <dgm:cxn modelId="{3C53C7F6-3A61-47BA-9C95-3A8E43A982D2}" type="presOf" srcId="{6A8670EC-3DFE-4BA6-9E6E-263C09FEA2CB}" destId="{038C5F2D-A9D3-4B15-8F8C-00733C802945}" srcOrd="0" destOrd="2" presId="urn:microsoft.com/office/officeart/2005/8/layout/list1"/>
    <dgm:cxn modelId="{89A4F441-E1C3-460B-845C-10291D119722}" srcId="{DC0B88A2-8E87-48A0-8A02-3863F95DD5BE}" destId="{732EDEFB-9DFE-4A54-B35D-3AE0CF7197F6}" srcOrd="0" destOrd="0" parTransId="{CAB673AE-CA4B-40DB-B23E-0100995967A3}" sibTransId="{C0F7E0E2-5A0A-4E4C-ADF2-39F02DA7B6C8}"/>
    <dgm:cxn modelId="{2FF4D05E-2037-4B43-A2A8-A90B13888DBF}" type="presOf" srcId="{068A4A77-5F09-4E27-AEBA-DB17C3C202FB}" destId="{4B3FC712-6BFB-436E-AFCB-8DAE23582BB3}" srcOrd="0" destOrd="0" presId="urn:microsoft.com/office/officeart/2005/8/layout/list1"/>
    <dgm:cxn modelId="{630967CF-3F9A-4330-852D-B55D83E47ADB}" srcId="{DC0B88A2-8E87-48A0-8A02-3863F95DD5BE}" destId="{6A8670EC-3DFE-4BA6-9E6E-263C09FEA2CB}" srcOrd="2" destOrd="0" parTransId="{7ABAD4CA-A2A8-4333-9C94-41EBD064DB48}" sibTransId="{DC2D65D0-BE9A-4AB5-B932-54945958E99C}"/>
    <dgm:cxn modelId="{B8F6ADFE-9EB3-4E87-8529-595C76521699}" type="presOf" srcId="{D648AF34-405D-47BA-B7C2-517B2D17B84F}" destId="{A3CCDBC5-15EB-4F25-92B7-DCAC65F740A1}" srcOrd="1" destOrd="0" presId="urn:microsoft.com/office/officeart/2005/8/layout/list1"/>
    <dgm:cxn modelId="{15E73FCD-5FEE-4EC5-BBE9-9BDF3B01C459}" type="presOf" srcId="{020F633A-A081-4F82-B02D-ECCBAE8F50DD}" destId="{14040D1E-96B6-4F88-82DB-E707260FC003}" srcOrd="1" destOrd="0" presId="urn:microsoft.com/office/officeart/2005/8/layout/list1"/>
    <dgm:cxn modelId="{24F2F7EA-52C0-4F5A-ACF2-7DF6CE4998ED}" type="presOf" srcId="{7A53398D-EC2C-4CD7-B9C6-FD61645458BB}" destId="{0967CE8C-5776-4247-977B-0C86DAB4D0E6}" srcOrd="1" destOrd="0" presId="urn:microsoft.com/office/officeart/2005/8/layout/list1"/>
    <dgm:cxn modelId="{CC3FF4F8-44B7-4251-B495-2F6A7621245F}" type="presOf" srcId="{7A53398D-EC2C-4CD7-B9C6-FD61645458BB}" destId="{F162F4C0-7012-4855-BD43-71E2DAE7FE3B}" srcOrd="0" destOrd="0" presId="urn:microsoft.com/office/officeart/2005/8/layout/list1"/>
    <dgm:cxn modelId="{1A7EB330-5B40-473A-B039-3B192F8CAC44}" type="presOf" srcId="{732EDEFB-9DFE-4A54-B35D-3AE0CF7197F6}" destId="{038C5F2D-A9D3-4B15-8F8C-00733C802945}" srcOrd="0" destOrd="0" presId="urn:microsoft.com/office/officeart/2005/8/layout/list1"/>
    <dgm:cxn modelId="{FCA0AAA8-D622-4D8A-81C2-1CE5BD8DB359}" type="presOf" srcId="{F3E648B4-72F8-4A72-8DEB-D21FE96D0463}" destId="{F32234F7-9CF3-4DB2-993A-0932A772C98F}" srcOrd="1" destOrd="0" presId="urn:microsoft.com/office/officeart/2005/8/layout/list1"/>
    <dgm:cxn modelId="{0D90367D-F37E-42E6-A94B-8112DCED495A}" type="presOf" srcId="{DC0B88A2-8E87-48A0-8A02-3863F95DD5BE}" destId="{31E58DFF-371F-4438-86F0-79EC064770A3}" srcOrd="1" destOrd="0" presId="urn:microsoft.com/office/officeart/2005/8/layout/list1"/>
    <dgm:cxn modelId="{F1E195BD-4828-4284-ACB5-1A624420CF69}" type="presOf" srcId="{F6032783-00D4-4CEF-B0EA-32FDCB3F3990}" destId="{BAB3E059-C4E3-4AEF-AD9D-BAA5619ECF42}" srcOrd="0" destOrd="2" presId="urn:microsoft.com/office/officeart/2005/8/layout/list1"/>
    <dgm:cxn modelId="{E7CAB2B6-C406-4BBE-88E7-234911E9F9DA}" type="presOf" srcId="{9844010B-7134-490E-B2E1-23E434C037DB}" destId="{2379DED8-27A1-4F34-8AD5-3ABF1FD231FC}" srcOrd="0" destOrd="0" presId="urn:microsoft.com/office/officeart/2005/8/layout/list1"/>
    <dgm:cxn modelId="{E7711902-0A8A-4A9F-A9A6-06EBB89D15EB}" srcId="{9844010B-7134-490E-B2E1-23E434C037DB}" destId="{F3E648B4-72F8-4A72-8DEB-D21FE96D0463}" srcOrd="0" destOrd="0" parTransId="{47FB54FE-5D27-4255-B472-1097443467E5}" sibTransId="{5271A974-F501-4711-8AB7-B6EC07EDF38D}"/>
    <dgm:cxn modelId="{25AC6087-1DA3-4691-A00C-A2A34654CB13}" type="presOf" srcId="{F3E648B4-72F8-4A72-8DEB-D21FE96D0463}" destId="{C5E9084A-3C58-4A77-9BEC-695985F6F770}" srcOrd="0" destOrd="0" presId="urn:microsoft.com/office/officeart/2005/8/layout/list1"/>
    <dgm:cxn modelId="{4E8173C5-226A-4728-8817-D9993878120A}" srcId="{7A53398D-EC2C-4CD7-B9C6-FD61645458BB}" destId="{60DD20F8-301B-4038-A094-8CF7C81958F6}" srcOrd="1" destOrd="0" parTransId="{D6866FC2-056D-47E1-B4ED-6AED754A6D74}" sibTransId="{EA4D3F92-8D64-4F6B-8982-4AD35F28DE1E}"/>
    <dgm:cxn modelId="{19647B44-BB7C-4812-9F85-E4CC44B5C6CB}" srcId="{D648AF34-405D-47BA-B7C2-517B2D17B84F}" destId="{F6032783-00D4-4CEF-B0EA-32FDCB3F3990}" srcOrd="2" destOrd="0" parTransId="{E108ED99-4799-4787-9E9B-CE56B80005E9}" sibTransId="{1C2F37C0-208C-4484-8AED-F7073B36CF8E}"/>
    <dgm:cxn modelId="{722DE43B-574B-42F9-9F5D-F7FB394051F2}" srcId="{D648AF34-405D-47BA-B7C2-517B2D17B84F}" destId="{7602D20F-8CA8-4E2A-991F-929386EF9EFD}" srcOrd="1" destOrd="0" parTransId="{05036E54-FEE5-4F24-878F-A8CC35E9E5F0}" sibTransId="{1E30C5A5-3461-48F9-8AD6-302EC265C724}"/>
    <dgm:cxn modelId="{99ADC3F4-B36F-4689-BD22-EC76298174A1}" srcId="{F3E648B4-72F8-4A72-8DEB-D21FE96D0463}" destId="{D42667D2-8935-4A68-9614-9C6AF2582467}" srcOrd="0" destOrd="0" parTransId="{FAD04A4F-7361-452E-9BE4-9F7A91529A97}" sibTransId="{4FF818FB-383B-45BD-B23C-633ABD11B500}"/>
    <dgm:cxn modelId="{AC59EC83-4FE1-41D7-A003-19BB295641E3}" type="presOf" srcId="{D648AF34-405D-47BA-B7C2-517B2D17B84F}" destId="{1119C3B3-82A3-40E1-9CC2-F7ABC1AF5DB7}" srcOrd="0" destOrd="0" presId="urn:microsoft.com/office/officeart/2005/8/layout/list1"/>
    <dgm:cxn modelId="{45470A10-47CB-494D-A335-DE138E33D11D}" srcId="{9844010B-7134-490E-B2E1-23E434C037DB}" destId="{DC0B88A2-8E87-48A0-8A02-3863F95DD5BE}" srcOrd="2" destOrd="0" parTransId="{0808DA7D-ABFE-437A-B35E-35DFDC87AB88}" sibTransId="{3ABD777A-86FA-4271-B5CA-E52A65B1F8FC}"/>
    <dgm:cxn modelId="{3B22736F-ECB0-4576-AE7F-C6A7C490D185}" type="presOf" srcId="{60DD20F8-301B-4038-A094-8CF7C81958F6}" destId="{17A7692D-0301-4965-9B12-29E7B8FFC698}" srcOrd="0" destOrd="1" presId="urn:microsoft.com/office/officeart/2005/8/layout/list1"/>
    <dgm:cxn modelId="{DDF3B9FF-10C5-4A89-8F09-F7C6416F0AB0}" srcId="{9844010B-7134-490E-B2E1-23E434C037DB}" destId="{020F633A-A081-4F82-B02D-ECCBAE8F50DD}" srcOrd="3" destOrd="0" parTransId="{F52D9C91-EE5B-4D6B-BAD4-89D8C5FF83F7}" sibTransId="{6E4FF06C-A461-4927-B33F-F16923A8A438}"/>
    <dgm:cxn modelId="{7A82E7FC-3710-4A82-BFDC-F5CF735F6A9D}" type="presParOf" srcId="{2379DED8-27A1-4F34-8AD5-3ABF1FD231FC}" destId="{85A57851-2E99-487F-A034-1C1893A25405}" srcOrd="0" destOrd="0" presId="urn:microsoft.com/office/officeart/2005/8/layout/list1"/>
    <dgm:cxn modelId="{781D7496-B5CA-4469-9943-A75F589377D2}" type="presParOf" srcId="{85A57851-2E99-487F-A034-1C1893A25405}" destId="{C5E9084A-3C58-4A77-9BEC-695985F6F770}" srcOrd="0" destOrd="0" presId="urn:microsoft.com/office/officeart/2005/8/layout/list1"/>
    <dgm:cxn modelId="{C57D2340-E600-4869-8C83-FC8284BA4715}" type="presParOf" srcId="{85A57851-2E99-487F-A034-1C1893A25405}" destId="{F32234F7-9CF3-4DB2-993A-0932A772C98F}" srcOrd="1" destOrd="0" presId="urn:microsoft.com/office/officeart/2005/8/layout/list1"/>
    <dgm:cxn modelId="{C8019DA0-3E37-43F3-B69F-BE43D2930D15}" type="presParOf" srcId="{2379DED8-27A1-4F34-8AD5-3ABF1FD231FC}" destId="{A611BFFD-1BDB-4181-BAB3-EA5120B871E7}" srcOrd="1" destOrd="0" presId="urn:microsoft.com/office/officeart/2005/8/layout/list1"/>
    <dgm:cxn modelId="{501E35E5-3E95-41C0-9970-FB45C6950178}" type="presParOf" srcId="{2379DED8-27A1-4F34-8AD5-3ABF1FD231FC}" destId="{7237ED28-772C-41B9-91F0-C93B30F05466}" srcOrd="2" destOrd="0" presId="urn:microsoft.com/office/officeart/2005/8/layout/list1"/>
    <dgm:cxn modelId="{E8B266FF-2FBA-4512-BD1C-15BB4E54FE33}" type="presParOf" srcId="{2379DED8-27A1-4F34-8AD5-3ABF1FD231FC}" destId="{2429DB46-D793-4EE8-ADF8-E5BD8FF462E4}" srcOrd="3" destOrd="0" presId="urn:microsoft.com/office/officeart/2005/8/layout/list1"/>
    <dgm:cxn modelId="{C72DEAFC-F2C8-490F-B3A0-D2E96905C7C6}" type="presParOf" srcId="{2379DED8-27A1-4F34-8AD5-3ABF1FD231FC}" destId="{662C6BDA-C8EC-4DFA-B71B-16C5D8A52DC5}" srcOrd="4" destOrd="0" presId="urn:microsoft.com/office/officeart/2005/8/layout/list1"/>
    <dgm:cxn modelId="{DCBDCFA6-8C21-4ED9-869A-4220276CF622}" type="presParOf" srcId="{662C6BDA-C8EC-4DFA-B71B-16C5D8A52DC5}" destId="{1119C3B3-82A3-40E1-9CC2-F7ABC1AF5DB7}" srcOrd="0" destOrd="0" presId="urn:microsoft.com/office/officeart/2005/8/layout/list1"/>
    <dgm:cxn modelId="{64D70711-F1EF-429E-8A60-8147B200090C}" type="presParOf" srcId="{662C6BDA-C8EC-4DFA-B71B-16C5D8A52DC5}" destId="{A3CCDBC5-15EB-4F25-92B7-DCAC65F740A1}" srcOrd="1" destOrd="0" presId="urn:microsoft.com/office/officeart/2005/8/layout/list1"/>
    <dgm:cxn modelId="{E1A0FF6A-DBFF-49EA-809A-74977C71649C}" type="presParOf" srcId="{2379DED8-27A1-4F34-8AD5-3ABF1FD231FC}" destId="{364743D4-FFEC-4531-8750-6B718A153013}" srcOrd="5" destOrd="0" presId="urn:microsoft.com/office/officeart/2005/8/layout/list1"/>
    <dgm:cxn modelId="{718FFF5F-E5E8-4927-8890-F6DB6D2A7BD3}" type="presParOf" srcId="{2379DED8-27A1-4F34-8AD5-3ABF1FD231FC}" destId="{BAB3E059-C4E3-4AEF-AD9D-BAA5619ECF42}" srcOrd="6" destOrd="0" presId="urn:microsoft.com/office/officeart/2005/8/layout/list1"/>
    <dgm:cxn modelId="{48BD28FF-95B5-4335-9172-76BFE52FA584}" type="presParOf" srcId="{2379DED8-27A1-4F34-8AD5-3ABF1FD231FC}" destId="{8DF1350A-127C-4C8E-BA3A-92D4241252C2}" srcOrd="7" destOrd="0" presId="urn:microsoft.com/office/officeart/2005/8/layout/list1"/>
    <dgm:cxn modelId="{7B00986C-872E-4379-B97E-58E1AF37BDDD}" type="presParOf" srcId="{2379DED8-27A1-4F34-8AD5-3ABF1FD231FC}" destId="{BD95CB52-7E3E-4FDE-83C2-F7B80A28F0A7}" srcOrd="8" destOrd="0" presId="urn:microsoft.com/office/officeart/2005/8/layout/list1"/>
    <dgm:cxn modelId="{9F90040B-D3A2-4968-815F-93CDCC45A8DA}" type="presParOf" srcId="{BD95CB52-7E3E-4FDE-83C2-F7B80A28F0A7}" destId="{41BF2A2E-49F8-4813-B72B-2D86D748D1B5}" srcOrd="0" destOrd="0" presId="urn:microsoft.com/office/officeart/2005/8/layout/list1"/>
    <dgm:cxn modelId="{81F51C11-A586-427F-AD3E-54DEEFE9FBA2}" type="presParOf" srcId="{BD95CB52-7E3E-4FDE-83C2-F7B80A28F0A7}" destId="{31E58DFF-371F-4438-86F0-79EC064770A3}" srcOrd="1" destOrd="0" presId="urn:microsoft.com/office/officeart/2005/8/layout/list1"/>
    <dgm:cxn modelId="{A2A8643E-77A4-49F3-A752-6996FE49DCD7}" type="presParOf" srcId="{2379DED8-27A1-4F34-8AD5-3ABF1FD231FC}" destId="{1665E1B9-330B-4461-B882-24792AC0EB0F}" srcOrd="9" destOrd="0" presId="urn:microsoft.com/office/officeart/2005/8/layout/list1"/>
    <dgm:cxn modelId="{2194238B-84A0-4D44-86F6-BAB4B649AA72}" type="presParOf" srcId="{2379DED8-27A1-4F34-8AD5-3ABF1FD231FC}" destId="{038C5F2D-A9D3-4B15-8F8C-00733C802945}" srcOrd="10" destOrd="0" presId="urn:microsoft.com/office/officeart/2005/8/layout/list1"/>
    <dgm:cxn modelId="{0CC4B4DE-BCE2-4359-B8A4-291B841F06EC}" type="presParOf" srcId="{2379DED8-27A1-4F34-8AD5-3ABF1FD231FC}" destId="{5FC2CBDC-62FF-42FE-A575-4D4F71B482B3}" srcOrd="11" destOrd="0" presId="urn:microsoft.com/office/officeart/2005/8/layout/list1"/>
    <dgm:cxn modelId="{BEC19C35-D0AA-42A6-9ED4-A4BD65B75E69}" type="presParOf" srcId="{2379DED8-27A1-4F34-8AD5-3ABF1FD231FC}" destId="{860AF649-2070-4122-9B70-8946A529C99A}" srcOrd="12" destOrd="0" presId="urn:microsoft.com/office/officeart/2005/8/layout/list1"/>
    <dgm:cxn modelId="{C47A3C9E-393D-4E54-B438-5F6E76D40A49}" type="presParOf" srcId="{860AF649-2070-4122-9B70-8946A529C99A}" destId="{6CA519E9-6B9E-4ADA-B9AC-30F9D14B7E79}" srcOrd="0" destOrd="0" presId="urn:microsoft.com/office/officeart/2005/8/layout/list1"/>
    <dgm:cxn modelId="{9E711E39-DF91-47C2-8442-8526C509F2E6}" type="presParOf" srcId="{860AF649-2070-4122-9B70-8946A529C99A}" destId="{14040D1E-96B6-4F88-82DB-E707260FC003}" srcOrd="1" destOrd="0" presId="urn:microsoft.com/office/officeart/2005/8/layout/list1"/>
    <dgm:cxn modelId="{A8606987-0741-4D7B-8DF3-00B775D57C50}" type="presParOf" srcId="{2379DED8-27A1-4F34-8AD5-3ABF1FD231FC}" destId="{67293861-923D-40DB-9D0F-27885D34C04D}" srcOrd="13" destOrd="0" presId="urn:microsoft.com/office/officeart/2005/8/layout/list1"/>
    <dgm:cxn modelId="{5E2AF4A4-C507-46D1-AEB0-004396971254}" type="presParOf" srcId="{2379DED8-27A1-4F34-8AD5-3ABF1FD231FC}" destId="{4B3FC712-6BFB-436E-AFCB-8DAE23582BB3}" srcOrd="14" destOrd="0" presId="urn:microsoft.com/office/officeart/2005/8/layout/list1"/>
    <dgm:cxn modelId="{84E5A3B4-8C3C-42ED-9BAA-1BA09F746FB2}" type="presParOf" srcId="{2379DED8-27A1-4F34-8AD5-3ABF1FD231FC}" destId="{981ABC9F-A3AE-45B5-BCB8-5556FC10B57E}" srcOrd="15" destOrd="0" presId="urn:microsoft.com/office/officeart/2005/8/layout/list1"/>
    <dgm:cxn modelId="{E3B55D64-D15D-43FE-BBB2-410C39AD843C}" type="presParOf" srcId="{2379DED8-27A1-4F34-8AD5-3ABF1FD231FC}" destId="{803ECDC8-C24E-4560-9AE3-10E242096D23}" srcOrd="16" destOrd="0" presId="urn:microsoft.com/office/officeart/2005/8/layout/list1"/>
    <dgm:cxn modelId="{B7871A8E-56EE-4AAF-AB8D-607C69C17580}" type="presParOf" srcId="{803ECDC8-C24E-4560-9AE3-10E242096D23}" destId="{F162F4C0-7012-4855-BD43-71E2DAE7FE3B}" srcOrd="0" destOrd="0" presId="urn:microsoft.com/office/officeart/2005/8/layout/list1"/>
    <dgm:cxn modelId="{A6850726-E1C4-4400-A8E1-3DBBCFD8F20C}" type="presParOf" srcId="{803ECDC8-C24E-4560-9AE3-10E242096D23}" destId="{0967CE8C-5776-4247-977B-0C86DAB4D0E6}" srcOrd="1" destOrd="0" presId="urn:microsoft.com/office/officeart/2005/8/layout/list1"/>
    <dgm:cxn modelId="{DA78B6F8-3DA1-4395-A350-F4986A83B71F}" type="presParOf" srcId="{2379DED8-27A1-4F34-8AD5-3ABF1FD231FC}" destId="{A97949F5-5218-4519-B768-62A672EE99D6}" srcOrd="17" destOrd="0" presId="urn:microsoft.com/office/officeart/2005/8/layout/list1"/>
    <dgm:cxn modelId="{1E9C9960-963B-4D13-A062-840CA30E0F92}" type="presParOf" srcId="{2379DED8-27A1-4F34-8AD5-3ABF1FD231FC}" destId="{17A7692D-0301-4965-9B12-29E7B8FFC698}" srcOrd="18"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8161" cy="464180"/>
          </a:xfrm>
          <a:prstGeom prst="rect">
            <a:avLst/>
          </a:prstGeom>
        </p:spPr>
        <p:txBody>
          <a:bodyPr vert="horz" lIns="92273" tIns="46136" rIns="92273" bIns="46136" rtlCol="0"/>
          <a:lstStyle>
            <a:lvl1pPr algn="l">
              <a:defRPr sz="1200"/>
            </a:lvl1pPr>
          </a:lstStyle>
          <a:p>
            <a:endParaRPr lang="en-US"/>
          </a:p>
        </p:txBody>
      </p:sp>
      <p:sp>
        <p:nvSpPr>
          <p:cNvPr id="3" name="Date Placeholder 2"/>
          <p:cNvSpPr>
            <a:spLocks noGrp="1"/>
          </p:cNvSpPr>
          <p:nvPr>
            <p:ph type="dt" sz="quarter" idx="1"/>
          </p:nvPr>
        </p:nvSpPr>
        <p:spPr>
          <a:xfrm>
            <a:off x="3970637" y="2"/>
            <a:ext cx="3038161" cy="464180"/>
          </a:xfrm>
          <a:prstGeom prst="rect">
            <a:avLst/>
          </a:prstGeom>
        </p:spPr>
        <p:txBody>
          <a:bodyPr vert="horz" lIns="92273" tIns="46136" rIns="92273" bIns="46136" rtlCol="0"/>
          <a:lstStyle>
            <a:lvl1pPr algn="r">
              <a:defRPr sz="1200"/>
            </a:lvl1pPr>
          </a:lstStyle>
          <a:p>
            <a:fld id="{BF3FB421-B5A1-4279-B41B-2FB37295A24E}" type="datetimeFigureOut">
              <a:rPr lang="en-US" smtClean="0"/>
              <a:pPr/>
              <a:t>9/9/2016</a:t>
            </a:fld>
            <a:endParaRPr lang="en-US"/>
          </a:p>
        </p:txBody>
      </p:sp>
      <p:sp>
        <p:nvSpPr>
          <p:cNvPr id="4" name="Footer Placeholder 3"/>
          <p:cNvSpPr>
            <a:spLocks noGrp="1"/>
          </p:cNvSpPr>
          <p:nvPr>
            <p:ph type="ftr" sz="quarter" idx="2"/>
          </p:nvPr>
        </p:nvSpPr>
        <p:spPr>
          <a:xfrm>
            <a:off x="3" y="8830624"/>
            <a:ext cx="3038161" cy="464180"/>
          </a:xfrm>
          <a:prstGeom prst="rect">
            <a:avLst/>
          </a:prstGeom>
        </p:spPr>
        <p:txBody>
          <a:bodyPr vert="horz" lIns="92273" tIns="46136" rIns="92273" bIns="46136" rtlCol="0" anchor="b"/>
          <a:lstStyle>
            <a:lvl1pPr algn="l">
              <a:defRPr sz="1200"/>
            </a:lvl1pPr>
          </a:lstStyle>
          <a:p>
            <a:endParaRPr lang="en-US"/>
          </a:p>
        </p:txBody>
      </p:sp>
      <p:sp>
        <p:nvSpPr>
          <p:cNvPr id="5" name="Slide Number Placeholder 4"/>
          <p:cNvSpPr>
            <a:spLocks noGrp="1"/>
          </p:cNvSpPr>
          <p:nvPr>
            <p:ph type="sldNum" sz="quarter" idx="3"/>
          </p:nvPr>
        </p:nvSpPr>
        <p:spPr>
          <a:xfrm>
            <a:off x="3970637" y="8830624"/>
            <a:ext cx="3038161" cy="464180"/>
          </a:xfrm>
          <a:prstGeom prst="rect">
            <a:avLst/>
          </a:prstGeom>
        </p:spPr>
        <p:txBody>
          <a:bodyPr vert="horz" lIns="92273" tIns="46136" rIns="92273" bIns="46136" rtlCol="0" anchor="b"/>
          <a:lstStyle>
            <a:lvl1pPr algn="r">
              <a:defRPr sz="1200"/>
            </a:lvl1pPr>
          </a:lstStyle>
          <a:p>
            <a:fld id="{F9AB67FC-8E61-4C07-B210-56E524B1FAE8}" type="slidenum">
              <a:rPr lang="en-US" smtClean="0"/>
              <a:pPr/>
              <a:t>‹#›</a:t>
            </a:fld>
            <a:endParaRPr lang="en-US"/>
          </a:p>
        </p:txBody>
      </p:sp>
    </p:spTree>
    <p:extLst>
      <p:ext uri="{BB962C8B-B14F-4D97-AF65-F5344CB8AC3E}">
        <p14:creationId xmlns:p14="http://schemas.microsoft.com/office/powerpoint/2010/main" val="16030444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2" tIns="46572" rIns="93142" bIns="4657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42" tIns="46572" rIns="93142" bIns="46572" rtlCol="0"/>
          <a:lstStyle>
            <a:lvl1pPr algn="r">
              <a:defRPr sz="1200"/>
            </a:lvl1pPr>
          </a:lstStyle>
          <a:p>
            <a:fld id="{A22F6913-1279-4926-A68C-3E8BA86A610E}" type="datetimeFigureOut">
              <a:rPr lang="en-US" smtClean="0"/>
              <a:pPr/>
              <a:t>9/9/2016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2" tIns="46572" rIns="93142" bIns="465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2" tIns="46572" rIns="93142" bIns="4657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2" tIns="46572" rIns="93142" bIns="465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2" tIns="46572" rIns="93142" bIns="46572" rtlCol="0" anchor="b"/>
          <a:lstStyle>
            <a:lvl1pPr algn="r">
              <a:defRPr sz="1200"/>
            </a:lvl1pPr>
          </a:lstStyle>
          <a:p>
            <a:fld id="{23541B6B-C840-4693-A889-9525DA788812}" type="slidenum">
              <a:rPr lang="en-US" smtClean="0"/>
              <a:pPr/>
              <a:t>‹#›</a:t>
            </a:fld>
            <a:endParaRPr lang="en-US"/>
          </a:p>
        </p:txBody>
      </p:sp>
    </p:spTree>
    <p:extLst>
      <p:ext uri="{BB962C8B-B14F-4D97-AF65-F5344CB8AC3E}">
        <p14:creationId xmlns:p14="http://schemas.microsoft.com/office/powerpoint/2010/main" val="3354252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a:lstStyle/>
          <a:p>
            <a:pPr eaLnBrk="1" hangingPunct="1">
              <a:spcBef>
                <a:spcPct val="0"/>
              </a:spcBef>
            </a:pPr>
            <a:endParaRPr lang="en-US" sz="1100" dirty="0">
              <a:latin typeface="Tahoma" pitchFamily="-128" charset="0"/>
              <a:ea typeface="ＭＳ Ｐゴシック" pitchFamily="-128" charset="-128"/>
              <a:cs typeface="Tahoma" pitchFamily="-128" charset="0"/>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C4E76213-5CB8-47F4-8913-A4D91CA0D25A}"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2822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Early antibody therapy was based on blood serum collected from animals</a:t>
            </a:r>
            <a:r>
              <a:rPr lang="en-US" baseline="0" dirty="0" smtClean="0"/>
              <a:t> who had been inoculated with bacterial toxins. These horses became a valuable source of antitoxin against diphtheria. </a:t>
            </a:r>
            <a:r>
              <a:rPr lang="en-US" dirty="0">
                <a:latin typeface="Tahoma" pitchFamily="34" charset="0"/>
                <a:ea typeface="Tahoma" pitchFamily="34" charset="0"/>
                <a:cs typeface="Tahoma" pitchFamily="34" charset="0"/>
              </a:rPr>
              <a:t>In the 1920s, an estimated 100,000 to 200,000 diphtheria cases occurred in the United States each year. Even with treatment, the disease killed as many as 15,000 people every year. In the winter of 1925, a physician in Nome, Alaska faced a crisis—what initially appeared to be simple sore throats or tonsillitis became an outbreak of diphtheria that could kill most of the region's population of about 10,000 people. Diphtheria is a highly contagious upper respiratory tract illness caused by the toxin-producing bacterium </a:t>
            </a:r>
            <a:r>
              <a:rPr lang="en-US" i="1" dirty="0" err="1">
                <a:latin typeface="Tahoma" pitchFamily="34" charset="0"/>
                <a:ea typeface="Tahoma" pitchFamily="34" charset="0"/>
                <a:cs typeface="Tahoma" pitchFamily="34" charset="0"/>
              </a:rPr>
              <a:t>Corynebacterium</a:t>
            </a:r>
            <a:r>
              <a:rPr lang="en-US" i="1" dirty="0">
                <a:latin typeface="Tahoma" pitchFamily="34" charset="0"/>
                <a:ea typeface="Tahoma" pitchFamily="34" charset="0"/>
                <a:cs typeface="Tahoma" pitchFamily="34" charset="0"/>
              </a:rPr>
              <a:t> </a:t>
            </a:r>
            <a:r>
              <a:rPr lang="en-US" i="1" dirty="0" err="1">
                <a:latin typeface="Tahoma" pitchFamily="34" charset="0"/>
                <a:ea typeface="Tahoma" pitchFamily="34" charset="0"/>
                <a:cs typeface="Tahoma" pitchFamily="34" charset="0"/>
              </a:rPr>
              <a:t>diphtheriea</a:t>
            </a:r>
            <a:r>
              <a:rPr lang="en-US" dirty="0">
                <a:latin typeface="Tahoma" pitchFamily="34" charset="0"/>
                <a:ea typeface="Tahoma" pitchFamily="34" charset="0"/>
                <a:cs typeface="Tahoma" pitchFamily="34" charset="0"/>
              </a:rPr>
              <a:t>. The disease can be treated with an antitoxin (serum containing antibody to neutralize the toxin), or more recently, prevented by vaccines. However, before these medicines were available, diphtheria was commonly known as the “strangling angel of children.” Diphtheria causes the throat to become blocked with a thick, leathery coating that makes breathing very difficult. Without treatment, death by suffocation is very likely, especially for young children. When 2 children died, the physician, Dr. Welch, ordered a quarantine, but diphtheria is so contagious that many people were likely to already have been exposed, and he knew more cases would appear rapidly. The town’s supply of conventional therapy, antitoxin, was expired and in low supply. He sent dozens of telegrams pleading for fresh antitoxin, leaders in D.C. located some in Anchorage—hundreds of miles away. Between Anchorage and Nome there were no roads, no railways, no air service availability, and sea ice prevented ships from reaching Nome. The only way to Nome was the 674-mile Iditarod Trail. Alaska’s governor approved a plan for 20 mush-drivers and 150 sled dogs to relay the antitoxin to Dr. Welch, a journey that typically took 15-20 days, but in this case took 5 days and 7 hours. Two weeks later, the quarantine was lifted. Although 5 children died in total, many hundreds of lives were spared because hundreds of people worked together with unbridled creativity to deliver diphtheria antitoxin to Nome. </a:t>
            </a:r>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19</a:t>
            </a:fld>
            <a:endParaRPr lang="en-US" dirty="0"/>
          </a:p>
        </p:txBody>
      </p:sp>
    </p:spTree>
    <p:extLst>
      <p:ext uri="{BB962C8B-B14F-4D97-AF65-F5344CB8AC3E}">
        <p14:creationId xmlns:p14="http://schemas.microsoft.com/office/powerpoint/2010/main" val="149331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541B6B-C840-4693-A889-9525DA788812}" type="slidenum">
              <a:rPr lang="en-US" smtClean="0"/>
              <a:pPr/>
              <a:t>22</a:t>
            </a:fld>
            <a:endParaRPr lang="en-US"/>
          </a:p>
        </p:txBody>
      </p:sp>
    </p:spTree>
    <p:extLst>
      <p:ext uri="{BB962C8B-B14F-4D97-AF65-F5344CB8AC3E}">
        <p14:creationId xmlns:p14="http://schemas.microsoft.com/office/powerpoint/2010/main" val="91914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737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541B6B-C840-4693-A889-9525DA788812}" type="slidenum">
              <a:rPr lang="en-US" smtClean="0"/>
              <a:pPr/>
              <a:t>3</a:t>
            </a:fld>
            <a:endParaRPr lang="en-US"/>
          </a:p>
        </p:txBody>
      </p:sp>
    </p:spTree>
    <p:extLst>
      <p:ext uri="{BB962C8B-B14F-4D97-AF65-F5344CB8AC3E}">
        <p14:creationId xmlns:p14="http://schemas.microsoft.com/office/powerpoint/2010/main" val="1917341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306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77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541B6B-C840-4693-A889-9525DA788812}" type="slidenum">
              <a:rPr lang="en-US" smtClean="0"/>
              <a:pPr/>
              <a:t>8</a:t>
            </a:fld>
            <a:endParaRPr lang="en-US"/>
          </a:p>
        </p:txBody>
      </p:sp>
    </p:spTree>
    <p:extLst>
      <p:ext uri="{BB962C8B-B14F-4D97-AF65-F5344CB8AC3E}">
        <p14:creationId xmlns:p14="http://schemas.microsoft.com/office/powerpoint/2010/main" val="246546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13</a:t>
            </a:fld>
            <a:endParaRPr lang="en-US" dirty="0"/>
          </a:p>
        </p:txBody>
      </p:sp>
    </p:spTree>
    <p:extLst>
      <p:ext uri="{BB962C8B-B14F-4D97-AF65-F5344CB8AC3E}">
        <p14:creationId xmlns:p14="http://schemas.microsoft.com/office/powerpoint/2010/main" val="19168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14</a:t>
            </a:fld>
            <a:endParaRPr lang="en-US" dirty="0"/>
          </a:p>
        </p:txBody>
      </p:sp>
    </p:spTree>
    <p:extLst>
      <p:ext uri="{BB962C8B-B14F-4D97-AF65-F5344CB8AC3E}">
        <p14:creationId xmlns:p14="http://schemas.microsoft.com/office/powerpoint/2010/main" val="337744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9B577F-6036-4BCD-9021-A736CBC28733}" type="slidenum">
              <a:rPr lang="en-US" smtClean="0"/>
              <a:pPr/>
              <a:t>17</a:t>
            </a:fld>
            <a:endParaRPr lang="en-US" dirty="0"/>
          </a:p>
        </p:txBody>
      </p:sp>
    </p:spTree>
    <p:extLst>
      <p:ext uri="{BB962C8B-B14F-4D97-AF65-F5344CB8AC3E}">
        <p14:creationId xmlns:p14="http://schemas.microsoft.com/office/powerpoint/2010/main" val="3041027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409575" y="912813"/>
            <a:ext cx="8248650" cy="1587"/>
          </a:xfrm>
          <a:prstGeom prst="line">
            <a:avLst/>
          </a:prstGeom>
          <a:noFill/>
          <a:ln w="22225" algn="ctr">
            <a:solidFill>
              <a:srgbClr val="0F5E90"/>
            </a:solidFill>
            <a:round/>
            <a:headEnd/>
            <a:tailEnd/>
          </a:ln>
        </p:spPr>
      </p:cxnSp>
      <p:sp>
        <p:nvSpPr>
          <p:cNvPr id="3" name="Content Placeholder 2"/>
          <p:cNvSpPr>
            <a:spLocks noGrp="1"/>
          </p:cNvSpPr>
          <p:nvPr>
            <p:ph idx="1"/>
          </p:nvPr>
        </p:nvSpPr>
        <p:spPr>
          <a:xfrm>
            <a:off x="457200" y="1600200"/>
            <a:ext cx="8229600" cy="4525963"/>
          </a:xfrm>
        </p:spPr>
        <p:txBody>
          <a:bodyPr/>
          <a:lstStyle>
            <a:lvl1pPr>
              <a:buNone/>
              <a:defRPr sz="1800" b="1">
                <a:latin typeface="Tahoma" pitchFamily="34" charset="0"/>
                <a:cs typeface="Tahoma" pitchFamily="34" charset="0"/>
              </a:defRPr>
            </a:lvl1pPr>
            <a:lvl2pPr>
              <a:buFont typeface="Arial" pitchFamily="34" charset="0"/>
              <a:buChar char="•"/>
              <a:defRPr sz="1600">
                <a:latin typeface="Tahoma" pitchFamily="34" charset="0"/>
                <a:cs typeface="Tahoma" pitchFamily="34" charset="0"/>
              </a:defRPr>
            </a:lvl2pPr>
            <a:lvl3pPr>
              <a:buFont typeface="Courier New" pitchFamily="49" charset="0"/>
              <a:buChar char="o"/>
              <a:defRPr sz="1400">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ext Placeholder 9"/>
          <p:cNvSpPr>
            <a:spLocks noGrp="1"/>
          </p:cNvSpPr>
          <p:nvPr>
            <p:ph type="body" sz="quarter" idx="13"/>
          </p:nvPr>
        </p:nvSpPr>
        <p:spPr>
          <a:xfrm>
            <a:off x="1600200" y="304800"/>
            <a:ext cx="6477000" cy="381000"/>
          </a:xfrm>
        </p:spPr>
        <p:txBody>
          <a:bodyPr>
            <a:noAutofit/>
          </a:bodyPr>
          <a:lstStyle>
            <a:lvl1pPr>
              <a:buNone/>
              <a:defRPr sz="2400" b="0">
                <a:latin typeface="Tahoma" pitchFamily="34" charset="0"/>
                <a:cs typeface="Tahoma" pitchFamily="34" charset="0"/>
              </a:defRPr>
            </a:lvl1pPr>
            <a:lvl2pPr>
              <a:defRPr sz="2400">
                <a:latin typeface="Tahoma" pitchFamily="34" charset="0"/>
                <a:cs typeface="Tahoma" pitchFamily="34" charset="0"/>
              </a:defRPr>
            </a:lvl2pPr>
            <a:lvl3pPr>
              <a:defRPr sz="2400">
                <a:latin typeface="Tahoma" pitchFamily="34" charset="0"/>
                <a:cs typeface="Tahoma" pitchFamily="34" charset="0"/>
              </a:defRPr>
            </a:lvl3pPr>
            <a:lvl4pPr>
              <a:defRPr sz="2400">
                <a:latin typeface="Tahoma" pitchFamily="34" charset="0"/>
                <a:cs typeface="Tahoma" pitchFamily="34" charset="0"/>
              </a:defRPr>
            </a:lvl4pPr>
            <a:lvl5pPr>
              <a:defRPr sz="2400">
                <a:latin typeface="Tahoma" pitchFamily="34" charset="0"/>
                <a:cs typeface="Tahoma" pitchFamily="34" charset="0"/>
              </a:defRPr>
            </a:lvl5pPr>
          </a:lstStyle>
          <a:p>
            <a:pPr lvl="0"/>
            <a:r>
              <a:rPr lang="en-US" dirty="0" smtClean="0"/>
              <a:t>Click to edit Master text styles</a:t>
            </a:r>
          </a:p>
        </p:txBody>
      </p:sp>
      <p:pic>
        <p:nvPicPr>
          <p:cNvPr id="7" name="Picture 6" descr="TITLE-HEADER LOGO.png"/>
          <p:cNvPicPr>
            <a:picLocks noChangeAspect="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1563" y="16413"/>
            <a:ext cx="1524000" cy="105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p:cNvSpPr>
            <a:spLocks noGrp="1"/>
          </p:cNvSpPr>
          <p:nvPr>
            <p:ph type="ftr" sz="quarter" idx="10"/>
          </p:nvPr>
        </p:nvSpPr>
        <p:spPr>
          <a:xfrm>
            <a:off x="1333500" y="6550026"/>
            <a:ext cx="6477000" cy="298450"/>
          </a:xfrm>
        </p:spPr>
        <p:txBody>
          <a:bodyPr anchor="b"/>
          <a:lstStyle>
            <a:lvl1pPr algn="ctr">
              <a:defRPr sz="900"/>
            </a:lvl1pPr>
          </a:lstStyle>
          <a:p>
            <a:pPr>
              <a:defRPr/>
            </a:pPr>
            <a:r>
              <a:rPr lang="en-US" smtClean="0"/>
              <a:t>Distribution A. Approved for Public Release: Distribution Unlimited</a:t>
            </a:r>
            <a:endParaRPr lang="en-US" dirty="0"/>
          </a:p>
        </p:txBody>
      </p:sp>
      <p:sp>
        <p:nvSpPr>
          <p:cNvPr id="11" name="Slide Number Placeholder 3"/>
          <p:cNvSpPr>
            <a:spLocks noGrp="1"/>
          </p:cNvSpPr>
          <p:nvPr>
            <p:ph type="sldNum" sz="quarter" idx="11"/>
          </p:nvPr>
        </p:nvSpPr>
        <p:spPr>
          <a:xfrm>
            <a:off x="8343900" y="6553200"/>
            <a:ext cx="762000" cy="292102"/>
          </a:xfrm>
          <a:prstGeom prst="rect">
            <a:avLst/>
          </a:prstGeom>
        </p:spPr>
        <p:txBody>
          <a:bodyPr anchor="b"/>
          <a:lstStyle>
            <a:lvl1pPr algn="r">
              <a:defRPr sz="900"/>
            </a:lvl1pPr>
          </a:lstStyle>
          <a:p>
            <a:pPr>
              <a:defRPr/>
            </a:pPr>
            <a:fld id="{231CC523-8BC6-4921-807A-66BD262F34AB}"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190875" y="4645026"/>
            <a:ext cx="2762250" cy="190500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0" y="5195888"/>
            <a:ext cx="9144000" cy="366712"/>
          </a:xfrm>
          <a:prstGeom prst="rect">
            <a:avLst/>
          </a:prstGeom>
          <a:noFill/>
          <a:ln w="9525">
            <a:noFill/>
            <a:miter lim="800000"/>
            <a:headEnd/>
            <a:tailEnd/>
          </a:ln>
        </p:spPr>
        <p:txBody>
          <a:bodyPr>
            <a:spAutoFit/>
          </a:bodyPr>
          <a:lstStyle/>
          <a:p>
            <a:pPr algn="ctr" fontAlgn="base">
              <a:spcBef>
                <a:spcPct val="0"/>
              </a:spcBef>
              <a:spcAft>
                <a:spcPct val="0"/>
              </a:spcAft>
              <a:defRPr/>
            </a:pPr>
            <a:r>
              <a:rPr lang="en-US" dirty="0" err="1">
                <a:solidFill>
                  <a:srgbClr val="000000"/>
                </a:solidFill>
                <a:latin typeface="Tahoma" charset="0"/>
                <a:ea typeface="Tahoma" charset="0"/>
                <a:cs typeface="Tahoma" charset="0"/>
              </a:rPr>
              <a:t>www.darpa.mil</a:t>
            </a:r>
            <a:endParaRPr lang="en-US" dirty="0">
              <a:solidFill>
                <a:srgbClr val="000000"/>
              </a:solidFill>
              <a:latin typeface="Tahoma" charset="0"/>
              <a:ea typeface="Tahoma" charset="0"/>
              <a:cs typeface="Tahoma" charset="0"/>
            </a:endParaRPr>
          </a:p>
        </p:txBody>
      </p:sp>
      <p:pic>
        <p:nvPicPr>
          <p:cNvPr id="2" name="Picture 1"/>
          <p:cNvPicPr>
            <a:picLocks noChangeAspect="1"/>
          </p:cNvPicPr>
          <p:nvPr userDrawn="1"/>
        </p:nvPicPr>
        <p:blipFill>
          <a:blip r:embed="rId2"/>
          <a:stretch>
            <a:fillRect/>
          </a:stretch>
        </p:blipFill>
        <p:spPr>
          <a:xfrm>
            <a:off x="2590800" y="2062162"/>
            <a:ext cx="3962400" cy="2733675"/>
          </a:xfrm>
          <a:prstGeom prst="rect">
            <a:avLst/>
          </a:prstGeom>
        </p:spPr>
      </p:pic>
    </p:spTree>
    <p:extLst>
      <p:ext uri="{BB962C8B-B14F-4D97-AF65-F5344CB8AC3E}">
        <p14:creationId xmlns:p14="http://schemas.microsoft.com/office/powerpoint/2010/main" val="35569075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nchor="b"/>
          <a:lstStyle>
            <a:lvl1pPr algn="ctr">
              <a:defRPr sz="900"/>
            </a:lvl1pPr>
          </a:lstStyle>
          <a:p>
            <a:pPr>
              <a:defRPr/>
            </a:pPr>
            <a:r>
              <a:rPr lang="en-US" smtClean="0"/>
              <a:t>Distribution A. Approved for Public Release: Distribution Unlimited</a:t>
            </a:r>
            <a:endParaRPr lang="en-US" dirty="0"/>
          </a:p>
        </p:txBody>
      </p:sp>
      <p:sp>
        <p:nvSpPr>
          <p:cNvPr id="4" name="Slide Number Placeholder 3"/>
          <p:cNvSpPr>
            <a:spLocks noGrp="1"/>
          </p:cNvSpPr>
          <p:nvPr>
            <p:ph type="sldNum" sz="quarter" idx="11"/>
          </p:nvPr>
        </p:nvSpPr>
        <p:spPr>
          <a:xfrm>
            <a:off x="8343900" y="6553200"/>
            <a:ext cx="762000" cy="292102"/>
          </a:xfrm>
          <a:prstGeom prst="rect">
            <a:avLst/>
          </a:prstGeom>
        </p:spPr>
        <p:txBody>
          <a:bodyPr anchor="b"/>
          <a:lstStyle>
            <a:lvl1pPr algn="r">
              <a:defRPr sz="900"/>
            </a:lvl1p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9" name="Pictur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Tree>
    <p:extLst>
      <p:ext uri="{BB962C8B-B14F-4D97-AF65-F5344CB8AC3E}">
        <p14:creationId xmlns:p14="http://schemas.microsoft.com/office/powerpoint/2010/main" val="3483468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_Two_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2"/>
          <p:cNvSpPr>
            <a:spLocks noGrp="1"/>
          </p:cNvSpPr>
          <p:nvPr>
            <p:ph sz="quarter" idx="13"/>
          </p:nvPr>
        </p:nvSpPr>
        <p:spPr>
          <a:xfrm>
            <a:off x="457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sz="quarter" idx="14"/>
          </p:nvPr>
        </p:nvSpPr>
        <p:spPr>
          <a:xfrm>
            <a:off x="4648200" y="1066800"/>
            <a:ext cx="4038600" cy="4953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atin typeface="Tahoma" pitchFamily="34" charset="0"/>
                <a:ea typeface="Tahoma" pitchFamily="34" charset="0"/>
                <a:cs typeface="Tahoma" pitchFamily="34" charset="0"/>
              </a:defRPr>
            </a:lvl2pPr>
            <a:lvl3pPr marL="1143000" indent="-228600">
              <a:buFont typeface="Arial" pitchFamily="34" charset="0"/>
              <a:buChar char="•"/>
              <a:defRPr sz="1400">
                <a:latin typeface="Tahoma" pitchFamily="34" charset="0"/>
                <a:ea typeface="Tahoma" pitchFamily="34" charset="0"/>
                <a:cs typeface="Tahoma" pitchFamily="34" charset="0"/>
              </a:defRPr>
            </a:lvl3pPr>
            <a:lvl4pPr marL="1600200" indent="-228600">
              <a:buFont typeface="Arial" pitchFamily="34" charset="0"/>
              <a:buChar char="•"/>
              <a:defRPr sz="1300">
                <a:latin typeface="Tahoma" pitchFamily="34" charset="0"/>
                <a:ea typeface="Tahoma" pitchFamily="34" charset="0"/>
                <a:cs typeface="Tahoma" pitchFamily="34" charset="0"/>
              </a:defRPr>
            </a:lvl4pPr>
            <a:lvl5pPr marL="2057400" indent="-228600">
              <a:buFont typeface="Arial" pitchFamily="34" charset="0"/>
              <a:buChar char="•"/>
              <a:defRPr sz="1300">
                <a:latin typeface="Tahoma" pitchFamily="34" charset="0"/>
                <a:ea typeface="Tahoma" pitchFamily="34" charset="0"/>
                <a:cs typeface="Tahom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10"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9" name="Title 1"/>
          <p:cNvSpPr>
            <a:spLocks noGrp="1"/>
          </p:cNvSpPr>
          <p:nvPr>
            <p:ph type="ctrTitle"/>
          </p:nvPr>
        </p:nvSpPr>
        <p:spPr>
          <a:xfrm>
            <a:off x="1622424"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4697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ogo_and_Title_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Distribution A. Approved for Public Release: Distribution Unlimited</a:t>
            </a:r>
            <a:endParaRPr lang="en-US" dirty="0"/>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cxnSp>
        <p:nvCxnSpPr>
          <p:cNvPr id="6" name="Straight Connector 5"/>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4414" y="130207"/>
            <a:ext cx="1085438" cy="655071"/>
          </a:xfrm>
          <a:prstGeom prst="rect">
            <a:avLst/>
          </a:prstGeom>
        </p:spPr>
      </p:pic>
      <p:sp>
        <p:nvSpPr>
          <p:cNvPr id="7"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84095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2"/>
          <p:cNvSpPr>
            <a:spLocks noGrp="1"/>
          </p:cNvSpPr>
          <p:nvPr>
            <p:ph type="ftr" sz="quarter" idx="3"/>
          </p:nvPr>
        </p:nvSpPr>
        <p:spPr>
          <a:xfrm>
            <a:off x="1333500" y="6550026"/>
            <a:ext cx="6477000" cy="298450"/>
          </a:xfrm>
          <a:prstGeom prst="rect">
            <a:avLst/>
          </a:prstGeom>
        </p:spPr>
        <p:txBody>
          <a:bodyPr anchor="b"/>
          <a:lstStyle>
            <a:lvl1pPr algn="ctr">
              <a:defRPr sz="900"/>
            </a:lvl1pPr>
          </a:lstStyle>
          <a:p>
            <a:pPr>
              <a:defRPr/>
            </a:pPr>
            <a:r>
              <a:rPr lang="en-US" smtClean="0"/>
              <a:t>Distribution A. Approved for Public Release: Distribution Unlimited</a:t>
            </a:r>
            <a:endParaRPr lang="en-US" dirty="0"/>
          </a:p>
        </p:txBody>
      </p:sp>
      <p:sp>
        <p:nvSpPr>
          <p:cNvPr id="7" name="Slide Number Placeholder 3"/>
          <p:cNvSpPr>
            <a:spLocks noGrp="1"/>
          </p:cNvSpPr>
          <p:nvPr>
            <p:ph type="sldNum" sz="quarter" idx="4"/>
          </p:nvPr>
        </p:nvSpPr>
        <p:spPr>
          <a:xfrm>
            <a:off x="8343900" y="6553200"/>
            <a:ext cx="762000" cy="292102"/>
          </a:xfrm>
          <a:prstGeom prst="rect">
            <a:avLst/>
          </a:prstGeom>
        </p:spPr>
        <p:txBody>
          <a:bodyPr anchor="b"/>
          <a:lstStyle>
            <a:lvl1pPr algn="r">
              <a:defRPr sz="900"/>
            </a:lvl1pPr>
          </a:lstStyle>
          <a:p>
            <a:pPr>
              <a:defRPr/>
            </a:pPr>
            <a:fld id="{231CC523-8BC6-4921-807A-66BD262F34AB}"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700" r:id="rId2"/>
    <p:sldLayoutId id="2147483703" r:id="rId3"/>
    <p:sldLayoutId id="2147483704" r:id="rId4"/>
    <p:sldLayoutId id="2147483706" r:id="rId5"/>
    <p:sldLayoutId id="2147483708" r:id="rId6"/>
  </p:sldLayoutIdLst>
  <p:timing>
    <p:tnLst>
      <p:par>
        <p:cTn id="1" dur="indefinite" restart="never" nodeType="tmRoot"/>
      </p:par>
    </p:tnLst>
  </p:timing>
  <p:hf sldNum="0" hdr="0" dt="0"/>
  <p:txStyles>
    <p:titleStyle>
      <a:lvl1pPr algn="ctr" rtl="0" eaLnBrk="1" fontAlgn="base" hangingPunct="1">
        <a:spcBef>
          <a:spcPct val="0"/>
        </a:spcBef>
        <a:spcAft>
          <a:spcPct val="0"/>
        </a:spcAft>
        <a:defRPr sz="2400" kern="1200">
          <a:solidFill>
            <a:schemeClr val="tx1"/>
          </a:solidFill>
          <a:latin typeface="Tahoma" pitchFamily="34" charset="0"/>
          <a:ea typeface="ＭＳ Ｐゴシック" pitchFamily="-32" charset="-128"/>
          <a:cs typeface="ＭＳ Ｐゴシック" pitchFamily="-32" charset="-128"/>
        </a:defRPr>
      </a:lvl1pPr>
      <a:lvl2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2pPr>
      <a:lvl3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3pPr>
      <a:lvl4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4pPr>
      <a:lvl5pPr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5pPr>
      <a:lvl6pPr marL="4572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6pPr>
      <a:lvl7pPr marL="9144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7pPr>
      <a:lvl8pPr marL="13716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8pPr>
      <a:lvl9pPr marL="1828800" algn="ctr" rtl="0" eaLnBrk="1" fontAlgn="base" hangingPunct="1">
        <a:spcBef>
          <a:spcPct val="0"/>
        </a:spcBef>
        <a:spcAft>
          <a:spcPct val="0"/>
        </a:spcAft>
        <a:defRPr sz="2400">
          <a:solidFill>
            <a:schemeClr val="tx1"/>
          </a:solidFill>
          <a:latin typeface="Tahoma" pitchFamily="-32" charset="0"/>
          <a:ea typeface="ＭＳ Ｐゴシック" pitchFamily="-32" charset="-128"/>
          <a:cs typeface="ＭＳ Ｐゴシック" pitchFamily="-32" charset="-128"/>
        </a:defRPr>
      </a:lvl9pPr>
    </p:titleStyle>
    <p:bodyStyle>
      <a:lvl1pPr marL="342900" indent="-342900" algn="l" rtl="0" eaLnBrk="1" fontAlgn="base" hangingPunct="1">
        <a:spcBef>
          <a:spcPct val="20000"/>
        </a:spcBef>
        <a:spcAft>
          <a:spcPct val="0"/>
        </a:spcAft>
        <a:buFont typeface="Arial" charset="0"/>
        <a:defRPr b="1" kern="1200">
          <a:solidFill>
            <a:schemeClr val="tx1"/>
          </a:solidFill>
          <a:latin typeface="Tahoma" pitchFamily="34" charset="0"/>
          <a:ea typeface="ＭＳ Ｐゴシック" pitchFamily="-32" charset="-128"/>
          <a:cs typeface="ＭＳ Ｐゴシック" pitchFamily="-32" charset="-128"/>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Tahoma" pitchFamily="34" charset="0"/>
          <a:ea typeface="ＭＳ Ｐゴシック" pitchFamily="-32" charset="-128"/>
          <a:cs typeface="ＭＳ Ｐゴシック" pitchFamily="-32" charset="-128"/>
        </a:defRPr>
      </a:lvl2pPr>
      <a:lvl3pPr marL="1143000" indent="-228600" algn="l" rtl="0" eaLnBrk="1" fontAlgn="base" hangingPunct="1">
        <a:spcBef>
          <a:spcPct val="20000"/>
        </a:spcBef>
        <a:spcAft>
          <a:spcPct val="0"/>
        </a:spcAft>
        <a:buFont typeface="Courier New" pitchFamily="-128" charset="0"/>
        <a:buChar char="o"/>
        <a:defRPr sz="1400" kern="1200">
          <a:solidFill>
            <a:schemeClr val="tx1"/>
          </a:solidFill>
          <a:latin typeface="Tahoma" pitchFamily="34" charset="0"/>
          <a:ea typeface="ＭＳ Ｐゴシック" pitchFamily="-32" charset="-128"/>
          <a:cs typeface="ＭＳ Ｐゴシック" pitchFamily="-32" charset="-128"/>
        </a:defRPr>
      </a:lvl3pPr>
      <a:lvl4pPr marL="1600200" indent="-228600" algn="l" rtl="0" eaLnBrk="1" fontAlgn="base" hangingPunct="1">
        <a:spcBef>
          <a:spcPct val="20000"/>
        </a:spcBef>
        <a:spcAft>
          <a:spcPct val="0"/>
        </a:spcAft>
        <a:buFont typeface="Arial" charset="0"/>
        <a:buChar char="–"/>
        <a:defRPr kern="1200">
          <a:solidFill>
            <a:schemeClr val="tx1"/>
          </a:solidFill>
          <a:latin typeface="Tahoma" pitchFamily="34" charset="0"/>
          <a:ea typeface="ＭＳ Ｐゴシック" pitchFamily="-32" charset="-128"/>
          <a:cs typeface="ＭＳ Ｐゴシック" pitchFamily="-32" charset="-128"/>
        </a:defRPr>
      </a:lvl4pPr>
      <a:lvl5pPr marL="2057400" indent="-228600" algn="l" rtl="0" eaLnBrk="1" fontAlgn="base" hangingPunct="1">
        <a:spcBef>
          <a:spcPct val="20000"/>
        </a:spcBef>
        <a:spcAft>
          <a:spcPct val="0"/>
        </a:spcAft>
        <a:buFont typeface="Arial" charset="0"/>
        <a:buChar char="»"/>
        <a:defRPr kern="1200">
          <a:solidFill>
            <a:schemeClr val="tx1"/>
          </a:solidFill>
          <a:latin typeface="Tahoma" pitchFamily="34" charset="0"/>
          <a:ea typeface="ＭＳ Ｐゴシック" pitchFamily="-32" charset="-128"/>
          <a:cs typeface="ＭＳ Ｐゴシック" pitchFamily="-3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1.png"/><Relationship Id="rId11" Type="http://schemas.openxmlformats.org/officeDocument/2006/relationships/image" Target="../media/image36.jpe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1"/>
          <p:cNvSpPr>
            <a:spLocks noGrp="1"/>
          </p:cNvSpPr>
          <p:nvPr>
            <p:ph type="ctrTitle" idx="4294967295"/>
          </p:nvPr>
        </p:nvSpPr>
        <p:spPr>
          <a:xfrm>
            <a:off x="0" y="609600"/>
            <a:ext cx="9144000" cy="3048000"/>
          </a:xfrm>
        </p:spPr>
        <p:txBody>
          <a:bodyPr/>
          <a:lstStyle/>
          <a:p>
            <a:pPr>
              <a:spcBef>
                <a:spcPts val="0"/>
              </a:spcBef>
              <a:spcAft>
                <a:spcPts val="0"/>
              </a:spcAft>
            </a:pPr>
            <a:r>
              <a:rPr lang="en-US" sz="2000" b="1" dirty="0" smtClean="0">
                <a:latin typeface="Calibri" panose="020F0502020204030204" pitchFamily="34" charset="0"/>
                <a:ea typeface="Tahoma" pitchFamily="34" charset="0"/>
                <a:cs typeface="Tahoma" pitchFamily="34" charset="0"/>
              </a:rPr>
              <a:t>Outpacing Infectious Diseases</a:t>
            </a:r>
            <a:br>
              <a:rPr lang="en-US" sz="2000" b="1" dirty="0" smtClean="0">
                <a:latin typeface="Calibri" panose="020F0502020204030204" pitchFamily="34" charset="0"/>
                <a:ea typeface="Tahoma" pitchFamily="34" charset="0"/>
                <a:cs typeface="Tahoma" pitchFamily="34" charset="0"/>
              </a:rPr>
            </a:br>
            <a:r>
              <a:rPr lang="en-US" sz="2000" b="1" dirty="0" smtClean="0">
                <a:latin typeface="Calibri" panose="020F0502020204030204" pitchFamily="34" charset="0"/>
                <a:ea typeface="Tahoma" pitchFamily="34" charset="0"/>
                <a:cs typeface="Tahoma" pitchFamily="34" charset="0"/>
              </a:rPr>
              <a:t/>
            </a:r>
            <a:br>
              <a:rPr lang="en-US" sz="2000" b="1" dirty="0" smtClean="0">
                <a:latin typeface="Calibri" panose="020F0502020204030204" pitchFamily="34" charset="0"/>
                <a:ea typeface="Tahoma" pitchFamily="34" charset="0"/>
                <a:cs typeface="Tahoma" pitchFamily="34" charset="0"/>
              </a:rPr>
            </a:br>
            <a:r>
              <a:rPr lang="en-US" sz="2800" b="1" dirty="0">
                <a:latin typeface="Calibri" panose="020F0502020204030204" pitchFamily="34" charset="0"/>
                <a:ea typeface="Tahoma" pitchFamily="34" charset="0"/>
                <a:cs typeface="Tahoma" pitchFamily="34" charset="0"/>
              </a:rPr>
              <a:t/>
            </a:r>
            <a:br>
              <a:rPr lang="en-US" sz="2800" b="1" dirty="0">
                <a:latin typeface="Calibri" panose="020F0502020204030204" pitchFamily="34" charset="0"/>
                <a:ea typeface="Tahoma" pitchFamily="34" charset="0"/>
                <a:cs typeface="Tahoma" pitchFamily="34" charset="0"/>
              </a:rPr>
            </a:br>
            <a:r>
              <a:rPr lang="en-US" sz="1600" b="1" dirty="0" smtClean="0">
                <a:latin typeface="Calibri" panose="020F0502020204030204" pitchFamily="34" charset="0"/>
                <a:ea typeface="ＭＳ Ｐゴシック" pitchFamily="-128" charset="-128"/>
                <a:cs typeface="Tahoma" pitchFamily="34" charset="0"/>
              </a:rPr>
              <a:t>COL Matthew Hepburn, MC, USA</a:t>
            </a:r>
            <a:br>
              <a:rPr lang="en-US" sz="1600" b="1" dirty="0" smtClean="0">
                <a:latin typeface="Calibri" panose="020F0502020204030204" pitchFamily="34" charset="0"/>
                <a:ea typeface="ＭＳ Ｐゴシック" pitchFamily="-128" charset="-128"/>
                <a:cs typeface="Tahoma" pitchFamily="34" charset="0"/>
              </a:rPr>
            </a:br>
            <a:r>
              <a:rPr lang="en-US" sz="1600" b="1" dirty="0" smtClean="0">
                <a:latin typeface="Calibri" panose="020F0502020204030204" pitchFamily="34" charset="0"/>
                <a:ea typeface="ＭＳ Ｐゴシック" pitchFamily="-128" charset="-128"/>
                <a:cs typeface="Tahoma" pitchFamily="34" charset="0"/>
              </a:rPr>
              <a:t>Program Manager, Biological Technologies Office</a:t>
            </a:r>
            <a:endParaRPr lang="en-US" b="1" dirty="0" smtClean="0">
              <a:latin typeface="Calibri" panose="020F0502020204030204" pitchFamily="34" charset="0"/>
              <a:ea typeface="ＭＳ Ｐゴシック" pitchFamily="-128" charset="-128"/>
              <a:cs typeface="Tahoma" pitchFamily="34" charset="0"/>
            </a:endParaRPr>
          </a:p>
        </p:txBody>
      </p:sp>
      <p:sp>
        <p:nvSpPr>
          <p:cNvPr id="12291" name="Content Placeholder 10"/>
          <p:cNvSpPr>
            <a:spLocks noGrp="1"/>
          </p:cNvSpPr>
          <p:nvPr>
            <p:ph type="subTitle" idx="4294967295"/>
          </p:nvPr>
        </p:nvSpPr>
        <p:spPr>
          <a:xfrm>
            <a:off x="0" y="3141517"/>
            <a:ext cx="9144000" cy="1201882"/>
          </a:xfrm>
        </p:spPr>
        <p:txBody>
          <a:bodyPr/>
          <a:lstStyle/>
          <a:p>
            <a:pPr algn="ctr"/>
            <a:r>
              <a:rPr lang="en-US" sz="1600" b="0" dirty="0" smtClean="0">
                <a:solidFill>
                  <a:schemeClr val="bg1">
                    <a:lumMod val="50000"/>
                  </a:schemeClr>
                </a:solidFill>
                <a:latin typeface="Calibri" panose="020F0502020204030204" pitchFamily="34" charset="0"/>
                <a:ea typeface="ＭＳ Ｐゴシック" pitchFamily="-128" charset="-128"/>
                <a:cs typeface="Tahoma" pitchFamily="34" charset="0"/>
              </a:rPr>
              <a:t>Briefing Prepared for:</a:t>
            </a:r>
          </a:p>
          <a:p>
            <a:pPr algn="ctr"/>
            <a:endParaRPr lang="en-US" sz="1600" b="0" dirty="0" smtClean="0">
              <a:solidFill>
                <a:schemeClr val="bg1">
                  <a:lumMod val="50000"/>
                </a:schemeClr>
              </a:solidFill>
              <a:latin typeface="Calibri" panose="020F0502020204030204" pitchFamily="34" charset="0"/>
              <a:ea typeface="ＭＳ Ｐゴシック" pitchFamily="-128" charset="-128"/>
              <a:cs typeface="Tahoma" pitchFamily="34" charset="0"/>
            </a:endParaRPr>
          </a:p>
          <a:p>
            <a:pPr algn="ctr"/>
            <a:r>
              <a:rPr lang="en-US" sz="1600" b="0" dirty="0" smtClean="0">
                <a:solidFill>
                  <a:schemeClr val="bg1">
                    <a:lumMod val="50000"/>
                  </a:schemeClr>
                </a:solidFill>
                <a:latin typeface="Calibri" panose="020F0502020204030204" pitchFamily="34" charset="0"/>
                <a:ea typeface="ＭＳ Ｐゴシック" pitchFamily="-128" charset="-128"/>
                <a:cs typeface="Tahoma" pitchFamily="34" charset="0"/>
              </a:rPr>
              <a:t>“Army Medicine Enabling Army Readiness Today and Tomorrow”</a:t>
            </a:r>
            <a:endParaRPr lang="en-US" sz="1600" b="0" dirty="0" smtClean="0">
              <a:solidFill>
                <a:schemeClr val="bg1">
                  <a:lumMod val="50000"/>
                </a:schemeClr>
              </a:solidFill>
              <a:latin typeface="Calibri" panose="020F0502020204030204" pitchFamily="34" charset="0"/>
              <a:ea typeface="ＭＳ Ｐゴシック" pitchFamily="-128" charset="-128"/>
              <a:cs typeface="Tahoma" pitchFamily="34" charset="0"/>
            </a:endParaRPr>
          </a:p>
          <a:p>
            <a:pPr algn="ctr"/>
            <a:r>
              <a:rPr lang="en-US" sz="1600" b="0" dirty="0">
                <a:solidFill>
                  <a:schemeClr val="bg1">
                    <a:lumMod val="50000"/>
                  </a:schemeClr>
                </a:solidFill>
                <a:latin typeface="Calibri" panose="020F0502020204030204" pitchFamily="34" charset="0"/>
                <a:ea typeface="ＭＳ Ｐゴシック" pitchFamily="-128" charset="-128"/>
                <a:cs typeface="Tahoma" pitchFamily="34" charset="0"/>
              </a:rPr>
              <a:t>Association of the United States </a:t>
            </a:r>
            <a:r>
              <a:rPr lang="en-US" sz="1600" b="0" dirty="0" smtClean="0">
                <a:solidFill>
                  <a:schemeClr val="bg1">
                    <a:lumMod val="50000"/>
                  </a:schemeClr>
                </a:solidFill>
                <a:latin typeface="Calibri" panose="020F0502020204030204" pitchFamily="34" charset="0"/>
                <a:ea typeface="ＭＳ Ｐゴシック" pitchFamily="-128" charset="-128"/>
                <a:cs typeface="Tahoma" pitchFamily="34" charset="0"/>
              </a:rPr>
              <a:t>Army</a:t>
            </a:r>
          </a:p>
          <a:p>
            <a:pPr algn="ctr"/>
            <a:endParaRPr lang="en-US" sz="1600" b="0" dirty="0">
              <a:solidFill>
                <a:schemeClr val="bg1">
                  <a:lumMod val="50000"/>
                </a:schemeClr>
              </a:solidFill>
              <a:latin typeface="Calibri" panose="020F0502020204030204" pitchFamily="34" charset="0"/>
              <a:ea typeface="ＭＳ Ｐゴシック" pitchFamily="-128" charset="-128"/>
              <a:cs typeface="Tahoma" pitchFamily="34" charset="0"/>
            </a:endParaRPr>
          </a:p>
          <a:p>
            <a:pPr algn="ctr"/>
            <a:r>
              <a:rPr lang="en-US" sz="1600" b="0" dirty="0" smtClean="0">
                <a:solidFill>
                  <a:schemeClr val="bg1">
                    <a:lumMod val="50000"/>
                  </a:schemeClr>
                </a:solidFill>
                <a:latin typeface="Calibri" panose="020F0502020204030204" pitchFamily="34" charset="0"/>
                <a:ea typeface="ＭＳ Ｐゴシック" pitchFamily="-128" charset="-128"/>
                <a:cs typeface="Tahoma" pitchFamily="34" charset="0"/>
              </a:rPr>
              <a:t>22 </a:t>
            </a:r>
            <a:r>
              <a:rPr lang="en-US" sz="1600" b="0" dirty="0" smtClean="0">
                <a:solidFill>
                  <a:schemeClr val="bg1">
                    <a:lumMod val="50000"/>
                  </a:schemeClr>
                </a:solidFill>
                <a:latin typeface="Calibri" panose="020F0502020204030204" pitchFamily="34" charset="0"/>
                <a:ea typeface="ＭＳ Ｐゴシック" pitchFamily="-128" charset="-128"/>
                <a:cs typeface="Tahoma" pitchFamily="34" charset="0"/>
              </a:rPr>
              <a:t>Sept 2016</a:t>
            </a:r>
          </a:p>
          <a:p>
            <a:pPr algn="ctr"/>
            <a:endParaRPr lang="en-US" sz="1600" b="0" dirty="0">
              <a:solidFill>
                <a:schemeClr val="bg1">
                  <a:lumMod val="50000"/>
                </a:schemeClr>
              </a:solidFill>
              <a:latin typeface="Calibri" panose="020F0502020204030204" pitchFamily="34" charset="0"/>
              <a:ea typeface="ＭＳ Ｐゴシック" pitchFamily="-128" charset="-128"/>
              <a:cs typeface="Tahoma" pitchFamily="34" charset="0"/>
            </a:endParaRPr>
          </a:p>
        </p:txBody>
      </p:sp>
      <p:cxnSp>
        <p:nvCxnSpPr>
          <p:cNvPr id="5" name="Straight Connector 4"/>
          <p:cNvCxnSpPr>
            <a:cxnSpLocks noChangeShapeType="1"/>
          </p:cNvCxnSpPr>
          <p:nvPr/>
        </p:nvCxnSpPr>
        <p:spPr bwMode="auto">
          <a:xfrm>
            <a:off x="1295400" y="2286000"/>
            <a:ext cx="6477000" cy="0"/>
          </a:xfrm>
          <a:prstGeom prst="line">
            <a:avLst/>
          </a:prstGeom>
          <a:noFill/>
          <a:ln w="22225" algn="ctr">
            <a:solidFill>
              <a:srgbClr val="0F5E90"/>
            </a:solidFill>
            <a:round/>
            <a:headEnd/>
            <a:tailEnd/>
          </a:ln>
        </p:spPr>
      </p:cxnSp>
      <p:sp>
        <p:nvSpPr>
          <p:cNvPr id="7" name="Footer Placeholder 2"/>
          <p:cNvSpPr txBox="1">
            <a:spLocks/>
          </p:cNvSpPr>
          <p:nvPr/>
        </p:nvSpPr>
        <p:spPr>
          <a:xfrm>
            <a:off x="1333500" y="6550026"/>
            <a:ext cx="6477000" cy="2984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000" dirty="0" smtClean="0">
                <a:latin typeface="Calibri" panose="020F0502020204030204" pitchFamily="34" charset="0"/>
              </a:rPr>
              <a:t>Distribution A. Approved for Public Release: Distribution Unlimited</a:t>
            </a:r>
            <a:endParaRPr lang="en-US" sz="1000" dirty="0">
              <a:latin typeface="Calibri" panose="020F0502020204030204" pitchFamily="34" charset="0"/>
            </a:endParaRPr>
          </a:p>
        </p:txBody>
      </p:sp>
    </p:spTree>
    <p:extLst>
      <p:ext uri="{BB962C8B-B14F-4D97-AF65-F5344CB8AC3E}">
        <p14:creationId xmlns:p14="http://schemas.microsoft.com/office/powerpoint/2010/main" val="1814925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667000"/>
            <a:ext cx="2401427" cy="461665"/>
          </a:xfrm>
          <a:prstGeom prst="rect">
            <a:avLst/>
          </a:prstGeom>
          <a:noFill/>
        </p:spPr>
        <p:txBody>
          <a:bodyPr wrap="none" rtlCol="0">
            <a:spAutoFit/>
          </a:bodyPr>
          <a:lstStyle/>
          <a:p>
            <a:r>
              <a:rPr lang="en-US" sz="2400" i="1" dirty="0" smtClean="0">
                <a:latin typeface="Calibri" panose="020F0502020204030204" pitchFamily="34" charset="0"/>
              </a:rPr>
              <a:t>In vivo</a:t>
            </a:r>
            <a:r>
              <a:rPr lang="en-US" sz="2400" dirty="0" smtClean="0">
                <a:latin typeface="Calibri" panose="020F0502020204030204" pitchFamily="34" charset="0"/>
              </a:rPr>
              <a:t> Biosensors</a:t>
            </a:r>
            <a:endParaRPr lang="en-US" sz="2400" i="1" dirty="0">
              <a:latin typeface="Calibri" panose="020F0502020204030204" pitchFamily="34" charset="0"/>
            </a:endParaRPr>
          </a:p>
        </p:txBody>
      </p:sp>
    </p:spTree>
    <p:extLst>
      <p:ext uri="{BB962C8B-B14F-4D97-AF65-F5344CB8AC3E}">
        <p14:creationId xmlns:p14="http://schemas.microsoft.com/office/powerpoint/2010/main" val="1310439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latin typeface="Calibri" panose="020F0502020204030204" pitchFamily="34" charset="0"/>
              </a:rPr>
              <a:t>Non-invasive monitoring of physiology</a:t>
            </a:r>
            <a:endParaRPr lang="en-US" dirty="0">
              <a:latin typeface="Calibri" panose="020F0502020204030204" pitchFamily="34" charset="0"/>
            </a:endParaRPr>
          </a:p>
        </p:txBody>
      </p:sp>
      <p:sp>
        <p:nvSpPr>
          <p:cNvPr id="9" name="Footer Placeholder 37"/>
          <p:cNvSpPr>
            <a:spLocks noGrp="1"/>
          </p:cNvSpPr>
          <p:nvPr>
            <p:ph type="ftr" sz="quarter" idx="10"/>
          </p:nvPr>
        </p:nvSpPr>
        <p:spPr>
          <a:xfrm>
            <a:off x="1333500" y="6550026"/>
            <a:ext cx="6477000" cy="298450"/>
          </a:xfrm>
        </p:spPr>
        <p:txBody>
          <a:bodyPr/>
          <a:lstStyle/>
          <a:p>
            <a:r>
              <a:rPr lang="en-US" sz="800" dirty="0" smtClean="0">
                <a:latin typeface="Calibri" panose="020F0502020204030204" pitchFamily="34" charset="0"/>
              </a:rPr>
              <a:t>Distribution A. Approved for Public Release: Distribution Unlimited</a:t>
            </a:r>
            <a:endParaRPr lang="en-US" sz="800" dirty="0">
              <a:latin typeface="Calibri" panose="020F0502020204030204" pitchFamily="34" charset="0"/>
            </a:endParaRPr>
          </a:p>
        </p:txBody>
      </p:sp>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381000" y="1219200"/>
            <a:ext cx="8410903" cy="5029200"/>
          </a:xfrm>
          <a:prstGeom prst="rect">
            <a:avLst/>
          </a:prstGeom>
        </p:spPr>
      </p:pic>
    </p:spTree>
    <p:extLst>
      <p:ext uri="{BB962C8B-B14F-4D97-AF65-F5344CB8AC3E}">
        <p14:creationId xmlns:p14="http://schemas.microsoft.com/office/powerpoint/2010/main" val="3157783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667000"/>
            <a:ext cx="3456908" cy="461665"/>
          </a:xfrm>
          <a:prstGeom prst="rect">
            <a:avLst/>
          </a:prstGeom>
          <a:noFill/>
        </p:spPr>
        <p:txBody>
          <a:bodyPr wrap="none" rtlCol="0">
            <a:spAutoFit/>
          </a:bodyPr>
          <a:lstStyle/>
          <a:p>
            <a:r>
              <a:rPr lang="en-US" sz="2400" dirty="0" smtClean="0">
                <a:latin typeface="Calibri" panose="020F0502020204030204" pitchFamily="34" charset="0"/>
              </a:rPr>
              <a:t>Predicting Contagiousness</a:t>
            </a:r>
            <a:endParaRPr lang="en-US" sz="2400" dirty="0">
              <a:latin typeface="Calibri" panose="020F0502020204030204" pitchFamily="34" charset="0"/>
            </a:endParaRPr>
          </a:p>
        </p:txBody>
      </p:sp>
    </p:spTree>
    <p:extLst>
      <p:ext uri="{BB962C8B-B14F-4D97-AF65-F5344CB8AC3E}">
        <p14:creationId xmlns:p14="http://schemas.microsoft.com/office/powerpoint/2010/main" val="90306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63165" y="3185507"/>
            <a:ext cx="1741813" cy="261582"/>
          </a:xfrm>
          <a:prstGeom prst="rect">
            <a:avLst/>
          </a:prstGeom>
          <a:gradFill flip="none" rotWithShape="1">
            <a:gsLst>
              <a:gs pos="0">
                <a:schemeClr val="accent6">
                  <a:lumMod val="40000"/>
                  <a:lumOff val="60000"/>
                </a:schemeClr>
              </a:gs>
              <a:gs pos="98000">
                <a:schemeClr val="accent6">
                  <a:lumMod val="40000"/>
                  <a:lumOff val="60000"/>
                </a:schemeClr>
              </a:gs>
              <a:gs pos="46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Calibri" panose="020F0502020204030204" pitchFamily="34" charset="0"/>
              </a:rPr>
              <a:t>Spread </a:t>
            </a:r>
            <a:r>
              <a:rPr lang="en-US" sz="1100" dirty="0" smtClean="0">
                <a:solidFill>
                  <a:schemeClr val="bg1"/>
                </a:solidFill>
                <a:latin typeface="Calibri" panose="020F0502020204030204" pitchFamily="34" charset="0"/>
              </a:rPr>
              <a:t>Disease</a:t>
            </a:r>
            <a:endParaRPr lang="en-US" sz="1100" dirty="0">
              <a:solidFill>
                <a:schemeClr val="bg1"/>
              </a:solidFill>
              <a:latin typeface="Calibri" panose="020F0502020204030204" pitchFamily="34" charset="0"/>
            </a:endParaRPr>
          </a:p>
        </p:txBody>
      </p:sp>
      <p:cxnSp>
        <p:nvCxnSpPr>
          <p:cNvPr id="102" name="Straight Arrow Connector 101"/>
          <p:cNvCxnSpPr>
            <a:stCxn id="76" idx="6"/>
            <a:endCxn id="104" idx="2"/>
          </p:cNvCxnSpPr>
          <p:nvPr/>
        </p:nvCxnSpPr>
        <p:spPr bwMode="auto">
          <a:xfrm flipH="1">
            <a:off x="2157277" y="5596846"/>
            <a:ext cx="3612991" cy="1"/>
          </a:xfrm>
          <a:prstGeom prst="straightConnector1">
            <a:avLst/>
          </a:prstGeom>
          <a:noFill/>
          <a:ln w="57150">
            <a:solidFill>
              <a:srgbClr val="2C7C9F"/>
            </a:solidFill>
            <a:round/>
            <a:headEnd type="none" w="med" len="med"/>
            <a:tailEnd type="none" w="med" len="med"/>
          </a:ln>
          <a:extLst>
            <a:ext uri="{909E8E84-426E-40DD-AFC4-6F175D3DCCD1}">
              <a14:hiddenFill xmlns:a14="http://schemas.microsoft.com/office/drawing/2010/main">
                <a:noFill/>
              </a14:hiddenFill>
            </a:ext>
          </a:extLst>
        </p:spPr>
      </p:cxnSp>
      <p:sp>
        <p:nvSpPr>
          <p:cNvPr id="7" name="Text Placeholder 6"/>
          <p:cNvSpPr>
            <a:spLocks noGrp="1"/>
          </p:cNvSpPr>
          <p:nvPr>
            <p:ph type="body" sz="quarter" idx="13"/>
          </p:nvPr>
        </p:nvSpPr>
        <p:spPr/>
        <p:txBody>
          <a:bodyPr/>
          <a:lstStyle/>
          <a:p>
            <a:r>
              <a:rPr lang="en-US" sz="2000" dirty="0" smtClean="0">
                <a:latin typeface="Calibri" panose="020F0502020204030204" pitchFamily="34" charset="0"/>
              </a:rPr>
              <a:t>Prognostic to </a:t>
            </a:r>
            <a:r>
              <a:rPr lang="en-US" sz="2000" dirty="0">
                <a:latin typeface="Calibri" panose="020F0502020204030204" pitchFamily="34" charset="0"/>
              </a:rPr>
              <a:t>Predict Contagiousness</a:t>
            </a:r>
          </a:p>
        </p:txBody>
      </p:sp>
      <p:sp>
        <p:nvSpPr>
          <p:cNvPr id="2" name="Footer Placeholder 1"/>
          <p:cNvSpPr>
            <a:spLocks noGrp="1"/>
          </p:cNvSpPr>
          <p:nvPr>
            <p:ph type="ftr" sz="quarter" idx="10"/>
          </p:nvPr>
        </p:nvSpPr>
        <p:spPr/>
        <p:txBody>
          <a:bodyPr/>
          <a:lstStyle/>
          <a:p>
            <a:pPr>
              <a:defRPr/>
            </a:pPr>
            <a:r>
              <a:rPr lang="en-US" smtClean="0">
                <a:latin typeface="Calibri" panose="020F0502020204030204" pitchFamily="34" charset="0"/>
              </a:rPr>
              <a:t>Distribution A. Approved for Public Release: Distribution Unlimited</a:t>
            </a:r>
            <a:endParaRPr lang="en-US" dirty="0">
              <a:latin typeface="Calibri" panose="020F0502020204030204" pitchFamily="34" charset="0"/>
            </a:endParaRPr>
          </a:p>
        </p:txBody>
      </p:sp>
      <p:cxnSp>
        <p:nvCxnSpPr>
          <p:cNvPr id="14" name="Straight Arrow Connector 13"/>
          <p:cNvCxnSpPr>
            <a:stCxn id="17" idx="2"/>
            <a:endCxn id="121" idx="6"/>
          </p:cNvCxnSpPr>
          <p:nvPr/>
        </p:nvCxnSpPr>
        <p:spPr bwMode="auto">
          <a:xfrm flipV="1">
            <a:off x="2142299" y="2974740"/>
            <a:ext cx="5511807" cy="8117"/>
          </a:xfrm>
          <a:prstGeom prst="straightConnector1">
            <a:avLst/>
          </a:prstGeom>
          <a:noFill/>
          <a:ln w="57150">
            <a:solidFill>
              <a:srgbClr val="2C7C9F"/>
            </a:solidFill>
            <a:round/>
            <a:headEnd type="none" w="med" len="med"/>
            <a:tailEnd type="none" w="med" len="med"/>
          </a:ln>
          <a:extLst>
            <a:ext uri="{909E8E84-426E-40DD-AFC4-6F175D3DCCD1}">
              <a14:hiddenFill xmlns:a14="http://schemas.microsoft.com/office/drawing/2010/main">
                <a:noFill/>
              </a14:hiddenFill>
            </a:ext>
          </a:extLst>
        </p:spPr>
      </p:cxnSp>
      <p:sp>
        <p:nvSpPr>
          <p:cNvPr id="17" name="Oval 16"/>
          <p:cNvSpPr/>
          <p:nvPr/>
        </p:nvSpPr>
        <p:spPr>
          <a:xfrm>
            <a:off x="2142299" y="2865362"/>
            <a:ext cx="234989" cy="234989"/>
          </a:xfrm>
          <a:prstGeom prst="ellipse">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1" name="TextBox 20"/>
          <p:cNvSpPr txBox="1"/>
          <p:nvPr/>
        </p:nvSpPr>
        <p:spPr>
          <a:xfrm>
            <a:off x="1434381" y="2855898"/>
            <a:ext cx="686405" cy="253916"/>
          </a:xfrm>
          <a:prstGeom prst="rect">
            <a:avLst/>
          </a:prstGeom>
          <a:noFill/>
        </p:spPr>
        <p:txBody>
          <a:bodyPr wrap="none" rtlCol="0">
            <a:spAutoFit/>
          </a:bodyPr>
          <a:lstStyle/>
          <a:p>
            <a:pPr algn="ctr"/>
            <a:r>
              <a:rPr lang="en-US" sz="1050" dirty="0" smtClean="0">
                <a:latin typeface="Calibri" panose="020F0502020204030204" pitchFamily="34" charset="0"/>
              </a:rPr>
              <a:t>Exposure</a:t>
            </a:r>
            <a:endParaRPr lang="en-US" sz="1050" dirty="0">
              <a:latin typeface="Calibri" panose="020F0502020204030204" pitchFamily="34" charset="0"/>
            </a:endParaRPr>
          </a:p>
        </p:txBody>
      </p:sp>
      <p:sp>
        <p:nvSpPr>
          <p:cNvPr id="56" name="Oval 55"/>
          <p:cNvSpPr/>
          <p:nvPr/>
        </p:nvSpPr>
        <p:spPr>
          <a:xfrm>
            <a:off x="5525301" y="2865362"/>
            <a:ext cx="234989" cy="234989"/>
          </a:xfrm>
          <a:prstGeom prst="ellipse">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pic>
        <p:nvPicPr>
          <p:cNvPr id="71" name="Picture 70"/>
          <p:cNvPicPr>
            <a:picLocks noChangeAspect="1"/>
          </p:cNvPicPr>
          <p:nvPr/>
        </p:nvPicPr>
        <p:blipFill rotWithShape="1">
          <a:blip r:embed="rId3">
            <a:duotone>
              <a:prstClr val="black"/>
              <a:schemeClr val="tx2">
                <a:tint val="45000"/>
                <a:satMod val="400000"/>
              </a:schemeClr>
            </a:duotone>
          </a:blip>
          <a:srcRect l="62973" t="71521" r="27294" b="14256"/>
          <a:stretch/>
        </p:blipFill>
        <p:spPr>
          <a:xfrm>
            <a:off x="2050354" y="2255275"/>
            <a:ext cx="437627" cy="526474"/>
          </a:xfrm>
          <a:prstGeom prst="rect">
            <a:avLst/>
          </a:prstGeom>
        </p:spPr>
      </p:pic>
      <p:sp>
        <p:nvSpPr>
          <p:cNvPr id="73" name="TextBox 72"/>
          <p:cNvSpPr txBox="1"/>
          <p:nvPr/>
        </p:nvSpPr>
        <p:spPr>
          <a:xfrm>
            <a:off x="5157946" y="2409635"/>
            <a:ext cx="969697" cy="415498"/>
          </a:xfrm>
          <a:prstGeom prst="rect">
            <a:avLst/>
          </a:prstGeom>
          <a:noFill/>
        </p:spPr>
        <p:txBody>
          <a:bodyPr wrap="square" rtlCol="0">
            <a:spAutoFit/>
          </a:bodyPr>
          <a:lstStyle/>
          <a:p>
            <a:pPr algn="ctr"/>
            <a:r>
              <a:rPr lang="en-US" sz="1050" dirty="0" smtClean="0">
                <a:latin typeface="Calibri" panose="020F0502020204030204" pitchFamily="34" charset="0"/>
              </a:rPr>
              <a:t>Symptom Onset</a:t>
            </a:r>
            <a:endParaRPr lang="en-US" sz="1050" dirty="0">
              <a:latin typeface="Calibri" panose="020F0502020204030204" pitchFamily="34" charset="0"/>
            </a:endParaRPr>
          </a:p>
        </p:txBody>
      </p:sp>
      <p:sp>
        <p:nvSpPr>
          <p:cNvPr id="104" name="Oval 103"/>
          <p:cNvSpPr/>
          <p:nvPr/>
        </p:nvSpPr>
        <p:spPr>
          <a:xfrm>
            <a:off x="2157277" y="5479352"/>
            <a:ext cx="234989" cy="234989"/>
          </a:xfrm>
          <a:prstGeom prst="ellipse">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105" name="TextBox 104"/>
          <p:cNvSpPr txBox="1"/>
          <p:nvPr/>
        </p:nvSpPr>
        <p:spPr>
          <a:xfrm>
            <a:off x="1475395" y="5469888"/>
            <a:ext cx="686405" cy="253916"/>
          </a:xfrm>
          <a:prstGeom prst="rect">
            <a:avLst/>
          </a:prstGeom>
          <a:noFill/>
        </p:spPr>
        <p:txBody>
          <a:bodyPr wrap="none" rtlCol="0">
            <a:spAutoFit/>
          </a:bodyPr>
          <a:lstStyle/>
          <a:p>
            <a:pPr algn="ctr"/>
            <a:r>
              <a:rPr lang="en-US" sz="1050" dirty="0" smtClean="0">
                <a:latin typeface="Calibri" panose="020F0502020204030204" pitchFamily="34" charset="0"/>
              </a:rPr>
              <a:t>Exposure</a:t>
            </a:r>
            <a:endParaRPr lang="en-US" sz="1050" dirty="0">
              <a:latin typeface="Calibri" panose="020F0502020204030204" pitchFamily="34" charset="0"/>
            </a:endParaRPr>
          </a:p>
        </p:txBody>
      </p:sp>
      <p:sp>
        <p:nvSpPr>
          <p:cNvPr id="107" name="TextBox 106"/>
          <p:cNvSpPr txBox="1"/>
          <p:nvPr/>
        </p:nvSpPr>
        <p:spPr>
          <a:xfrm>
            <a:off x="3268478" y="5049501"/>
            <a:ext cx="969697" cy="253916"/>
          </a:xfrm>
          <a:prstGeom prst="rect">
            <a:avLst/>
          </a:prstGeom>
          <a:noFill/>
        </p:spPr>
        <p:txBody>
          <a:bodyPr wrap="square" rtlCol="0">
            <a:spAutoFit/>
          </a:bodyPr>
          <a:lstStyle/>
          <a:p>
            <a:pPr algn="ctr"/>
            <a:r>
              <a:rPr lang="en-US" sz="1050" smtClean="0">
                <a:latin typeface="Calibri" panose="020F0502020204030204" pitchFamily="34" charset="0"/>
              </a:rPr>
              <a:t>Intervention</a:t>
            </a:r>
            <a:endParaRPr lang="en-US" sz="1050" dirty="0">
              <a:latin typeface="Calibri" panose="020F0502020204030204" pitchFamily="34" charset="0"/>
            </a:endParaRPr>
          </a:p>
        </p:txBody>
      </p:sp>
      <p:sp>
        <p:nvSpPr>
          <p:cNvPr id="108" name="Oval 107"/>
          <p:cNvSpPr/>
          <p:nvPr/>
        </p:nvSpPr>
        <p:spPr>
          <a:xfrm>
            <a:off x="3029156" y="5479352"/>
            <a:ext cx="234989" cy="234989"/>
          </a:xfrm>
          <a:prstGeom prst="ellipse">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cxnSp>
        <p:nvCxnSpPr>
          <p:cNvPr id="109" name="Straight Arrow Connector 108"/>
          <p:cNvCxnSpPr/>
          <p:nvPr/>
        </p:nvCxnSpPr>
        <p:spPr bwMode="auto">
          <a:xfrm flipH="1" flipV="1">
            <a:off x="3146247" y="5742187"/>
            <a:ext cx="403" cy="270381"/>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110" name="TextBox 109"/>
          <p:cNvSpPr txBox="1"/>
          <p:nvPr/>
        </p:nvSpPr>
        <p:spPr>
          <a:xfrm>
            <a:off x="2965126" y="5994185"/>
            <a:ext cx="1690512" cy="415498"/>
          </a:xfrm>
          <a:prstGeom prst="rect">
            <a:avLst/>
          </a:prstGeom>
          <a:noFill/>
        </p:spPr>
        <p:txBody>
          <a:bodyPr wrap="square" rtlCol="0">
            <a:spAutoFit/>
          </a:bodyPr>
          <a:lstStyle/>
          <a:p>
            <a:pPr algn="ctr"/>
            <a:r>
              <a:rPr lang="en-US" sz="1050" b="1" dirty="0" smtClean="0">
                <a:latin typeface="Calibri" panose="020F0502020204030204" pitchFamily="34" charset="0"/>
              </a:rPr>
              <a:t>Early Host Molecular Prognostic Testing</a:t>
            </a:r>
            <a:endParaRPr lang="en-US" sz="1050" b="1" dirty="0">
              <a:latin typeface="Calibri" panose="020F0502020204030204" pitchFamily="34" charset="0"/>
            </a:endParaRPr>
          </a:p>
        </p:txBody>
      </p:sp>
      <p:grpSp>
        <p:nvGrpSpPr>
          <p:cNvPr id="111" name="Group 110"/>
          <p:cNvGrpSpPr/>
          <p:nvPr/>
        </p:nvGrpSpPr>
        <p:grpSpPr>
          <a:xfrm>
            <a:off x="2570795" y="6054979"/>
            <a:ext cx="472402" cy="293909"/>
            <a:chOff x="400298" y="1617224"/>
            <a:chExt cx="1018844" cy="633883"/>
          </a:xfrm>
        </p:grpSpPr>
        <p:pic>
          <p:nvPicPr>
            <p:cNvPr id="113" name="Picture 112"/>
            <p:cNvPicPr>
              <a:picLocks noChangeAspect="1"/>
            </p:cNvPicPr>
            <p:nvPr/>
          </p:nvPicPr>
          <p:blipFill>
            <a:blip r:embed="rId4">
              <a:duotone>
                <a:schemeClr val="accent1">
                  <a:shade val="45000"/>
                  <a:satMod val="135000"/>
                </a:schemeClr>
                <a:prstClr val="white"/>
              </a:duotone>
            </a:blip>
            <a:stretch>
              <a:fillRect/>
            </a:stretch>
          </p:blipFill>
          <p:spPr>
            <a:xfrm>
              <a:off x="400298" y="1617224"/>
              <a:ext cx="250377" cy="633883"/>
            </a:xfrm>
            <a:prstGeom prst="rect">
              <a:avLst/>
            </a:prstGeom>
          </p:spPr>
        </p:pic>
        <p:pic>
          <p:nvPicPr>
            <p:cNvPr id="114" name="Picture 113"/>
            <p:cNvPicPr>
              <a:picLocks noChangeAspect="1"/>
            </p:cNvPicPr>
            <p:nvPr/>
          </p:nvPicPr>
          <p:blipFill>
            <a:blip r:embed="rId5">
              <a:duotone>
                <a:schemeClr val="accent1">
                  <a:shade val="45000"/>
                  <a:satMod val="135000"/>
                </a:schemeClr>
                <a:prstClr val="white"/>
              </a:duotone>
            </a:blip>
            <a:stretch>
              <a:fillRect/>
            </a:stretch>
          </p:blipFill>
          <p:spPr>
            <a:xfrm>
              <a:off x="838258" y="1673731"/>
              <a:ext cx="580884" cy="540205"/>
            </a:xfrm>
            <a:prstGeom prst="rect">
              <a:avLst/>
            </a:prstGeom>
          </p:spPr>
        </p:pic>
      </p:grpSp>
      <p:pic>
        <p:nvPicPr>
          <p:cNvPr id="112" name="Picture 111"/>
          <p:cNvPicPr>
            <a:picLocks noChangeAspect="1"/>
          </p:cNvPicPr>
          <p:nvPr/>
        </p:nvPicPr>
        <p:blipFill rotWithShape="1">
          <a:blip r:embed="rId3">
            <a:duotone>
              <a:prstClr val="black"/>
              <a:schemeClr val="tx2">
                <a:tint val="45000"/>
                <a:satMod val="400000"/>
              </a:schemeClr>
            </a:duotone>
          </a:blip>
          <a:srcRect l="62973" t="71521" r="27294" b="14256"/>
          <a:stretch/>
        </p:blipFill>
        <p:spPr>
          <a:xfrm>
            <a:off x="2050354" y="4869265"/>
            <a:ext cx="437627" cy="526474"/>
          </a:xfrm>
          <a:prstGeom prst="rect">
            <a:avLst/>
          </a:prstGeom>
        </p:spPr>
      </p:pic>
      <p:sp>
        <p:nvSpPr>
          <p:cNvPr id="125" name="Title 4"/>
          <p:cNvSpPr txBox="1">
            <a:spLocks/>
          </p:cNvSpPr>
          <p:nvPr/>
        </p:nvSpPr>
        <p:spPr bwMode="auto">
          <a:xfrm>
            <a:off x="564351" y="1573968"/>
            <a:ext cx="837034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914400" rtl="0" eaLnBrk="1" latinLnBrk="0" hangingPunct="1">
              <a:spcBef>
                <a:spcPct val="0"/>
              </a:spcBef>
              <a:buNone/>
              <a:defRPr sz="2400" b="0" kern="1200">
                <a:solidFill>
                  <a:schemeClr val="tx1"/>
                </a:solidFill>
                <a:latin typeface="Tahoma" pitchFamily="34" charset="0"/>
                <a:ea typeface="Tahoma" pitchFamily="34" charset="0"/>
                <a:cs typeface="Tahoma" pitchFamily="34" charset="0"/>
              </a:defRPr>
            </a:lvl1pPr>
          </a:lstStyle>
          <a:p>
            <a:pPr marL="974725" indent="-974725"/>
            <a:r>
              <a:rPr lang="en-US" sz="1600" b="1" dirty="0" smtClean="0">
                <a:latin typeface="Calibri" panose="020F0502020204030204" pitchFamily="34" charset="0"/>
              </a:rPr>
              <a:t>Problem: </a:t>
            </a:r>
            <a:r>
              <a:rPr lang="en-US" sz="1600" dirty="0" smtClean="0">
                <a:latin typeface="Calibri" panose="020F0502020204030204" pitchFamily="34" charset="0"/>
              </a:rPr>
              <a:t>The spread of disease is caused by people who are contagious prior to developing symptoms</a:t>
            </a:r>
            <a:endParaRPr lang="en-US" sz="1600" dirty="0">
              <a:latin typeface="Calibri" panose="020F0502020204030204" pitchFamily="34" charset="0"/>
            </a:endParaRPr>
          </a:p>
        </p:txBody>
      </p:sp>
      <p:cxnSp>
        <p:nvCxnSpPr>
          <p:cNvPr id="9" name="Straight Connector 8"/>
          <p:cNvCxnSpPr/>
          <p:nvPr/>
        </p:nvCxnSpPr>
        <p:spPr bwMode="auto">
          <a:xfrm flipV="1">
            <a:off x="479654" y="3933748"/>
            <a:ext cx="8104173" cy="32952"/>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76" name="Oval 75"/>
          <p:cNvSpPr/>
          <p:nvPr/>
        </p:nvSpPr>
        <p:spPr>
          <a:xfrm>
            <a:off x="5535279" y="5479351"/>
            <a:ext cx="234989" cy="234989"/>
          </a:xfrm>
          <a:prstGeom prst="ellipse">
            <a:avLst/>
          </a:prstGeom>
          <a:solidFill>
            <a:schemeClr val="tx2">
              <a:lumMod val="25000"/>
              <a:lumOff val="75000"/>
            </a:schemeClr>
          </a:solidFill>
          <a:ln>
            <a:solidFill>
              <a:srgbClr val="2C7C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77" name="TextBox 76"/>
          <p:cNvSpPr txBox="1"/>
          <p:nvPr/>
        </p:nvSpPr>
        <p:spPr>
          <a:xfrm>
            <a:off x="5167926" y="4967296"/>
            <a:ext cx="969697" cy="415498"/>
          </a:xfrm>
          <a:prstGeom prst="rect">
            <a:avLst/>
          </a:prstGeom>
          <a:noFill/>
        </p:spPr>
        <p:txBody>
          <a:bodyPr wrap="square" rtlCol="0">
            <a:spAutoFit/>
          </a:bodyPr>
          <a:lstStyle/>
          <a:p>
            <a:pPr algn="ctr"/>
            <a:r>
              <a:rPr lang="en-US" sz="1050" dirty="0" smtClean="0">
                <a:latin typeface="Calibri" panose="020F0502020204030204" pitchFamily="34" charset="0"/>
              </a:rPr>
              <a:t>Symptom Onset</a:t>
            </a:r>
            <a:endParaRPr lang="en-US" sz="1050" dirty="0">
              <a:latin typeface="Calibri" panose="020F0502020204030204" pitchFamily="34" charset="0"/>
            </a:endParaRPr>
          </a:p>
        </p:txBody>
      </p:sp>
      <p:sp>
        <p:nvSpPr>
          <p:cNvPr id="8" name="Octagon 7"/>
          <p:cNvSpPr/>
          <p:nvPr/>
        </p:nvSpPr>
        <p:spPr>
          <a:xfrm>
            <a:off x="3630282" y="5451283"/>
            <a:ext cx="281067" cy="281067"/>
          </a:xfrm>
          <a:prstGeom prst="octagon">
            <a:avLst/>
          </a:prstGeom>
          <a:solidFill>
            <a:schemeClr val="accent6">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115" name="TextBox 114"/>
          <p:cNvSpPr txBox="1"/>
          <p:nvPr/>
        </p:nvSpPr>
        <p:spPr>
          <a:xfrm>
            <a:off x="4165247" y="5049501"/>
            <a:ext cx="969697" cy="253916"/>
          </a:xfrm>
          <a:prstGeom prst="rect">
            <a:avLst/>
          </a:prstGeom>
          <a:noFill/>
        </p:spPr>
        <p:txBody>
          <a:bodyPr wrap="square" rtlCol="0">
            <a:spAutoFit/>
          </a:bodyPr>
          <a:lstStyle/>
          <a:p>
            <a:pPr algn="ctr"/>
            <a:r>
              <a:rPr lang="en-US" sz="1050" dirty="0" smtClean="0">
                <a:latin typeface="Calibri" panose="020F0502020204030204" pitchFamily="34" charset="0"/>
              </a:rPr>
              <a:t>Contagious</a:t>
            </a:r>
            <a:endParaRPr lang="en-US" sz="1050" dirty="0">
              <a:latin typeface="Calibri" panose="020F0502020204030204" pitchFamily="34" charset="0"/>
            </a:endParaRPr>
          </a:p>
        </p:txBody>
      </p:sp>
      <p:sp>
        <p:nvSpPr>
          <p:cNvPr id="117" name="Oval 116"/>
          <p:cNvSpPr/>
          <p:nvPr/>
        </p:nvSpPr>
        <p:spPr>
          <a:xfrm>
            <a:off x="4528176" y="2865362"/>
            <a:ext cx="234989" cy="234989"/>
          </a:xfrm>
          <a:prstGeom prst="ellipse">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118" name="TextBox 117"/>
          <p:cNvSpPr txBox="1"/>
          <p:nvPr/>
        </p:nvSpPr>
        <p:spPr>
          <a:xfrm>
            <a:off x="4165247" y="2516738"/>
            <a:ext cx="969697" cy="253916"/>
          </a:xfrm>
          <a:prstGeom prst="rect">
            <a:avLst/>
          </a:prstGeom>
          <a:noFill/>
        </p:spPr>
        <p:txBody>
          <a:bodyPr wrap="square" rtlCol="0">
            <a:spAutoFit/>
          </a:bodyPr>
          <a:lstStyle/>
          <a:p>
            <a:pPr algn="ctr"/>
            <a:r>
              <a:rPr lang="en-US" sz="1050" dirty="0" smtClean="0">
                <a:latin typeface="Calibri" panose="020F0502020204030204" pitchFamily="34" charset="0"/>
              </a:rPr>
              <a:t>Contagious</a:t>
            </a:r>
            <a:endParaRPr lang="en-US" sz="1050" dirty="0">
              <a:latin typeface="Calibri" panose="020F0502020204030204" pitchFamily="34" charset="0"/>
            </a:endParaRPr>
          </a:p>
        </p:txBody>
      </p:sp>
      <p:sp>
        <p:nvSpPr>
          <p:cNvPr id="119" name="Oval 118"/>
          <p:cNvSpPr/>
          <p:nvPr/>
        </p:nvSpPr>
        <p:spPr>
          <a:xfrm>
            <a:off x="6504978" y="2860755"/>
            <a:ext cx="234989" cy="234989"/>
          </a:xfrm>
          <a:prstGeom prst="ellipse">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120" name="TextBox 119"/>
          <p:cNvSpPr txBox="1"/>
          <p:nvPr/>
        </p:nvSpPr>
        <p:spPr>
          <a:xfrm>
            <a:off x="6137623" y="2516738"/>
            <a:ext cx="969697" cy="253916"/>
          </a:xfrm>
          <a:prstGeom prst="rect">
            <a:avLst/>
          </a:prstGeom>
          <a:noFill/>
        </p:spPr>
        <p:txBody>
          <a:bodyPr wrap="square" rtlCol="0">
            <a:spAutoFit/>
          </a:bodyPr>
          <a:lstStyle/>
          <a:p>
            <a:pPr algn="ctr"/>
            <a:r>
              <a:rPr lang="en-US" sz="1050" dirty="0" smtClean="0">
                <a:latin typeface="Calibri" panose="020F0502020204030204" pitchFamily="34" charset="0"/>
              </a:rPr>
              <a:t>Seek Doctor</a:t>
            </a:r>
            <a:endParaRPr lang="en-US" sz="1050" dirty="0">
              <a:latin typeface="Calibri" panose="020F0502020204030204" pitchFamily="34" charset="0"/>
            </a:endParaRPr>
          </a:p>
        </p:txBody>
      </p:sp>
      <p:sp>
        <p:nvSpPr>
          <p:cNvPr id="121" name="Oval 120"/>
          <p:cNvSpPr/>
          <p:nvPr/>
        </p:nvSpPr>
        <p:spPr>
          <a:xfrm>
            <a:off x="7419117" y="2857245"/>
            <a:ext cx="234989" cy="234989"/>
          </a:xfrm>
          <a:prstGeom prst="ellipse">
            <a:avLst/>
          </a:prstGeom>
          <a:solidFill>
            <a:schemeClr val="tx2">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122" name="TextBox 121"/>
          <p:cNvSpPr txBox="1"/>
          <p:nvPr/>
        </p:nvSpPr>
        <p:spPr>
          <a:xfrm>
            <a:off x="7051762" y="2518169"/>
            <a:ext cx="969697" cy="253916"/>
          </a:xfrm>
          <a:prstGeom prst="rect">
            <a:avLst/>
          </a:prstGeom>
          <a:noFill/>
        </p:spPr>
        <p:txBody>
          <a:bodyPr wrap="square" rtlCol="0">
            <a:spAutoFit/>
          </a:bodyPr>
          <a:lstStyle/>
          <a:p>
            <a:pPr algn="ctr"/>
            <a:r>
              <a:rPr lang="en-US" sz="1050" dirty="0" smtClean="0">
                <a:latin typeface="Calibri" panose="020F0502020204030204" pitchFamily="34" charset="0"/>
              </a:rPr>
              <a:t>Diagnoses</a:t>
            </a:r>
            <a:endParaRPr lang="en-US" sz="1050" dirty="0">
              <a:latin typeface="Calibri" panose="020F0502020204030204" pitchFamily="34" charset="0"/>
            </a:endParaRPr>
          </a:p>
        </p:txBody>
      </p:sp>
      <p:sp>
        <p:nvSpPr>
          <p:cNvPr id="127" name="Oval 126"/>
          <p:cNvSpPr/>
          <p:nvPr/>
        </p:nvSpPr>
        <p:spPr>
          <a:xfrm>
            <a:off x="4528176" y="5479352"/>
            <a:ext cx="234989" cy="234989"/>
          </a:xfrm>
          <a:prstGeom prst="ellipse">
            <a:avLst/>
          </a:prstGeom>
          <a:solidFill>
            <a:schemeClr val="tx2">
              <a:lumMod val="25000"/>
              <a:lumOff val="75000"/>
            </a:schemeClr>
          </a:solidFill>
          <a:ln>
            <a:solidFill>
              <a:srgbClr val="2C7C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41" name="TextBox 40"/>
          <p:cNvSpPr txBox="1"/>
          <p:nvPr/>
        </p:nvSpPr>
        <p:spPr>
          <a:xfrm>
            <a:off x="7069788" y="3438376"/>
            <a:ext cx="951671" cy="415498"/>
          </a:xfrm>
          <a:prstGeom prst="rect">
            <a:avLst/>
          </a:prstGeom>
          <a:noFill/>
        </p:spPr>
        <p:txBody>
          <a:bodyPr wrap="square" rtlCol="0">
            <a:spAutoFit/>
          </a:bodyPr>
          <a:lstStyle/>
          <a:p>
            <a:pPr algn="ctr"/>
            <a:r>
              <a:rPr lang="en-US" sz="1050" b="1" dirty="0" smtClean="0">
                <a:latin typeface="Calibri" panose="020F0502020204030204" pitchFamily="34" charset="0"/>
              </a:rPr>
              <a:t>Diagnostic Testing</a:t>
            </a:r>
            <a:endParaRPr lang="en-US" sz="1050" b="1" dirty="0">
              <a:latin typeface="Calibri" panose="020F0502020204030204" pitchFamily="34" charset="0"/>
            </a:endParaRPr>
          </a:p>
        </p:txBody>
      </p:sp>
      <p:pic>
        <p:nvPicPr>
          <p:cNvPr id="42" name="Picture 41"/>
          <p:cNvPicPr>
            <a:picLocks noChangeAspect="1"/>
          </p:cNvPicPr>
          <p:nvPr/>
        </p:nvPicPr>
        <p:blipFill>
          <a:blip r:embed="rId6">
            <a:duotone>
              <a:schemeClr val="accent1">
                <a:shade val="45000"/>
                <a:satMod val="135000"/>
              </a:schemeClr>
              <a:prstClr val="white"/>
            </a:duotone>
          </a:blip>
          <a:stretch>
            <a:fillRect/>
          </a:stretch>
        </p:blipFill>
        <p:spPr>
          <a:xfrm>
            <a:off x="6915829" y="3529339"/>
            <a:ext cx="191491" cy="241845"/>
          </a:xfrm>
          <a:prstGeom prst="rect">
            <a:avLst/>
          </a:prstGeom>
        </p:spPr>
      </p:pic>
      <p:cxnSp>
        <p:nvCxnSpPr>
          <p:cNvPr id="43" name="Straight Arrow Connector 42"/>
          <p:cNvCxnSpPr/>
          <p:nvPr/>
        </p:nvCxnSpPr>
        <p:spPr bwMode="auto">
          <a:xfrm flipH="1" flipV="1">
            <a:off x="7536610" y="3142372"/>
            <a:ext cx="403" cy="270381"/>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51" name="Rectangle 50"/>
          <p:cNvSpPr/>
          <p:nvPr/>
        </p:nvSpPr>
        <p:spPr>
          <a:xfrm>
            <a:off x="4763164" y="5866533"/>
            <a:ext cx="1741813" cy="2615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65000"/>
                  </a:schemeClr>
                </a:solidFill>
                <a:latin typeface="Calibri" panose="020F0502020204030204" pitchFamily="34" charset="0"/>
              </a:rPr>
              <a:t>Spread </a:t>
            </a:r>
            <a:r>
              <a:rPr lang="en-US" sz="1100" dirty="0" smtClean="0">
                <a:solidFill>
                  <a:schemeClr val="bg1">
                    <a:lumMod val="65000"/>
                  </a:schemeClr>
                </a:solidFill>
                <a:latin typeface="Calibri" panose="020F0502020204030204" pitchFamily="34" charset="0"/>
              </a:rPr>
              <a:t>Disease</a:t>
            </a:r>
            <a:endParaRPr lang="en-US" sz="1100" dirty="0">
              <a:solidFill>
                <a:schemeClr val="bg1">
                  <a:lumMod val="65000"/>
                </a:schemeClr>
              </a:solidFill>
              <a:latin typeface="Calibri" panose="020F0502020204030204" pitchFamily="34" charset="0"/>
            </a:endParaRPr>
          </a:p>
        </p:txBody>
      </p:sp>
      <p:sp>
        <p:nvSpPr>
          <p:cNvPr id="44" name="Rounded Rectangle 43"/>
          <p:cNvSpPr/>
          <p:nvPr/>
        </p:nvSpPr>
        <p:spPr>
          <a:xfrm>
            <a:off x="557941" y="970198"/>
            <a:ext cx="8049637" cy="416903"/>
          </a:xfrm>
          <a:prstGeom prst="roundRect">
            <a:avLst/>
          </a:prstGeom>
          <a:solidFill>
            <a:srgbClr val="0F5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Goal: Discover Prognostic Biomarkers that Predict if a Person Will Become Contagious</a:t>
            </a:r>
            <a:endParaRPr lang="en-US" sz="1600" dirty="0">
              <a:solidFill>
                <a:schemeClr val="bg1"/>
              </a:solidFill>
              <a:latin typeface="Calibri" panose="020F0502020204030204" pitchFamily="34" charset="0"/>
            </a:endParaRPr>
          </a:p>
        </p:txBody>
      </p:sp>
      <p:sp>
        <p:nvSpPr>
          <p:cNvPr id="4" name="TextBox 3"/>
          <p:cNvSpPr txBox="1"/>
          <p:nvPr/>
        </p:nvSpPr>
        <p:spPr>
          <a:xfrm>
            <a:off x="641266" y="4113681"/>
            <a:ext cx="7853304" cy="584775"/>
          </a:xfrm>
          <a:prstGeom prst="rect">
            <a:avLst/>
          </a:prstGeom>
          <a:noFill/>
        </p:spPr>
        <p:txBody>
          <a:bodyPr wrap="none" rtlCol="0">
            <a:spAutoFit/>
          </a:bodyPr>
          <a:lstStyle/>
          <a:p>
            <a:r>
              <a:rPr lang="en-US" sz="1600" dirty="0" smtClean="0">
                <a:latin typeface="Calibri" panose="020F0502020204030204" pitchFamily="34" charset="0"/>
              </a:rPr>
              <a:t>If contagion can be predicted and prevented prior to symptoms, then outbreak of infectious </a:t>
            </a:r>
          </a:p>
          <a:p>
            <a:r>
              <a:rPr lang="en-US" sz="1600" smtClean="0">
                <a:latin typeface="Calibri" panose="020F0502020204030204" pitchFamily="34" charset="0"/>
              </a:rPr>
              <a:t>disease can </a:t>
            </a:r>
            <a:r>
              <a:rPr lang="en-US" sz="1600" dirty="0" smtClean="0">
                <a:latin typeface="Calibri" panose="020F0502020204030204" pitchFamily="34" charset="0"/>
              </a:rPr>
              <a:t>be forecast and mitigated</a:t>
            </a:r>
            <a:endParaRPr lang="en-US" sz="1600" dirty="0">
              <a:latin typeface="Calibri" panose="020F0502020204030204" pitchFamily="34" charset="0"/>
            </a:endParaRPr>
          </a:p>
        </p:txBody>
      </p:sp>
    </p:spTree>
    <p:extLst>
      <p:ext uri="{BB962C8B-B14F-4D97-AF65-F5344CB8AC3E}">
        <p14:creationId xmlns:p14="http://schemas.microsoft.com/office/powerpoint/2010/main" val="2524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urved Right Arrow 24"/>
          <p:cNvSpPr/>
          <p:nvPr/>
        </p:nvSpPr>
        <p:spPr>
          <a:xfrm rot="16727979">
            <a:off x="3308058" y="2389710"/>
            <a:ext cx="849758" cy="1412723"/>
          </a:xfrm>
          <a:prstGeom prst="curvedRightArrow">
            <a:avLst>
              <a:gd name="adj1" fmla="val 20056"/>
              <a:gd name="adj2" fmla="val 48980"/>
              <a:gd name="adj3" fmla="val 4889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9" name="Text Placeholder 8"/>
          <p:cNvSpPr>
            <a:spLocks noGrp="1"/>
          </p:cNvSpPr>
          <p:nvPr>
            <p:ph type="body" sz="quarter" idx="13"/>
          </p:nvPr>
        </p:nvSpPr>
        <p:spPr/>
        <p:txBody>
          <a:bodyPr/>
          <a:lstStyle/>
          <a:p>
            <a:r>
              <a:rPr lang="en-US" sz="2000" dirty="0" smtClean="0">
                <a:latin typeface="Calibri" panose="020F0502020204030204" pitchFamily="34" charset="0"/>
              </a:rPr>
              <a:t>Measure </a:t>
            </a:r>
            <a:r>
              <a:rPr lang="en-US" sz="2000" dirty="0">
                <a:latin typeface="Calibri" panose="020F0502020204030204" pitchFamily="34" charset="0"/>
              </a:rPr>
              <a:t>Early </a:t>
            </a:r>
            <a:r>
              <a:rPr lang="en-US" sz="2000" dirty="0" smtClean="0">
                <a:latin typeface="Calibri" panose="020F0502020204030204" pitchFamily="34" charset="0"/>
              </a:rPr>
              <a:t>Biomarkers</a:t>
            </a:r>
            <a:endParaRPr lang="en-US" sz="2000" dirty="0">
              <a:latin typeface="Calibri" panose="020F0502020204030204" pitchFamily="34" charset="0"/>
            </a:endParaRPr>
          </a:p>
        </p:txBody>
      </p:sp>
      <p:sp>
        <p:nvSpPr>
          <p:cNvPr id="2" name="Footer Placeholder 1"/>
          <p:cNvSpPr>
            <a:spLocks noGrp="1"/>
          </p:cNvSpPr>
          <p:nvPr>
            <p:ph type="ftr" sz="quarter" idx="10"/>
          </p:nvPr>
        </p:nvSpPr>
        <p:spPr/>
        <p:txBody>
          <a:bodyPr/>
          <a:lstStyle/>
          <a:p>
            <a:pPr>
              <a:defRPr/>
            </a:pPr>
            <a:r>
              <a:rPr lang="en-US" smtClean="0">
                <a:latin typeface="Calibri" panose="020F0502020204030204" pitchFamily="34" charset="0"/>
              </a:rPr>
              <a:t>Distribution A. Approved for Public Release: Distribution Unlimited</a:t>
            </a:r>
            <a:endParaRPr lang="en-US" dirty="0">
              <a:latin typeface="Calibri" panose="020F0502020204030204" pitchFamily="34" charset="0"/>
            </a:endParaRPr>
          </a:p>
        </p:txBody>
      </p:sp>
      <p:sp>
        <p:nvSpPr>
          <p:cNvPr id="15" name="Rectangle 14"/>
          <p:cNvSpPr/>
          <p:nvPr/>
        </p:nvSpPr>
        <p:spPr>
          <a:xfrm>
            <a:off x="338451" y="1301549"/>
            <a:ext cx="4727977" cy="461665"/>
          </a:xfrm>
          <a:prstGeom prst="rect">
            <a:avLst/>
          </a:prstGeom>
        </p:spPr>
        <p:txBody>
          <a:bodyPr wrap="square">
            <a:spAutoFit/>
          </a:bodyPr>
          <a:lstStyle/>
          <a:p>
            <a:pPr algn="ctr"/>
            <a:r>
              <a:rPr lang="en-US" sz="1200" dirty="0" smtClean="0">
                <a:latin typeface="Calibri" panose="020F0502020204030204" pitchFamily="34" charset="0"/>
              </a:rPr>
              <a:t>Our immune cells become activated just hours after exposure to a pathogen, triggering </a:t>
            </a:r>
            <a:r>
              <a:rPr lang="en-US" sz="1200" dirty="0">
                <a:latin typeface="Calibri" panose="020F0502020204030204" pitchFamily="34" charset="0"/>
              </a:rPr>
              <a:t>gene </a:t>
            </a:r>
            <a:r>
              <a:rPr lang="en-US" sz="1200" dirty="0" smtClean="0">
                <a:latin typeface="Calibri" panose="020F0502020204030204" pitchFamily="34" charset="0"/>
              </a:rPr>
              <a:t>expression</a:t>
            </a:r>
            <a:endParaRPr lang="en-US" sz="1200" dirty="0">
              <a:latin typeface="Calibri" panose="020F0502020204030204" pitchFamily="34" charset="0"/>
            </a:endParaRPr>
          </a:p>
        </p:txBody>
      </p:sp>
      <p:sp>
        <p:nvSpPr>
          <p:cNvPr id="26" name="Rectangle 25"/>
          <p:cNvSpPr/>
          <p:nvPr/>
        </p:nvSpPr>
        <p:spPr>
          <a:xfrm>
            <a:off x="5655458" y="1295400"/>
            <a:ext cx="2628900" cy="461665"/>
          </a:xfrm>
          <a:prstGeom prst="rect">
            <a:avLst/>
          </a:prstGeom>
        </p:spPr>
        <p:txBody>
          <a:bodyPr wrap="square">
            <a:spAutoFit/>
          </a:bodyPr>
          <a:lstStyle/>
          <a:p>
            <a:pPr algn="ctr"/>
            <a:r>
              <a:rPr lang="en-US" sz="1200" dirty="0" smtClean="0">
                <a:latin typeface="Calibri" panose="020F0502020204030204" pitchFamily="34" charset="0"/>
              </a:rPr>
              <a:t>These early biomarkers can be found in a drop of  blood</a:t>
            </a:r>
            <a:endParaRPr lang="en-US" sz="1200" dirty="0">
              <a:latin typeface="Calibri" panose="020F0502020204030204" pitchFamily="34" charset="0"/>
            </a:endParaRPr>
          </a:p>
        </p:txBody>
      </p:sp>
      <p:grpSp>
        <p:nvGrpSpPr>
          <p:cNvPr id="14" name="Group 13"/>
          <p:cNvGrpSpPr/>
          <p:nvPr/>
        </p:nvGrpSpPr>
        <p:grpSpPr>
          <a:xfrm>
            <a:off x="5352969" y="2582997"/>
            <a:ext cx="3106494" cy="1586986"/>
            <a:chOff x="3755183" y="3934252"/>
            <a:chExt cx="3828195" cy="1955675"/>
          </a:xfrm>
        </p:grpSpPr>
        <p:grpSp>
          <p:nvGrpSpPr>
            <p:cNvPr id="13" name="Group 12"/>
            <p:cNvGrpSpPr/>
            <p:nvPr/>
          </p:nvGrpSpPr>
          <p:grpSpPr>
            <a:xfrm>
              <a:off x="3755183" y="3934252"/>
              <a:ext cx="3498753" cy="1955675"/>
              <a:chOff x="3755183" y="3934252"/>
              <a:chExt cx="3498753" cy="1955675"/>
            </a:xfrm>
          </p:grpSpPr>
          <p:pic>
            <p:nvPicPr>
              <p:cNvPr id="27" name="Picture 26"/>
              <p:cNvPicPr>
                <a:picLocks noChangeAspect="1"/>
              </p:cNvPicPr>
              <p:nvPr/>
            </p:nvPicPr>
            <p:blipFill rotWithShape="1">
              <a:blip r:embed="rId3"/>
              <a:srcRect l="18708" r="21834" b="8564"/>
              <a:stretch/>
            </p:blipFill>
            <p:spPr>
              <a:xfrm>
                <a:off x="3755183" y="3934252"/>
                <a:ext cx="1209609" cy="1955675"/>
              </a:xfrm>
              <a:prstGeom prst="rect">
                <a:avLst/>
              </a:prstGeom>
            </p:spPr>
          </p:pic>
          <p:cxnSp>
            <p:nvCxnSpPr>
              <p:cNvPr id="43" name="Straight Connector 42"/>
              <p:cNvCxnSpPr/>
              <p:nvPr/>
            </p:nvCxnSpPr>
            <p:spPr bwMode="auto">
              <a:xfrm>
                <a:off x="4560724" y="4900635"/>
                <a:ext cx="604805"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cxnSp>
          <p:cxnSp>
            <p:nvCxnSpPr>
              <p:cNvPr id="44" name="Straight Connector 43"/>
              <p:cNvCxnSpPr/>
              <p:nvPr/>
            </p:nvCxnSpPr>
            <p:spPr bwMode="auto">
              <a:xfrm>
                <a:off x="4562175" y="5464619"/>
                <a:ext cx="604805"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47" name="TextBox 46"/>
              <p:cNvSpPr txBox="1"/>
              <p:nvPr/>
            </p:nvSpPr>
            <p:spPr>
              <a:xfrm>
                <a:off x="5165529" y="4733007"/>
                <a:ext cx="2088407" cy="322387"/>
              </a:xfrm>
              <a:prstGeom prst="rect">
                <a:avLst/>
              </a:prstGeom>
              <a:noFill/>
            </p:spPr>
            <p:txBody>
              <a:bodyPr wrap="none" rtlCol="0">
                <a:spAutoFit/>
              </a:bodyPr>
              <a:lstStyle/>
              <a:p>
                <a:r>
                  <a:rPr lang="en-US" sz="1100" dirty="0" smtClean="0">
                    <a:latin typeface="Calibri" panose="020F0502020204030204" pitchFamily="34" charset="0"/>
                  </a:rPr>
                  <a:t>Intracellular DNA and RNA</a:t>
                </a:r>
                <a:endParaRPr lang="en-US" sz="1100" dirty="0">
                  <a:latin typeface="Calibri" panose="020F0502020204030204" pitchFamily="34" charset="0"/>
                </a:endParaRPr>
              </a:p>
            </p:txBody>
          </p:sp>
        </p:grpSp>
        <p:sp>
          <p:nvSpPr>
            <p:cNvPr id="48" name="TextBox 47"/>
            <p:cNvSpPr txBox="1"/>
            <p:nvPr/>
          </p:nvSpPr>
          <p:spPr>
            <a:xfrm>
              <a:off x="5165529" y="5334689"/>
              <a:ext cx="2417849" cy="530991"/>
            </a:xfrm>
            <a:prstGeom prst="rect">
              <a:avLst/>
            </a:prstGeom>
            <a:noFill/>
          </p:spPr>
          <p:txBody>
            <a:bodyPr wrap="square" rtlCol="0">
              <a:spAutoFit/>
            </a:bodyPr>
            <a:lstStyle/>
            <a:p>
              <a:r>
                <a:rPr lang="en-US" sz="1100" dirty="0" smtClean="0">
                  <a:latin typeface="Calibri" panose="020F0502020204030204" pitchFamily="34" charset="0"/>
                </a:rPr>
                <a:t>Extracellular DNA and RNA in vesicles (exosomes)</a:t>
              </a:r>
              <a:endParaRPr lang="en-US" sz="1100" dirty="0">
                <a:latin typeface="Calibri" panose="020F0502020204030204" pitchFamily="34" charset="0"/>
              </a:endParaRPr>
            </a:p>
          </p:txBody>
        </p:sp>
      </p:grpSp>
      <p:grpSp>
        <p:nvGrpSpPr>
          <p:cNvPr id="7" name="Group 6"/>
          <p:cNvGrpSpPr/>
          <p:nvPr/>
        </p:nvGrpSpPr>
        <p:grpSpPr>
          <a:xfrm>
            <a:off x="1570866" y="2102666"/>
            <a:ext cx="2111902" cy="2298591"/>
            <a:chOff x="433212" y="929160"/>
            <a:chExt cx="2378426" cy="2588678"/>
          </a:xfrm>
        </p:grpSpPr>
        <p:pic>
          <p:nvPicPr>
            <p:cNvPr id="3" name="Picture 2"/>
            <p:cNvPicPr>
              <a:picLocks noChangeAspect="1"/>
            </p:cNvPicPr>
            <p:nvPr/>
          </p:nvPicPr>
          <p:blipFill>
            <a:blip r:embed="rId4"/>
            <a:stretch>
              <a:fillRect/>
            </a:stretch>
          </p:blipFill>
          <p:spPr>
            <a:xfrm>
              <a:off x="433212" y="1239237"/>
              <a:ext cx="2378426" cy="2278601"/>
            </a:xfrm>
            <a:prstGeom prst="rect">
              <a:avLst/>
            </a:prstGeom>
          </p:spPr>
        </p:pic>
        <p:sp>
          <p:nvSpPr>
            <p:cNvPr id="6" name="TextBox 5"/>
            <p:cNvSpPr txBox="1"/>
            <p:nvPr/>
          </p:nvSpPr>
          <p:spPr>
            <a:xfrm>
              <a:off x="1111266" y="929160"/>
              <a:ext cx="1116039" cy="311957"/>
            </a:xfrm>
            <a:prstGeom prst="rect">
              <a:avLst/>
            </a:prstGeom>
            <a:noFill/>
          </p:spPr>
          <p:txBody>
            <a:bodyPr wrap="none" rtlCol="0">
              <a:spAutoFit/>
            </a:bodyPr>
            <a:lstStyle/>
            <a:p>
              <a:r>
                <a:rPr lang="en-US" sz="1200" b="1" dirty="0" smtClean="0">
                  <a:latin typeface="Calibri" panose="020F0502020204030204" pitchFamily="34" charset="0"/>
                  <a:cs typeface="Arial" panose="020B0604020202020204" pitchFamily="34" charset="0"/>
                </a:rPr>
                <a:t>Immune Cell</a:t>
              </a:r>
              <a:endParaRPr lang="en-US" sz="1200" b="1" dirty="0">
                <a:latin typeface="Calibri" panose="020F0502020204030204" pitchFamily="34" charset="0"/>
                <a:cs typeface="Arial" panose="020B0604020202020204" pitchFamily="34" charset="0"/>
              </a:endParaRPr>
            </a:p>
          </p:txBody>
        </p:sp>
      </p:grpSp>
      <p:sp>
        <p:nvSpPr>
          <p:cNvPr id="11" name="TextBox 10"/>
          <p:cNvSpPr txBox="1"/>
          <p:nvPr/>
        </p:nvSpPr>
        <p:spPr>
          <a:xfrm>
            <a:off x="2962462" y="3848454"/>
            <a:ext cx="410690" cy="246221"/>
          </a:xfrm>
          <a:prstGeom prst="rect">
            <a:avLst/>
          </a:prstGeom>
          <a:noFill/>
        </p:spPr>
        <p:txBody>
          <a:bodyPr wrap="none" rtlCol="0">
            <a:spAutoFit/>
          </a:bodyPr>
          <a:lstStyle/>
          <a:p>
            <a:r>
              <a:rPr lang="en-US" sz="1000" dirty="0" smtClean="0">
                <a:latin typeface="Calibri" panose="020F0502020204030204" pitchFamily="34" charset="0"/>
                <a:cs typeface="Arial" panose="020B0604020202020204" pitchFamily="34" charset="0"/>
              </a:rPr>
              <a:t>RNA</a:t>
            </a:r>
            <a:endParaRPr lang="en-US" sz="1000" dirty="0">
              <a:latin typeface="Calibri" panose="020F0502020204030204" pitchFamily="34" charset="0"/>
              <a:cs typeface="Arial" panose="020B0604020202020204" pitchFamily="34" charset="0"/>
            </a:endParaRPr>
          </a:p>
        </p:txBody>
      </p:sp>
      <p:sp>
        <p:nvSpPr>
          <p:cNvPr id="31" name="TextBox 30"/>
          <p:cNvSpPr txBox="1"/>
          <p:nvPr/>
        </p:nvSpPr>
        <p:spPr>
          <a:xfrm>
            <a:off x="982782" y="4446943"/>
            <a:ext cx="3181667" cy="461665"/>
          </a:xfrm>
          <a:prstGeom prst="rect">
            <a:avLst/>
          </a:prstGeom>
          <a:noFill/>
        </p:spPr>
        <p:txBody>
          <a:bodyPr wrap="square" rtlCol="0">
            <a:spAutoFit/>
          </a:bodyPr>
          <a:lstStyle/>
          <a:p>
            <a:pPr algn="ctr"/>
            <a:r>
              <a:rPr lang="en-US" sz="1200" b="1" dirty="0" smtClean="0">
                <a:latin typeface="Calibri" panose="020F0502020204030204" pitchFamily="34" charset="0"/>
                <a:cs typeface="Arial" panose="020B0604020202020204" pitchFamily="34" charset="0"/>
              </a:rPr>
              <a:t>Gene expression </a:t>
            </a:r>
            <a:r>
              <a:rPr lang="en-US" sz="1200" dirty="0" smtClean="0">
                <a:latin typeface="Calibri" panose="020F0502020204030204" pitchFamily="34" charset="0"/>
                <a:cs typeface="Arial" panose="020B0604020202020204" pitchFamily="34" charset="0"/>
              </a:rPr>
              <a:t>may be characterized by the quantity of RNA produced in a cell</a:t>
            </a:r>
            <a:endParaRPr lang="en-US" sz="1200" dirty="0">
              <a:latin typeface="Calibri" panose="020F0502020204030204" pitchFamily="34" charset="0"/>
              <a:cs typeface="Arial" panose="020B0604020202020204" pitchFamily="34" charset="0"/>
            </a:endParaRPr>
          </a:p>
        </p:txBody>
      </p:sp>
      <p:cxnSp>
        <p:nvCxnSpPr>
          <p:cNvPr id="17" name="Straight Arrow Connector 16"/>
          <p:cNvCxnSpPr/>
          <p:nvPr/>
        </p:nvCxnSpPr>
        <p:spPr bwMode="auto">
          <a:xfrm flipV="1">
            <a:off x="3077474" y="4149609"/>
            <a:ext cx="0" cy="297334"/>
          </a:xfrm>
          <a:prstGeom prst="straightConnector1">
            <a:avLst/>
          </a:prstGeom>
          <a:noFill/>
          <a:ln w="22225">
            <a:solidFill>
              <a:schemeClr val="tx1"/>
            </a:solidFill>
            <a:round/>
            <a:headEnd/>
            <a:tailEnd type="triangle"/>
          </a:ln>
          <a:extLst>
            <a:ext uri="{909E8E84-426E-40DD-AFC4-6F175D3DCCD1}">
              <a14:hiddenFill xmlns:a14="http://schemas.microsoft.com/office/drawing/2010/main">
                <a:noFill/>
              </a14:hiddenFill>
            </a:ext>
          </a:extLst>
        </p:spPr>
      </p:cxnSp>
      <p:sp>
        <p:nvSpPr>
          <p:cNvPr id="19" name="Rectangle 18"/>
          <p:cNvSpPr/>
          <p:nvPr/>
        </p:nvSpPr>
        <p:spPr>
          <a:xfrm>
            <a:off x="2156244" y="3166282"/>
            <a:ext cx="439022" cy="94717"/>
          </a:xfrm>
          <a:prstGeom prst="rect">
            <a:avLst/>
          </a:prstGeom>
          <a:gradFill flip="none" rotWithShape="1">
            <a:gsLst>
              <a:gs pos="0">
                <a:srgbClr val="C2A3CC"/>
              </a:gs>
              <a:gs pos="100000">
                <a:srgbClr val="CAB2D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40" name="Rectangle 39"/>
          <p:cNvSpPr/>
          <p:nvPr/>
        </p:nvSpPr>
        <p:spPr>
          <a:xfrm>
            <a:off x="2204616" y="3829910"/>
            <a:ext cx="369000" cy="102227"/>
          </a:xfrm>
          <a:prstGeom prst="rect">
            <a:avLst/>
          </a:prstGeom>
          <a:gradFill flip="none" rotWithShape="1">
            <a:gsLst>
              <a:gs pos="0">
                <a:srgbClr val="FBE3C7"/>
              </a:gs>
              <a:gs pos="100000">
                <a:srgbClr val="FCE8CF"/>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45" name="TextBox 44"/>
          <p:cNvSpPr txBox="1"/>
          <p:nvPr/>
        </p:nvSpPr>
        <p:spPr>
          <a:xfrm>
            <a:off x="1753515" y="3880665"/>
            <a:ext cx="577402" cy="246221"/>
          </a:xfrm>
          <a:prstGeom prst="rect">
            <a:avLst/>
          </a:prstGeom>
          <a:noFill/>
        </p:spPr>
        <p:txBody>
          <a:bodyPr wrap="none" rtlCol="0">
            <a:spAutoFit/>
          </a:bodyPr>
          <a:lstStyle/>
          <a:p>
            <a:r>
              <a:rPr lang="en-US" sz="1000" dirty="0" smtClean="0">
                <a:latin typeface="Calibri" panose="020F0502020204030204" pitchFamily="34" charset="0"/>
                <a:cs typeface="Arial" panose="020B0604020202020204" pitchFamily="34" charset="0"/>
              </a:rPr>
              <a:t>Protein</a:t>
            </a:r>
            <a:endParaRPr lang="en-US" sz="1000" dirty="0">
              <a:latin typeface="Calibri" panose="020F0502020204030204" pitchFamily="34" charset="0"/>
              <a:cs typeface="Arial" panose="020B0604020202020204" pitchFamily="34" charset="0"/>
            </a:endParaRPr>
          </a:p>
        </p:txBody>
      </p:sp>
      <p:sp>
        <p:nvSpPr>
          <p:cNvPr id="28" name="TextBox 27"/>
          <p:cNvSpPr txBox="1"/>
          <p:nvPr/>
        </p:nvSpPr>
        <p:spPr>
          <a:xfrm>
            <a:off x="4236954" y="2835582"/>
            <a:ext cx="830087" cy="400110"/>
          </a:xfrm>
          <a:prstGeom prst="rect">
            <a:avLst/>
          </a:prstGeom>
          <a:noFill/>
        </p:spPr>
        <p:txBody>
          <a:bodyPr wrap="square" rtlCol="0">
            <a:spAutoFit/>
          </a:bodyPr>
          <a:lstStyle/>
          <a:p>
            <a:pPr algn="ctr"/>
            <a:r>
              <a:rPr lang="en-US" sz="1000" dirty="0" smtClean="0">
                <a:latin typeface="Calibri" panose="020F0502020204030204" pitchFamily="34" charset="0"/>
                <a:cs typeface="Arial" panose="020B0604020202020204" pitchFamily="34" charset="0"/>
              </a:rPr>
              <a:t>Cytokine Proteins</a:t>
            </a:r>
            <a:endParaRPr lang="en-US" sz="1000" dirty="0">
              <a:latin typeface="Calibri" panose="020F0502020204030204" pitchFamily="34" charset="0"/>
              <a:cs typeface="Arial" panose="020B0604020202020204" pitchFamily="34" charset="0"/>
            </a:endParaRPr>
          </a:p>
        </p:txBody>
      </p:sp>
      <p:pic>
        <p:nvPicPr>
          <p:cNvPr id="29" name="Picture 28"/>
          <p:cNvPicPr>
            <a:picLocks noChangeAspect="1"/>
          </p:cNvPicPr>
          <p:nvPr/>
        </p:nvPicPr>
        <p:blipFill rotWithShape="1">
          <a:blip r:embed="rId5"/>
          <a:srcRect l="24862" t="3137" r="50872" b="19334"/>
          <a:stretch/>
        </p:blipFill>
        <p:spPr>
          <a:xfrm>
            <a:off x="3975425" y="2545873"/>
            <a:ext cx="173947" cy="175216"/>
          </a:xfrm>
          <a:prstGeom prst="rect">
            <a:avLst/>
          </a:prstGeom>
        </p:spPr>
      </p:pic>
      <p:pic>
        <p:nvPicPr>
          <p:cNvPr id="32" name="Picture 31"/>
          <p:cNvPicPr>
            <a:picLocks noChangeAspect="1"/>
          </p:cNvPicPr>
          <p:nvPr/>
        </p:nvPicPr>
        <p:blipFill rotWithShape="1">
          <a:blip r:embed="rId5"/>
          <a:srcRect l="24862" t="3137" r="50872" b="19334"/>
          <a:stretch/>
        </p:blipFill>
        <p:spPr>
          <a:xfrm>
            <a:off x="4273016" y="2424702"/>
            <a:ext cx="173947" cy="175216"/>
          </a:xfrm>
          <a:prstGeom prst="rect">
            <a:avLst/>
          </a:prstGeom>
        </p:spPr>
      </p:pic>
      <p:pic>
        <p:nvPicPr>
          <p:cNvPr id="33" name="Picture 32"/>
          <p:cNvPicPr>
            <a:picLocks noChangeAspect="1"/>
          </p:cNvPicPr>
          <p:nvPr/>
        </p:nvPicPr>
        <p:blipFill rotWithShape="1">
          <a:blip r:embed="rId5"/>
          <a:srcRect l="24862" t="3137" r="50872" b="19334"/>
          <a:stretch/>
        </p:blipFill>
        <p:spPr>
          <a:xfrm>
            <a:off x="4359988" y="2687330"/>
            <a:ext cx="173947" cy="175216"/>
          </a:xfrm>
          <a:prstGeom prst="rect">
            <a:avLst/>
          </a:prstGeom>
        </p:spPr>
      </p:pic>
      <p:pic>
        <p:nvPicPr>
          <p:cNvPr id="34" name="Picture 33"/>
          <p:cNvPicPr>
            <a:picLocks noChangeAspect="1"/>
          </p:cNvPicPr>
          <p:nvPr/>
        </p:nvPicPr>
        <p:blipFill rotWithShape="1">
          <a:blip r:embed="rId5"/>
          <a:srcRect l="24862" t="3137" r="50872" b="19334"/>
          <a:stretch/>
        </p:blipFill>
        <p:spPr>
          <a:xfrm>
            <a:off x="4532654" y="2468664"/>
            <a:ext cx="173947" cy="175216"/>
          </a:xfrm>
          <a:prstGeom prst="rect">
            <a:avLst/>
          </a:prstGeom>
        </p:spPr>
      </p:pic>
      <p:cxnSp>
        <p:nvCxnSpPr>
          <p:cNvPr id="35" name="Straight Connector 34"/>
          <p:cNvCxnSpPr/>
          <p:nvPr/>
        </p:nvCxnSpPr>
        <p:spPr bwMode="auto">
          <a:xfrm>
            <a:off x="5902983" y="3060121"/>
            <a:ext cx="604805" cy="0"/>
          </a:xfrm>
          <a:prstGeom prst="line">
            <a:avLst/>
          </a:prstGeom>
          <a:noFill/>
          <a:ln w="19050">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6" name="TextBox 35"/>
          <p:cNvSpPr txBox="1"/>
          <p:nvPr/>
        </p:nvSpPr>
        <p:spPr>
          <a:xfrm>
            <a:off x="6497433" y="2927468"/>
            <a:ext cx="1927131" cy="261610"/>
          </a:xfrm>
          <a:prstGeom prst="rect">
            <a:avLst/>
          </a:prstGeom>
          <a:noFill/>
        </p:spPr>
        <p:txBody>
          <a:bodyPr wrap="none" rtlCol="0">
            <a:spAutoFit/>
          </a:bodyPr>
          <a:lstStyle/>
          <a:p>
            <a:r>
              <a:rPr lang="en-US" sz="1100" dirty="0" smtClean="0">
                <a:latin typeface="Calibri" panose="020F0502020204030204" pitchFamily="34" charset="0"/>
              </a:rPr>
              <a:t>Immune-modulating cytokines</a:t>
            </a:r>
            <a:endParaRPr lang="en-US" sz="1100" dirty="0">
              <a:latin typeface="Calibri" panose="020F0502020204030204" pitchFamily="34" charset="0"/>
            </a:endParaRPr>
          </a:p>
        </p:txBody>
      </p:sp>
    </p:spTree>
    <p:extLst>
      <p:ext uri="{BB962C8B-B14F-4D97-AF65-F5344CB8AC3E}">
        <p14:creationId xmlns:p14="http://schemas.microsoft.com/office/powerpoint/2010/main" val="273929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667000"/>
            <a:ext cx="2635786" cy="461665"/>
          </a:xfrm>
          <a:prstGeom prst="rect">
            <a:avLst/>
          </a:prstGeom>
          <a:noFill/>
        </p:spPr>
        <p:txBody>
          <a:bodyPr wrap="none" rtlCol="0">
            <a:spAutoFit/>
          </a:bodyPr>
          <a:lstStyle/>
          <a:p>
            <a:r>
              <a:rPr lang="en-US" sz="2400" dirty="0" smtClean="0">
                <a:latin typeface="Calibri" panose="020F0502020204030204" pitchFamily="34" charset="0"/>
              </a:rPr>
              <a:t>Disease Forecasting</a:t>
            </a:r>
            <a:endParaRPr lang="en-US" sz="2400" dirty="0">
              <a:latin typeface="Calibri" panose="020F0502020204030204" pitchFamily="34" charset="0"/>
            </a:endParaRPr>
          </a:p>
        </p:txBody>
      </p:sp>
    </p:spTree>
    <p:extLst>
      <p:ext uri="{BB962C8B-B14F-4D97-AF65-F5344CB8AC3E}">
        <p14:creationId xmlns:p14="http://schemas.microsoft.com/office/powerpoint/2010/main" val="1569815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rotWithShape="1">
          <a:blip r:embed="rId2" cstate="screen">
            <a:extLst>
              <a:ext uri="{28A0092B-C50C-407E-A947-70E740481C1C}">
                <a14:useLocalDpi xmlns:a14="http://schemas.microsoft.com/office/drawing/2010/main" val="0"/>
              </a:ext>
            </a:extLst>
          </a:blip>
          <a:srcRect/>
          <a:stretch/>
        </p:blipFill>
        <p:spPr>
          <a:xfrm>
            <a:off x="3363815" y="4959226"/>
            <a:ext cx="2416369" cy="335840"/>
          </a:xfrm>
        </p:spPr>
      </p:pic>
      <p:sp>
        <p:nvSpPr>
          <p:cNvPr id="8" name="Content Placeholder 8"/>
          <p:cNvSpPr txBox="1">
            <a:spLocks/>
          </p:cNvSpPr>
          <p:nvPr/>
        </p:nvSpPr>
        <p:spPr bwMode="auto">
          <a:xfrm>
            <a:off x="533400" y="5334000"/>
            <a:ext cx="4648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defRPr b="1" kern="1200">
                <a:solidFill>
                  <a:schemeClr val="tx1"/>
                </a:solidFill>
                <a:latin typeface="Tahoma" pitchFamily="34" charset="0"/>
                <a:ea typeface="ＭＳ Ｐゴシック" pitchFamily="-32" charset="-128"/>
                <a:cs typeface="ＭＳ Ｐゴシック" pitchFamily="-32" charset="-128"/>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Tahoma" pitchFamily="34" charset="0"/>
                <a:ea typeface="ＭＳ Ｐゴシック" pitchFamily="-32" charset="-128"/>
                <a:cs typeface="ＭＳ Ｐゴシック" pitchFamily="-32" charset="-128"/>
              </a:defRPr>
            </a:lvl2pPr>
            <a:lvl3pPr marL="1143000" indent="-228600" algn="l" rtl="0" eaLnBrk="1" fontAlgn="base" hangingPunct="1">
              <a:spcBef>
                <a:spcPct val="20000"/>
              </a:spcBef>
              <a:spcAft>
                <a:spcPct val="0"/>
              </a:spcAft>
              <a:buFont typeface="Courier New" pitchFamily="-128" charset="0"/>
              <a:buChar char="o"/>
              <a:defRPr sz="1400" kern="1200">
                <a:solidFill>
                  <a:schemeClr val="tx1"/>
                </a:solidFill>
                <a:latin typeface="Tahoma" pitchFamily="34" charset="0"/>
                <a:ea typeface="ＭＳ Ｐゴシック" pitchFamily="-32" charset="-128"/>
                <a:cs typeface="ＭＳ Ｐゴシック" pitchFamily="-32" charset="-128"/>
              </a:defRPr>
            </a:lvl3pPr>
            <a:lvl4pPr marL="1600200" indent="-228600" algn="l" rtl="0" eaLnBrk="1" fontAlgn="base" hangingPunct="1">
              <a:spcBef>
                <a:spcPct val="20000"/>
              </a:spcBef>
              <a:spcAft>
                <a:spcPct val="0"/>
              </a:spcAft>
              <a:buFont typeface="Arial" charset="0"/>
              <a:buChar char="–"/>
              <a:defRPr kern="1200">
                <a:solidFill>
                  <a:schemeClr val="tx1"/>
                </a:solidFill>
                <a:latin typeface="Tahoma" pitchFamily="34" charset="0"/>
                <a:ea typeface="ＭＳ Ｐゴシック" pitchFamily="-32" charset="-128"/>
                <a:cs typeface="ＭＳ Ｐゴシック" pitchFamily="-32" charset="-128"/>
              </a:defRPr>
            </a:lvl4pPr>
            <a:lvl5pPr marL="2057400" indent="-228600" algn="l" rtl="0" eaLnBrk="1" fontAlgn="base" hangingPunct="1">
              <a:spcBef>
                <a:spcPct val="20000"/>
              </a:spcBef>
              <a:spcAft>
                <a:spcPct val="0"/>
              </a:spcAft>
              <a:buFont typeface="Arial" charset="0"/>
              <a:buChar char="»"/>
              <a:defRPr kern="1200">
                <a:solidFill>
                  <a:schemeClr val="tx1"/>
                </a:solidFill>
                <a:latin typeface="Tahoma" pitchFamily="34" charset="0"/>
                <a:ea typeface="ＭＳ Ｐゴシック" pitchFamily="-32" charset="-128"/>
                <a:cs typeface="ＭＳ Ｐゴシック" pitchFamily="-32"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1100" b="1" dirty="0" smtClean="0">
                <a:latin typeface="+mj-lt"/>
                <a:ea typeface="Tahoma" panose="020B0604030504040204" pitchFamily="34" charset="0"/>
                <a:cs typeface="Tahoma" panose="020B0604030504040204" pitchFamily="34" charset="0"/>
              </a:rPr>
              <a:t>&gt; 400 Registered Solvers </a:t>
            </a:r>
          </a:p>
          <a:p>
            <a:pPr marL="0" lvl="1" indent="0">
              <a:buNone/>
            </a:pPr>
            <a:r>
              <a:rPr lang="en-US" sz="1100" b="1" dirty="0" smtClean="0">
                <a:latin typeface="+mj-lt"/>
                <a:ea typeface="Tahoma" panose="020B0604030504040204" pitchFamily="34" charset="0"/>
                <a:cs typeface="Tahoma" panose="020B0604030504040204" pitchFamily="34" charset="0"/>
              </a:rPr>
              <a:t>Challenge submission timeline:</a:t>
            </a:r>
          </a:p>
          <a:p>
            <a:pPr marL="169863" lvl="1" indent="-169863">
              <a:buFont typeface="Arial" charset="0"/>
              <a:buNone/>
            </a:pPr>
            <a:r>
              <a:rPr lang="en-US" sz="1100" b="1" dirty="0" smtClean="0">
                <a:latin typeface="+mj-lt"/>
                <a:ea typeface="Tahoma" panose="020B0604030504040204" pitchFamily="34" charset="0"/>
                <a:cs typeface="Tahoma" panose="020B0604030504040204" pitchFamily="34" charset="0"/>
              </a:rPr>
              <a:t>    </a:t>
            </a:r>
          </a:p>
          <a:p>
            <a:pPr marL="169863" lvl="1" indent="-169863">
              <a:buFont typeface="Arial" charset="0"/>
              <a:buNone/>
            </a:pPr>
            <a:endParaRPr lang="en-US" sz="1100" b="1" dirty="0" smtClean="0">
              <a:latin typeface="+mj-lt"/>
              <a:ea typeface="Tahoma" panose="020B0604030504040204" pitchFamily="34" charset="0"/>
              <a:cs typeface="Tahoma" panose="020B0604030504040204" pitchFamily="34" charset="0"/>
            </a:endParaRPr>
          </a:p>
          <a:p>
            <a:pPr marL="169863" lvl="1" indent="-169863">
              <a:buFont typeface="Arial" charset="0"/>
              <a:buNone/>
            </a:pPr>
            <a:endParaRPr lang="en-US" sz="1100" b="1" dirty="0" smtClean="0">
              <a:latin typeface="+mj-lt"/>
              <a:ea typeface="Tahoma" panose="020B0604030504040204" pitchFamily="34" charset="0"/>
              <a:cs typeface="Tahoma" panose="020B0604030504040204" pitchFamily="34" charset="0"/>
            </a:endParaRPr>
          </a:p>
        </p:txBody>
      </p:sp>
      <p:grpSp>
        <p:nvGrpSpPr>
          <p:cNvPr id="9" name="Group 8"/>
          <p:cNvGrpSpPr/>
          <p:nvPr/>
        </p:nvGrpSpPr>
        <p:grpSpPr>
          <a:xfrm>
            <a:off x="578963" y="5826573"/>
            <a:ext cx="4572000" cy="553867"/>
            <a:chOff x="479946" y="4515099"/>
            <a:chExt cx="4572000" cy="553867"/>
          </a:xfrm>
        </p:grpSpPr>
        <p:grpSp>
          <p:nvGrpSpPr>
            <p:cNvPr id="10" name="Group 9"/>
            <p:cNvGrpSpPr/>
            <p:nvPr/>
          </p:nvGrpSpPr>
          <p:grpSpPr>
            <a:xfrm>
              <a:off x="541763" y="4711362"/>
              <a:ext cx="4384643" cy="357604"/>
              <a:chOff x="222250" y="4802802"/>
              <a:chExt cx="4384643" cy="357604"/>
            </a:xfrm>
          </p:grpSpPr>
          <p:cxnSp>
            <p:nvCxnSpPr>
              <p:cNvPr id="12" name="Straight Connector 11"/>
              <p:cNvCxnSpPr/>
              <p:nvPr/>
            </p:nvCxnSpPr>
            <p:spPr bwMode="auto">
              <a:xfrm>
                <a:off x="222250" y="4838700"/>
                <a:ext cx="3892550" cy="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cxnSp>
          <p:sp>
            <p:nvSpPr>
              <p:cNvPr id="13" name="Rectangle 12"/>
              <p:cNvSpPr/>
              <p:nvPr/>
            </p:nvSpPr>
            <p:spPr>
              <a:xfrm>
                <a:off x="228600" y="4838700"/>
                <a:ext cx="247650" cy="247650"/>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ea typeface="Tahoma" panose="020B0604030504040204" pitchFamily="34" charset="0"/>
                    <a:cs typeface="Tahoma" panose="020B0604030504040204" pitchFamily="34" charset="0"/>
                  </a:rPr>
                  <a:t>6</a:t>
                </a:r>
                <a:endParaRPr lang="en-US" sz="1400" dirty="0" smtClean="0">
                  <a:solidFill>
                    <a:schemeClr val="tx1"/>
                  </a:solidFill>
                  <a:latin typeface="+mj-lt"/>
                  <a:ea typeface="Tahoma" panose="020B0604030504040204" pitchFamily="34" charset="0"/>
                  <a:cs typeface="Tahoma" panose="020B0604030504040204" pitchFamily="34" charset="0"/>
                </a:endParaRPr>
              </a:p>
            </p:txBody>
          </p:sp>
          <p:sp>
            <p:nvSpPr>
              <p:cNvPr id="14" name="Rectangle 13"/>
              <p:cNvSpPr/>
              <p:nvPr/>
            </p:nvSpPr>
            <p:spPr>
              <a:xfrm>
                <a:off x="955570" y="4838700"/>
                <a:ext cx="247650" cy="247650"/>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mj-lt"/>
                    <a:ea typeface="Tahoma" panose="020B0604030504040204" pitchFamily="34" charset="0"/>
                    <a:cs typeface="Tahoma" panose="020B0604030504040204" pitchFamily="34" charset="0"/>
                  </a:rPr>
                  <a:t>5</a:t>
                </a:r>
              </a:p>
            </p:txBody>
          </p:sp>
          <p:sp>
            <p:nvSpPr>
              <p:cNvPr id="15" name="Rectangle 14"/>
              <p:cNvSpPr/>
              <p:nvPr/>
            </p:nvSpPr>
            <p:spPr>
              <a:xfrm>
                <a:off x="1666875" y="4838700"/>
                <a:ext cx="247650" cy="247650"/>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mj-lt"/>
                    <a:ea typeface="Tahoma" panose="020B0604030504040204" pitchFamily="34" charset="0"/>
                    <a:cs typeface="Tahoma" panose="020B0604030504040204" pitchFamily="34" charset="0"/>
                  </a:rPr>
                  <a:t>4</a:t>
                </a:r>
                <a:endParaRPr lang="en-US" sz="1400" dirty="0" smtClean="0">
                  <a:solidFill>
                    <a:schemeClr val="tx1"/>
                  </a:solidFill>
                  <a:latin typeface="+mj-lt"/>
                  <a:ea typeface="Tahoma" panose="020B0604030504040204" pitchFamily="34" charset="0"/>
                  <a:cs typeface="Tahoma" panose="020B0604030504040204" pitchFamily="34" charset="0"/>
                </a:endParaRPr>
              </a:p>
            </p:txBody>
          </p:sp>
          <p:sp>
            <p:nvSpPr>
              <p:cNvPr id="16" name="Rectangle 15"/>
              <p:cNvSpPr/>
              <p:nvPr/>
            </p:nvSpPr>
            <p:spPr>
              <a:xfrm>
                <a:off x="2391569" y="4838700"/>
                <a:ext cx="247650" cy="247650"/>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mj-lt"/>
                    <a:ea typeface="Tahoma" panose="020B0604030504040204" pitchFamily="34" charset="0"/>
                    <a:cs typeface="Tahoma" panose="020B0604030504040204" pitchFamily="34" charset="0"/>
                  </a:rPr>
                  <a:t>3</a:t>
                </a:r>
              </a:p>
            </p:txBody>
          </p:sp>
          <p:sp>
            <p:nvSpPr>
              <p:cNvPr id="17" name="Rectangle 16"/>
              <p:cNvSpPr/>
              <p:nvPr/>
            </p:nvSpPr>
            <p:spPr>
              <a:xfrm>
                <a:off x="3126309" y="4838700"/>
                <a:ext cx="247650" cy="247650"/>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mj-lt"/>
                    <a:ea typeface="Tahoma" panose="020B0604030504040204" pitchFamily="34" charset="0"/>
                    <a:cs typeface="Tahoma" panose="020B0604030504040204" pitchFamily="34" charset="0"/>
                  </a:rPr>
                  <a:t>2</a:t>
                </a:r>
              </a:p>
            </p:txBody>
          </p:sp>
          <p:sp>
            <p:nvSpPr>
              <p:cNvPr id="18" name="Rectangle 17"/>
              <p:cNvSpPr/>
              <p:nvPr/>
            </p:nvSpPr>
            <p:spPr>
              <a:xfrm>
                <a:off x="3867150" y="4840902"/>
                <a:ext cx="247650" cy="247650"/>
              </a:xfrm>
              <a:prstGeom prst="rect">
                <a:avLst/>
              </a:prstGeom>
              <a:solidFill>
                <a:schemeClr val="bg1"/>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mj-lt"/>
                    <a:ea typeface="Tahoma" panose="020B0604030504040204" pitchFamily="34" charset="0"/>
                    <a:cs typeface="Tahoma" panose="020B0604030504040204" pitchFamily="34" charset="0"/>
                  </a:rPr>
                  <a:t>1</a:t>
                </a:r>
              </a:p>
            </p:txBody>
          </p:sp>
          <p:sp>
            <p:nvSpPr>
              <p:cNvPr id="19" name="TextBox 18"/>
              <p:cNvSpPr txBox="1"/>
              <p:nvPr/>
            </p:nvSpPr>
            <p:spPr>
              <a:xfrm>
                <a:off x="415925" y="4821852"/>
                <a:ext cx="546945" cy="338554"/>
              </a:xfrm>
              <a:prstGeom prst="rect">
                <a:avLst/>
              </a:prstGeom>
              <a:noFill/>
            </p:spPr>
            <p:txBody>
              <a:bodyPr wrap="none" rtlCol="0">
                <a:spAutoFit/>
              </a:bodyPr>
              <a:lstStyle/>
              <a:p>
                <a:r>
                  <a:rPr lang="en-US" sz="800" dirty="0" smtClean="0">
                    <a:latin typeface="+mj-lt"/>
                    <a:ea typeface="Tahoma" panose="020B0604030504040204" pitchFamily="34" charset="0"/>
                    <a:cs typeface="Tahoma" panose="020B0604030504040204" pitchFamily="34" charset="0"/>
                  </a:rPr>
                  <a:t>month </a:t>
                </a:r>
              </a:p>
              <a:p>
                <a:r>
                  <a:rPr lang="en-US" sz="800" dirty="0" smtClean="0">
                    <a:latin typeface="+mj-lt"/>
                    <a:ea typeface="Tahoma" panose="020B0604030504040204" pitchFamily="34" charset="0"/>
                    <a:cs typeface="Tahoma" panose="020B0604030504040204" pitchFamily="34" charset="0"/>
                  </a:rPr>
                  <a:t>forecast</a:t>
                </a:r>
                <a:endParaRPr lang="en-US" sz="800" dirty="0">
                  <a:latin typeface="+mj-lt"/>
                  <a:ea typeface="Tahoma" panose="020B0604030504040204" pitchFamily="34" charset="0"/>
                  <a:cs typeface="Tahoma" panose="020B0604030504040204" pitchFamily="34" charset="0"/>
                </a:endParaRPr>
              </a:p>
            </p:txBody>
          </p:sp>
          <p:sp>
            <p:nvSpPr>
              <p:cNvPr id="20" name="TextBox 19"/>
              <p:cNvSpPr txBox="1"/>
              <p:nvPr/>
            </p:nvSpPr>
            <p:spPr>
              <a:xfrm>
                <a:off x="1847427" y="4817477"/>
                <a:ext cx="546945" cy="338554"/>
              </a:xfrm>
              <a:prstGeom prst="rect">
                <a:avLst/>
              </a:prstGeom>
              <a:noFill/>
            </p:spPr>
            <p:txBody>
              <a:bodyPr wrap="none" rtlCol="0">
                <a:spAutoFit/>
              </a:bodyPr>
              <a:lstStyle/>
              <a:p>
                <a:r>
                  <a:rPr lang="en-US" sz="800" dirty="0">
                    <a:latin typeface="+mj-lt"/>
                    <a:ea typeface="Tahoma" panose="020B0604030504040204" pitchFamily="34" charset="0"/>
                    <a:cs typeface="Tahoma" panose="020B0604030504040204" pitchFamily="34" charset="0"/>
                  </a:rPr>
                  <a:t>month </a:t>
                </a:r>
              </a:p>
              <a:p>
                <a:r>
                  <a:rPr lang="en-US" sz="800" dirty="0" smtClean="0">
                    <a:latin typeface="+mj-lt"/>
                    <a:ea typeface="Tahoma" panose="020B0604030504040204" pitchFamily="34" charset="0"/>
                    <a:cs typeface="Tahoma" panose="020B0604030504040204" pitchFamily="34" charset="0"/>
                  </a:rPr>
                  <a:t>forecast</a:t>
                </a:r>
                <a:endParaRPr lang="en-US" sz="800" dirty="0">
                  <a:latin typeface="+mj-lt"/>
                  <a:ea typeface="Tahoma" panose="020B0604030504040204" pitchFamily="34" charset="0"/>
                  <a:cs typeface="Tahoma" panose="020B0604030504040204" pitchFamily="34" charset="0"/>
                </a:endParaRPr>
              </a:p>
            </p:txBody>
          </p:sp>
          <p:sp>
            <p:nvSpPr>
              <p:cNvPr id="21" name="TextBox 20"/>
              <p:cNvSpPr txBox="1"/>
              <p:nvPr/>
            </p:nvSpPr>
            <p:spPr>
              <a:xfrm>
                <a:off x="3317296" y="4812327"/>
                <a:ext cx="546945" cy="338554"/>
              </a:xfrm>
              <a:prstGeom prst="rect">
                <a:avLst/>
              </a:prstGeom>
              <a:noFill/>
            </p:spPr>
            <p:txBody>
              <a:bodyPr wrap="none" rtlCol="0">
                <a:spAutoFit/>
              </a:bodyPr>
              <a:lstStyle/>
              <a:p>
                <a:r>
                  <a:rPr lang="en-US" sz="800" dirty="0">
                    <a:latin typeface="+mj-lt"/>
                    <a:ea typeface="Tahoma" panose="020B0604030504040204" pitchFamily="34" charset="0"/>
                    <a:cs typeface="Tahoma" panose="020B0604030504040204" pitchFamily="34" charset="0"/>
                  </a:rPr>
                  <a:t>month </a:t>
                </a:r>
              </a:p>
              <a:p>
                <a:r>
                  <a:rPr lang="en-US" sz="800" dirty="0" smtClean="0">
                    <a:latin typeface="+mj-lt"/>
                    <a:ea typeface="Tahoma" panose="020B0604030504040204" pitchFamily="34" charset="0"/>
                    <a:cs typeface="Tahoma" panose="020B0604030504040204" pitchFamily="34" charset="0"/>
                  </a:rPr>
                  <a:t>forecast</a:t>
                </a:r>
                <a:endParaRPr lang="en-US" sz="800" dirty="0">
                  <a:latin typeface="+mj-lt"/>
                  <a:ea typeface="Tahoma" panose="020B0604030504040204" pitchFamily="34" charset="0"/>
                  <a:cs typeface="Tahoma" panose="020B0604030504040204" pitchFamily="34" charset="0"/>
                </a:endParaRPr>
              </a:p>
            </p:txBody>
          </p:sp>
          <p:sp>
            <p:nvSpPr>
              <p:cNvPr id="22" name="TextBox 21"/>
              <p:cNvSpPr txBox="1"/>
              <p:nvPr/>
            </p:nvSpPr>
            <p:spPr>
              <a:xfrm>
                <a:off x="1146070" y="4809414"/>
                <a:ext cx="546945" cy="338554"/>
              </a:xfrm>
              <a:prstGeom prst="rect">
                <a:avLst/>
              </a:prstGeom>
              <a:noFill/>
            </p:spPr>
            <p:txBody>
              <a:bodyPr wrap="none" rtlCol="0">
                <a:spAutoFit/>
              </a:bodyPr>
              <a:lstStyle/>
              <a:p>
                <a:r>
                  <a:rPr lang="en-US" sz="800" dirty="0">
                    <a:latin typeface="+mj-lt"/>
                    <a:ea typeface="Tahoma" panose="020B0604030504040204" pitchFamily="34" charset="0"/>
                    <a:cs typeface="Tahoma" panose="020B0604030504040204" pitchFamily="34" charset="0"/>
                  </a:rPr>
                  <a:t>month </a:t>
                </a:r>
              </a:p>
              <a:p>
                <a:r>
                  <a:rPr lang="en-US" sz="800" dirty="0" smtClean="0">
                    <a:latin typeface="+mj-lt"/>
                    <a:ea typeface="Tahoma" panose="020B0604030504040204" pitchFamily="34" charset="0"/>
                    <a:cs typeface="Tahoma" panose="020B0604030504040204" pitchFamily="34" charset="0"/>
                  </a:rPr>
                  <a:t>forecast</a:t>
                </a:r>
                <a:endParaRPr lang="en-US" sz="800" dirty="0">
                  <a:latin typeface="+mj-lt"/>
                  <a:ea typeface="Tahoma" panose="020B0604030504040204" pitchFamily="34" charset="0"/>
                  <a:cs typeface="Tahoma" panose="020B0604030504040204" pitchFamily="34" charset="0"/>
                </a:endParaRPr>
              </a:p>
            </p:txBody>
          </p:sp>
          <p:sp>
            <p:nvSpPr>
              <p:cNvPr id="23" name="TextBox 22"/>
              <p:cNvSpPr txBox="1"/>
              <p:nvPr/>
            </p:nvSpPr>
            <p:spPr>
              <a:xfrm>
                <a:off x="2572544" y="4812327"/>
                <a:ext cx="546945" cy="338554"/>
              </a:xfrm>
              <a:prstGeom prst="rect">
                <a:avLst/>
              </a:prstGeom>
              <a:noFill/>
            </p:spPr>
            <p:txBody>
              <a:bodyPr wrap="none" rtlCol="0">
                <a:spAutoFit/>
              </a:bodyPr>
              <a:lstStyle/>
              <a:p>
                <a:r>
                  <a:rPr lang="en-US" sz="800" dirty="0">
                    <a:latin typeface="+mj-lt"/>
                    <a:ea typeface="Tahoma" panose="020B0604030504040204" pitchFamily="34" charset="0"/>
                    <a:cs typeface="Tahoma" panose="020B0604030504040204" pitchFamily="34" charset="0"/>
                  </a:rPr>
                  <a:t>month </a:t>
                </a:r>
              </a:p>
              <a:p>
                <a:r>
                  <a:rPr lang="en-US" sz="800" dirty="0" smtClean="0">
                    <a:latin typeface="+mj-lt"/>
                    <a:ea typeface="Tahoma" panose="020B0604030504040204" pitchFamily="34" charset="0"/>
                    <a:cs typeface="Tahoma" panose="020B0604030504040204" pitchFamily="34" charset="0"/>
                  </a:rPr>
                  <a:t>forecast</a:t>
                </a:r>
                <a:endParaRPr lang="en-US" sz="800" dirty="0">
                  <a:latin typeface="+mj-lt"/>
                  <a:ea typeface="Tahoma" panose="020B0604030504040204" pitchFamily="34" charset="0"/>
                  <a:cs typeface="Tahoma" panose="020B0604030504040204" pitchFamily="34" charset="0"/>
                </a:endParaRPr>
              </a:p>
            </p:txBody>
          </p:sp>
          <p:sp>
            <p:nvSpPr>
              <p:cNvPr id="24" name="TextBox 23"/>
              <p:cNvSpPr txBox="1"/>
              <p:nvPr/>
            </p:nvSpPr>
            <p:spPr>
              <a:xfrm>
                <a:off x="4059948" y="4802802"/>
                <a:ext cx="546945" cy="338554"/>
              </a:xfrm>
              <a:prstGeom prst="rect">
                <a:avLst/>
              </a:prstGeom>
              <a:noFill/>
            </p:spPr>
            <p:txBody>
              <a:bodyPr wrap="none" rtlCol="0">
                <a:spAutoFit/>
              </a:bodyPr>
              <a:lstStyle/>
              <a:p>
                <a:r>
                  <a:rPr lang="en-US" sz="800" dirty="0">
                    <a:latin typeface="+mj-lt"/>
                    <a:ea typeface="Tahoma" panose="020B0604030504040204" pitchFamily="34" charset="0"/>
                    <a:cs typeface="Tahoma" panose="020B0604030504040204" pitchFamily="34" charset="0"/>
                  </a:rPr>
                  <a:t>month </a:t>
                </a:r>
              </a:p>
              <a:p>
                <a:r>
                  <a:rPr lang="en-US" sz="800" dirty="0" smtClean="0">
                    <a:latin typeface="+mj-lt"/>
                    <a:ea typeface="Tahoma" panose="020B0604030504040204" pitchFamily="34" charset="0"/>
                    <a:cs typeface="Tahoma" panose="020B0604030504040204" pitchFamily="34" charset="0"/>
                  </a:rPr>
                  <a:t>forecast</a:t>
                </a:r>
                <a:endParaRPr lang="en-US" sz="800" dirty="0">
                  <a:latin typeface="+mj-lt"/>
                  <a:ea typeface="Tahoma" panose="020B0604030504040204" pitchFamily="34" charset="0"/>
                  <a:cs typeface="Tahoma" panose="020B0604030504040204" pitchFamily="34" charset="0"/>
                </a:endParaRPr>
              </a:p>
            </p:txBody>
          </p:sp>
        </p:grpSp>
        <p:sp>
          <p:nvSpPr>
            <p:cNvPr id="11" name="Rectangle 10"/>
            <p:cNvSpPr/>
            <p:nvPr/>
          </p:nvSpPr>
          <p:spPr>
            <a:xfrm>
              <a:off x="479946" y="4515099"/>
              <a:ext cx="4572000" cy="246221"/>
            </a:xfrm>
            <a:prstGeom prst="rect">
              <a:avLst/>
            </a:prstGeom>
          </p:spPr>
          <p:txBody>
            <a:bodyPr>
              <a:spAutoFit/>
            </a:bodyPr>
            <a:lstStyle/>
            <a:p>
              <a:pPr marL="0" lvl="1" indent="0">
                <a:buNone/>
              </a:pPr>
              <a:r>
                <a:rPr lang="en-US" sz="1000" dirty="0">
                  <a:latin typeface="+mj-lt"/>
                  <a:ea typeface="Tahoma" panose="020B0604030504040204" pitchFamily="34" charset="0"/>
                  <a:cs typeface="Tahoma" panose="020B0604030504040204" pitchFamily="34" charset="0"/>
                </a:rPr>
                <a:t>Sept </a:t>
              </a:r>
              <a:r>
                <a:rPr lang="en-US" sz="1000" dirty="0" smtClean="0">
                  <a:latin typeface="+mj-lt"/>
                  <a:ea typeface="Tahoma" panose="020B0604030504040204" pitchFamily="34" charset="0"/>
                  <a:cs typeface="Tahoma" panose="020B0604030504040204" pitchFamily="34" charset="0"/>
                </a:rPr>
                <a:t>‘14        </a:t>
              </a:r>
              <a:r>
                <a:rPr lang="en-US" sz="1000" dirty="0">
                  <a:latin typeface="+mj-lt"/>
                  <a:ea typeface="Tahoma" panose="020B0604030504040204" pitchFamily="34" charset="0"/>
                  <a:cs typeface="Tahoma" panose="020B0604030504040204" pitchFamily="34" charset="0"/>
                </a:rPr>
                <a:t>Oct </a:t>
              </a:r>
              <a:r>
                <a:rPr lang="en-US" sz="1000" dirty="0">
                  <a:ea typeface="Tahoma" panose="020B0604030504040204" pitchFamily="34" charset="0"/>
                  <a:cs typeface="Tahoma" panose="020B0604030504040204" pitchFamily="34" charset="0"/>
                </a:rPr>
                <a:t>‘14</a:t>
              </a:r>
              <a:r>
                <a:rPr lang="en-US" sz="1000" dirty="0" smtClean="0">
                  <a:latin typeface="+mj-lt"/>
                  <a:ea typeface="Tahoma" panose="020B0604030504040204" pitchFamily="34" charset="0"/>
                  <a:cs typeface="Tahoma" panose="020B0604030504040204" pitchFamily="34" charset="0"/>
                </a:rPr>
                <a:t>        </a:t>
              </a:r>
              <a:r>
                <a:rPr lang="en-US" sz="1000" dirty="0">
                  <a:latin typeface="+mj-lt"/>
                  <a:ea typeface="Tahoma" panose="020B0604030504040204" pitchFamily="34" charset="0"/>
                  <a:cs typeface="Tahoma" panose="020B0604030504040204" pitchFamily="34" charset="0"/>
                </a:rPr>
                <a:t>Nov </a:t>
              </a:r>
              <a:r>
                <a:rPr lang="en-US" sz="1000" dirty="0">
                  <a:ea typeface="Tahoma" panose="020B0604030504040204" pitchFamily="34" charset="0"/>
                  <a:cs typeface="Tahoma" panose="020B0604030504040204" pitchFamily="34" charset="0"/>
                </a:rPr>
                <a:t>‘14</a:t>
              </a:r>
              <a:r>
                <a:rPr lang="en-US" sz="1000" dirty="0" smtClean="0">
                  <a:latin typeface="+mj-lt"/>
                  <a:ea typeface="Tahoma" panose="020B0604030504040204" pitchFamily="34" charset="0"/>
                  <a:cs typeface="Tahoma" panose="020B0604030504040204" pitchFamily="34" charset="0"/>
                </a:rPr>
                <a:t>         Dec </a:t>
              </a:r>
              <a:r>
                <a:rPr lang="en-US" sz="1000" dirty="0">
                  <a:ea typeface="Tahoma" panose="020B0604030504040204" pitchFamily="34" charset="0"/>
                  <a:cs typeface="Tahoma" panose="020B0604030504040204" pitchFamily="34" charset="0"/>
                </a:rPr>
                <a:t>‘</a:t>
              </a:r>
              <a:r>
                <a:rPr lang="en-US" sz="1000" dirty="0" smtClean="0">
                  <a:ea typeface="Tahoma" panose="020B0604030504040204" pitchFamily="34" charset="0"/>
                  <a:cs typeface="Tahoma" panose="020B0604030504040204" pitchFamily="34" charset="0"/>
                </a:rPr>
                <a:t>14</a:t>
              </a:r>
              <a:r>
                <a:rPr lang="en-US" sz="1000" dirty="0" smtClean="0">
                  <a:latin typeface="+mj-lt"/>
                  <a:ea typeface="Tahoma" panose="020B0604030504040204" pitchFamily="34" charset="0"/>
                  <a:cs typeface="Tahoma" panose="020B0604030504040204" pitchFamily="34" charset="0"/>
                </a:rPr>
                <a:t>         Jan ‘15         Feb ’15</a:t>
              </a:r>
              <a:endParaRPr lang="en-US" sz="1000" dirty="0">
                <a:latin typeface="+mj-lt"/>
                <a:ea typeface="Tahoma" panose="020B0604030504040204" pitchFamily="34" charset="0"/>
                <a:cs typeface="Tahoma" panose="020B0604030504040204" pitchFamily="34" charset="0"/>
              </a:endParaRPr>
            </a:p>
          </p:txBody>
        </p:sp>
      </p:grpSp>
      <p:sp>
        <p:nvSpPr>
          <p:cNvPr id="25" name="TextBox 24"/>
          <p:cNvSpPr txBox="1"/>
          <p:nvPr/>
        </p:nvSpPr>
        <p:spPr>
          <a:xfrm>
            <a:off x="5157313" y="5391959"/>
            <a:ext cx="3498394" cy="1046440"/>
          </a:xfrm>
          <a:prstGeom prst="rect">
            <a:avLst/>
          </a:prstGeom>
          <a:noFill/>
        </p:spPr>
        <p:txBody>
          <a:bodyPr wrap="none" rtlCol="0">
            <a:spAutoFit/>
          </a:bodyPr>
          <a:lstStyle/>
          <a:p>
            <a:r>
              <a:rPr lang="en-US" sz="1100" b="1" dirty="0">
                <a:latin typeface="+mj-lt"/>
                <a:ea typeface="Tahoma" panose="020B0604030504040204" pitchFamily="34" charset="0"/>
                <a:cs typeface="Tahoma" panose="020B0604030504040204" pitchFamily="34" charset="0"/>
              </a:rPr>
              <a:t>Prize Structure: </a:t>
            </a:r>
            <a:r>
              <a:rPr lang="en-US" sz="1100" dirty="0">
                <a:latin typeface="+mj-lt"/>
                <a:ea typeface="Tahoma" panose="020B0604030504040204" pitchFamily="34" charset="0"/>
                <a:cs typeface="Tahoma" panose="020B0604030504040204" pitchFamily="34" charset="0"/>
              </a:rPr>
              <a:t>1</a:t>
            </a:r>
            <a:r>
              <a:rPr lang="en-US" sz="1100" baseline="30000" dirty="0">
                <a:latin typeface="+mj-lt"/>
                <a:ea typeface="Tahoma" panose="020B0604030504040204" pitchFamily="34" charset="0"/>
                <a:cs typeface="Tahoma" panose="020B0604030504040204" pitchFamily="34" charset="0"/>
              </a:rPr>
              <a:t>st</a:t>
            </a:r>
            <a:r>
              <a:rPr lang="en-US" sz="1100" dirty="0">
                <a:latin typeface="+mj-lt"/>
                <a:ea typeface="Tahoma" panose="020B0604030504040204" pitchFamily="34" charset="0"/>
                <a:cs typeface="Tahoma" panose="020B0604030504040204" pitchFamily="34" charset="0"/>
              </a:rPr>
              <a:t> place = $150,000</a:t>
            </a:r>
          </a:p>
          <a:p>
            <a:r>
              <a:rPr lang="en-US" sz="1100" dirty="0">
                <a:latin typeface="+mj-lt"/>
                <a:ea typeface="Tahoma" panose="020B0604030504040204" pitchFamily="34" charset="0"/>
                <a:cs typeface="Tahoma" panose="020B0604030504040204" pitchFamily="34" charset="0"/>
              </a:rPr>
              <a:t>                             </a:t>
            </a:r>
            <a:r>
              <a:rPr lang="en-US" sz="1100" dirty="0" smtClean="0">
                <a:latin typeface="+mj-lt"/>
                <a:ea typeface="Tahoma" panose="020B0604030504040204" pitchFamily="34" charset="0"/>
                <a:cs typeface="Tahoma" panose="020B0604030504040204" pitchFamily="34" charset="0"/>
              </a:rPr>
              <a:t>2</a:t>
            </a:r>
            <a:r>
              <a:rPr lang="en-US" sz="1100" baseline="30000" dirty="0" smtClean="0">
                <a:latin typeface="+mj-lt"/>
                <a:ea typeface="Tahoma" panose="020B0604030504040204" pitchFamily="34" charset="0"/>
                <a:cs typeface="Tahoma" panose="020B0604030504040204" pitchFamily="34" charset="0"/>
              </a:rPr>
              <a:t>nd</a:t>
            </a:r>
            <a:r>
              <a:rPr lang="en-US" sz="1100" dirty="0" smtClean="0">
                <a:latin typeface="+mj-lt"/>
                <a:ea typeface="Tahoma" panose="020B0604030504040204" pitchFamily="34" charset="0"/>
                <a:cs typeface="Tahoma" panose="020B0604030504040204" pitchFamily="34" charset="0"/>
              </a:rPr>
              <a:t> </a:t>
            </a:r>
            <a:r>
              <a:rPr lang="en-US" sz="1100" dirty="0">
                <a:latin typeface="+mj-lt"/>
                <a:ea typeface="Tahoma" panose="020B0604030504040204" pitchFamily="34" charset="0"/>
                <a:cs typeface="Tahoma" panose="020B0604030504040204" pitchFamily="34" charset="0"/>
              </a:rPr>
              <a:t>place = $100,000</a:t>
            </a:r>
          </a:p>
          <a:p>
            <a:r>
              <a:rPr lang="en-US" sz="1100" dirty="0">
                <a:latin typeface="+mj-lt"/>
                <a:ea typeface="Tahoma" panose="020B0604030504040204" pitchFamily="34" charset="0"/>
                <a:cs typeface="Tahoma" panose="020B0604030504040204" pitchFamily="34" charset="0"/>
              </a:rPr>
              <a:t>                             </a:t>
            </a:r>
            <a:r>
              <a:rPr lang="en-US" sz="1100" dirty="0" smtClean="0">
                <a:latin typeface="+mj-lt"/>
                <a:ea typeface="Tahoma" panose="020B0604030504040204" pitchFamily="34" charset="0"/>
                <a:cs typeface="Tahoma" panose="020B0604030504040204" pitchFamily="34" charset="0"/>
              </a:rPr>
              <a:t>Honorable </a:t>
            </a:r>
            <a:r>
              <a:rPr lang="en-US" sz="1100" dirty="0">
                <a:latin typeface="+mj-lt"/>
                <a:ea typeface="Tahoma" panose="020B0604030504040204" pitchFamily="34" charset="0"/>
                <a:cs typeface="Tahoma" panose="020B0604030504040204" pitchFamily="34" charset="0"/>
              </a:rPr>
              <a:t>Mention = $50,000 x 4</a:t>
            </a:r>
          </a:p>
          <a:p>
            <a:pPr marL="1084263" indent="-1084263">
              <a:buNone/>
            </a:pPr>
            <a:r>
              <a:rPr lang="en-US" sz="1100" dirty="0" smtClean="0">
                <a:latin typeface="+mj-lt"/>
                <a:ea typeface="Tahoma" panose="020B0604030504040204" pitchFamily="34" charset="0"/>
                <a:cs typeface="Tahoma" panose="020B0604030504040204" pitchFamily="34" charset="0"/>
              </a:rPr>
              <a:t>             	Top </a:t>
            </a:r>
            <a:r>
              <a:rPr lang="en-US" sz="1100" dirty="0">
                <a:latin typeface="+mj-lt"/>
                <a:ea typeface="Tahoma" panose="020B0604030504040204" pitchFamily="34" charset="0"/>
                <a:cs typeface="Tahoma" panose="020B0604030504040204" pitchFamily="34" charset="0"/>
              </a:rPr>
              <a:t>Methodology = $10,000 x 5</a:t>
            </a:r>
          </a:p>
          <a:p>
            <a:endParaRPr lang="en-US" dirty="0">
              <a:latin typeface="+mj-lt"/>
            </a:endParaRPr>
          </a:p>
        </p:txBody>
      </p:sp>
      <p:sp>
        <p:nvSpPr>
          <p:cNvPr id="5" name="Slide Number Placeholder 4"/>
          <p:cNvSpPr>
            <a:spLocks noGrp="1"/>
          </p:cNvSpPr>
          <p:nvPr>
            <p:ph type="sldNum" sz="quarter" idx="11"/>
          </p:nvPr>
        </p:nvSpPr>
        <p:spPr/>
        <p:txBody>
          <a:bodyPr/>
          <a:lstStyle/>
          <a:p>
            <a:pPr>
              <a:defRPr/>
            </a:pPr>
            <a:fld id="{231CC523-8BC6-4921-807A-66BD262F34AB}" type="slidenum">
              <a:rPr lang="en-US" smtClean="0">
                <a:latin typeface="+mj-lt"/>
              </a:rPr>
              <a:pPr>
                <a:defRPr/>
              </a:pPr>
              <a:t>16</a:t>
            </a:fld>
            <a:endParaRPr lang="en-US" dirty="0">
              <a:latin typeface="+mj-lt"/>
            </a:endParaRPr>
          </a:p>
        </p:txBody>
      </p:sp>
      <p:sp>
        <p:nvSpPr>
          <p:cNvPr id="26" name="Footer Placeholder 52"/>
          <p:cNvSpPr>
            <a:spLocks noGrp="1"/>
          </p:cNvSpPr>
          <p:nvPr>
            <p:ph type="ftr" sz="quarter" idx="10"/>
          </p:nvPr>
        </p:nvSpPr>
        <p:spPr>
          <a:xfrm>
            <a:off x="1333500" y="6550026"/>
            <a:ext cx="6477000" cy="298450"/>
          </a:xfrm>
        </p:spPr>
        <p:txBody>
          <a:bodyPr/>
          <a:lstStyle/>
          <a:p>
            <a:r>
              <a:rPr lang="en-US" sz="800" dirty="0" smtClean="0"/>
              <a:t>Approved for Public Release, Distribution Unlimited</a:t>
            </a:r>
            <a:endParaRPr lang="en-US" sz="800" dirty="0"/>
          </a:p>
        </p:txBody>
      </p:sp>
      <p:sp>
        <p:nvSpPr>
          <p:cNvPr id="28" name="Title 4"/>
          <p:cNvSpPr>
            <a:spLocks noGrp="1"/>
          </p:cNvSpPr>
          <p:nvPr>
            <p:ph type="ctrTitle"/>
          </p:nvPr>
        </p:nvSpPr>
        <p:spPr>
          <a:xfrm>
            <a:off x="1651301" y="112917"/>
            <a:ext cx="7140575" cy="612648"/>
          </a:xfrm>
        </p:spPr>
        <p:txBody>
          <a:bodyPr>
            <a:normAutofit/>
          </a:bodyPr>
          <a:lstStyle/>
          <a:p>
            <a:r>
              <a:rPr lang="en-US" sz="2000" dirty="0" smtClean="0">
                <a:latin typeface="+mj-lt"/>
              </a:rPr>
              <a:t>Prize Challenge to Forecast Spread of Chikungunya</a:t>
            </a:r>
            <a:endParaRPr lang="en-US" sz="2000" dirty="0">
              <a:latin typeface="+mj-lt"/>
            </a:endParaRPr>
          </a:p>
        </p:txBody>
      </p:sp>
      <p:grpSp>
        <p:nvGrpSpPr>
          <p:cNvPr id="7" name="Group 6"/>
          <p:cNvGrpSpPr/>
          <p:nvPr/>
        </p:nvGrpSpPr>
        <p:grpSpPr>
          <a:xfrm>
            <a:off x="1434273" y="986007"/>
            <a:ext cx="6275451" cy="3970183"/>
            <a:chOff x="1497925" y="1042602"/>
            <a:chExt cx="6028844" cy="3814166"/>
          </a:xfrm>
        </p:grpSpPr>
        <p:pic>
          <p:nvPicPr>
            <p:cNvPr id="3" name="Picture 2"/>
            <p:cNvPicPr>
              <a:picLocks noChangeAspect="1"/>
            </p:cNvPicPr>
            <p:nvPr/>
          </p:nvPicPr>
          <p:blipFill rotWithShape="1">
            <a:blip r:embed="rId3"/>
            <a:srcRect l="377" t="1233" r="1047" b="2269"/>
            <a:stretch/>
          </p:blipFill>
          <p:spPr>
            <a:xfrm>
              <a:off x="1497925" y="1042602"/>
              <a:ext cx="6028844" cy="3814166"/>
            </a:xfrm>
            <a:prstGeom prst="rect">
              <a:avLst/>
            </a:prstGeom>
          </p:spPr>
        </p:pic>
        <p:sp>
          <p:nvSpPr>
            <p:cNvPr id="4" name="TextBox 3"/>
            <p:cNvSpPr txBox="1"/>
            <p:nvPr/>
          </p:nvSpPr>
          <p:spPr>
            <a:xfrm>
              <a:off x="6463843" y="4625936"/>
              <a:ext cx="1043876" cy="230832"/>
            </a:xfrm>
            <a:prstGeom prst="rect">
              <a:avLst/>
            </a:prstGeom>
            <a:noFill/>
          </p:spPr>
          <p:txBody>
            <a:bodyPr wrap="none" rtlCol="0">
              <a:spAutoFit/>
            </a:bodyPr>
            <a:lstStyle/>
            <a:p>
              <a:r>
                <a:rPr lang="en-US" sz="900" dirty="0" smtClean="0"/>
                <a:t>sciencenews.org</a:t>
              </a:r>
              <a:endParaRPr lang="en-US" sz="900" dirty="0"/>
            </a:p>
          </p:txBody>
        </p:sp>
      </p:grpSp>
    </p:spTree>
    <p:extLst>
      <p:ext uri="{BB962C8B-B14F-4D97-AF65-F5344CB8AC3E}">
        <p14:creationId xmlns:p14="http://schemas.microsoft.com/office/powerpoint/2010/main" val="269282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51301" y="112917"/>
            <a:ext cx="7140575" cy="612648"/>
          </a:xfrm>
        </p:spPr>
        <p:txBody>
          <a:bodyPr>
            <a:normAutofit/>
          </a:bodyPr>
          <a:lstStyle/>
          <a:p>
            <a:r>
              <a:rPr lang="en-US" sz="2000" dirty="0" smtClean="0">
                <a:latin typeface="Calibri" panose="020F0502020204030204" pitchFamily="34" charset="0"/>
              </a:rPr>
              <a:t>Lessons Learned: Chikungunya Challenge</a:t>
            </a:r>
            <a:endParaRPr lang="en-US" sz="2000" dirty="0">
              <a:latin typeface="Calibri" panose="020F0502020204030204" pitchFamily="34" charset="0"/>
            </a:endParaRPr>
          </a:p>
        </p:txBody>
      </p:sp>
      <p:sp>
        <p:nvSpPr>
          <p:cNvPr id="7" name="Slide Number Placeholder 6"/>
          <p:cNvSpPr>
            <a:spLocks noGrp="1"/>
          </p:cNvSpPr>
          <p:nvPr>
            <p:ph type="sldNum" sz="quarter" idx="11"/>
          </p:nvPr>
        </p:nvSpPr>
        <p:spPr/>
        <p:txBody>
          <a:bodyPr/>
          <a:lstStyle/>
          <a:p>
            <a:pPr>
              <a:defRPr/>
            </a:pPr>
            <a:fld id="{231CC523-8BC6-4921-807A-66BD262F34AB}" type="slidenum">
              <a:rPr lang="en-US" smtClean="0">
                <a:latin typeface="Calibri" panose="020F0502020204030204" pitchFamily="34" charset="0"/>
              </a:rPr>
              <a:pPr>
                <a:defRPr/>
              </a:pPr>
              <a:t>17</a:t>
            </a:fld>
            <a:endParaRPr lang="en-US">
              <a:latin typeface="Calibri" panose="020F0502020204030204" pitchFamily="34" charset="0"/>
            </a:endParaRPr>
          </a:p>
        </p:txBody>
      </p:sp>
      <p:pic>
        <p:nvPicPr>
          <p:cNvPr id="27" name="Picture 26"/>
          <p:cNvPicPr>
            <a:picLocks noChangeAspect="1"/>
          </p:cNvPicPr>
          <p:nvPr/>
        </p:nvPicPr>
        <p:blipFill>
          <a:blip r:embed="rId3">
            <a:clrChange>
              <a:clrFrom>
                <a:srgbClr val="FFFFFF"/>
              </a:clrFrom>
              <a:clrTo>
                <a:srgbClr val="FFFFFF">
                  <a:alpha val="0"/>
                </a:srgbClr>
              </a:clrTo>
            </a:clrChange>
          </a:blip>
          <a:stretch>
            <a:fillRect/>
          </a:stretch>
        </p:blipFill>
        <p:spPr>
          <a:xfrm>
            <a:off x="248514" y="1169370"/>
            <a:ext cx="3640145" cy="2615184"/>
          </a:xfrm>
          <a:prstGeom prst="rect">
            <a:avLst/>
          </a:prstGeom>
        </p:spPr>
      </p:pic>
      <p:pic>
        <p:nvPicPr>
          <p:cNvPr id="28" name="Picture 27"/>
          <p:cNvPicPr>
            <a:picLocks noChangeAspect="1"/>
          </p:cNvPicPr>
          <p:nvPr/>
        </p:nvPicPr>
        <p:blipFill>
          <a:blip r:embed="rId4">
            <a:clrChange>
              <a:clrFrom>
                <a:srgbClr val="FFFFFF"/>
              </a:clrFrom>
              <a:clrTo>
                <a:srgbClr val="FFFFFF">
                  <a:alpha val="0"/>
                </a:srgbClr>
              </a:clrTo>
            </a:clrChange>
          </a:blip>
          <a:stretch>
            <a:fillRect/>
          </a:stretch>
        </p:blipFill>
        <p:spPr>
          <a:xfrm>
            <a:off x="367882" y="3848138"/>
            <a:ext cx="3674198" cy="2615184"/>
          </a:xfrm>
          <a:prstGeom prst="rect">
            <a:avLst/>
          </a:prstGeom>
        </p:spPr>
      </p:pic>
      <p:sp>
        <p:nvSpPr>
          <p:cNvPr id="29" name="TextBox 28"/>
          <p:cNvSpPr txBox="1"/>
          <p:nvPr/>
        </p:nvSpPr>
        <p:spPr>
          <a:xfrm>
            <a:off x="4134428" y="3733800"/>
            <a:ext cx="4789426" cy="2708434"/>
          </a:xfrm>
          <a:prstGeom prst="rect">
            <a:avLst/>
          </a:prstGeom>
          <a:noFill/>
        </p:spPr>
        <p:txBody>
          <a:bodyPr wrap="square" rtlCol="0">
            <a:spAutoFit/>
          </a:bodyPr>
          <a:lstStyle/>
          <a:p>
            <a:pPr algn="ctr"/>
            <a:r>
              <a:rPr lang="en-US" sz="1400" u="sng" dirty="0" smtClean="0">
                <a:latin typeface="Calibri" panose="020F0502020204030204" pitchFamily="34" charset="0"/>
              </a:rPr>
              <a:t>Mexico – No Reporting Prior </a:t>
            </a:r>
            <a:r>
              <a:rPr lang="en-US" sz="1400" u="sng" dirty="0">
                <a:latin typeface="Calibri" panose="020F0502020204030204" pitchFamily="34" charset="0"/>
              </a:rPr>
              <a:t>to Challenge Start</a:t>
            </a:r>
          </a:p>
          <a:p>
            <a:endParaRPr lang="en-US" sz="1400" dirty="0" smtClean="0">
              <a:latin typeface="Calibri" panose="020F0502020204030204" pitchFamily="34" charset="0"/>
            </a:endParaRPr>
          </a:p>
          <a:p>
            <a:pPr marL="285750" indent="-285750">
              <a:spcAft>
                <a:spcPts val="600"/>
              </a:spcAft>
              <a:buFont typeface="Arial" panose="020B0604020202020204" pitchFamily="34" charset="0"/>
              <a:buChar char="•"/>
            </a:pPr>
            <a:r>
              <a:rPr lang="en-US" sz="1400" dirty="0" smtClean="0">
                <a:latin typeface="Calibri" panose="020F0502020204030204" pitchFamily="34" charset="0"/>
              </a:rPr>
              <a:t>Most solvers could not predict spread to a new country</a:t>
            </a:r>
            <a:endParaRPr lang="en-US" sz="1400" dirty="0">
              <a:latin typeface="Calibri" panose="020F0502020204030204" pitchFamily="34" charset="0"/>
            </a:endParaRPr>
          </a:p>
          <a:p>
            <a:pPr marL="285750" indent="-285750">
              <a:spcAft>
                <a:spcPts val="600"/>
              </a:spcAft>
              <a:buFont typeface="Arial" panose="020B0604020202020204" pitchFamily="34" charset="0"/>
              <a:buChar char="•"/>
            </a:pPr>
            <a:r>
              <a:rPr lang="en-US" sz="1400" dirty="0" smtClean="0">
                <a:latin typeface="Calibri" panose="020F0502020204030204" pitchFamily="34" charset="0"/>
              </a:rPr>
              <a:t>Ex: Complex Models - Ecological niche + transportation + disease transmission components</a:t>
            </a:r>
          </a:p>
          <a:p>
            <a:pPr marL="285750" indent="-285750">
              <a:spcAft>
                <a:spcPts val="600"/>
              </a:spcAft>
              <a:buFont typeface="Arial" panose="020B0604020202020204" pitchFamily="34" charset="0"/>
              <a:buChar char="•"/>
            </a:pPr>
            <a:r>
              <a:rPr lang="en-US" sz="1400" dirty="0" smtClean="0">
                <a:latin typeface="Calibri" panose="020F0502020204030204" pitchFamily="34" charset="0"/>
              </a:rPr>
              <a:t>Data employed</a:t>
            </a:r>
          </a:p>
          <a:p>
            <a:pPr marL="742950" lvl="1" indent="-285750">
              <a:spcAft>
                <a:spcPts val="600"/>
              </a:spcAft>
              <a:buFont typeface="Arial" panose="020B0604020202020204" pitchFamily="34" charset="0"/>
              <a:buChar char="•"/>
            </a:pPr>
            <a:r>
              <a:rPr lang="en-US" sz="1400" dirty="0" smtClean="0">
                <a:latin typeface="Calibri" panose="020F0502020204030204" pitchFamily="34" charset="0"/>
              </a:rPr>
              <a:t>PAHO case report data</a:t>
            </a:r>
          </a:p>
          <a:p>
            <a:pPr marL="742950" lvl="1" indent="-285750">
              <a:spcAft>
                <a:spcPts val="600"/>
              </a:spcAft>
              <a:buFont typeface="Arial" panose="020B0604020202020204" pitchFamily="34" charset="0"/>
              <a:buChar char="•"/>
            </a:pPr>
            <a:r>
              <a:rPr lang="en-US" sz="1400" dirty="0" smtClean="0">
                <a:latin typeface="Calibri" panose="020F0502020204030204" pitchFamily="34" charset="0"/>
              </a:rPr>
              <a:t>Air travel</a:t>
            </a:r>
          </a:p>
          <a:p>
            <a:pPr marL="742950" lvl="1" indent="-285750">
              <a:spcAft>
                <a:spcPts val="600"/>
              </a:spcAft>
              <a:buFont typeface="Arial" panose="020B0604020202020204" pitchFamily="34" charset="0"/>
              <a:buChar char="•"/>
            </a:pPr>
            <a:r>
              <a:rPr lang="en-US" sz="1400" dirty="0" smtClean="0">
                <a:latin typeface="Calibri" panose="020F0502020204030204" pitchFamily="34" charset="0"/>
              </a:rPr>
              <a:t>30 year climate data</a:t>
            </a:r>
          </a:p>
          <a:p>
            <a:pPr marL="742950" lvl="1" indent="-285750">
              <a:spcAft>
                <a:spcPts val="600"/>
              </a:spcAft>
              <a:buFont typeface="Arial" panose="020B0604020202020204" pitchFamily="34" charset="0"/>
              <a:buChar char="•"/>
            </a:pPr>
            <a:r>
              <a:rPr lang="en-US" sz="1400" dirty="0" smtClean="0">
                <a:latin typeface="Calibri" panose="020F0502020204030204" pitchFamily="34" charset="0"/>
              </a:rPr>
              <a:t>Distribution of vector (mosquito)</a:t>
            </a:r>
          </a:p>
        </p:txBody>
      </p:sp>
      <p:sp>
        <p:nvSpPr>
          <p:cNvPr id="30" name="TextBox 29"/>
          <p:cNvSpPr txBox="1"/>
          <p:nvPr/>
        </p:nvSpPr>
        <p:spPr>
          <a:xfrm>
            <a:off x="4136896" y="1110024"/>
            <a:ext cx="4786957" cy="1908215"/>
          </a:xfrm>
          <a:prstGeom prst="rect">
            <a:avLst/>
          </a:prstGeom>
          <a:noFill/>
        </p:spPr>
        <p:txBody>
          <a:bodyPr wrap="square" rtlCol="0">
            <a:spAutoFit/>
          </a:bodyPr>
          <a:lstStyle/>
          <a:p>
            <a:pPr algn="ctr"/>
            <a:r>
              <a:rPr lang="en-US" sz="1400" u="sng" dirty="0" smtClean="0">
                <a:latin typeface="Calibri" panose="020F0502020204030204" pitchFamily="34" charset="0"/>
              </a:rPr>
              <a:t>USA – Data Available Prior to Challenge Start</a:t>
            </a:r>
          </a:p>
          <a:p>
            <a:endParaRPr lang="en-US" sz="1400" dirty="0">
              <a:latin typeface="Calibri" panose="020F0502020204030204" pitchFamily="34" charset="0"/>
            </a:endParaRPr>
          </a:p>
          <a:p>
            <a:pPr marL="285750" indent="-285750">
              <a:spcAft>
                <a:spcPts val="600"/>
              </a:spcAft>
              <a:buFont typeface="Arial" panose="020B0604020202020204" pitchFamily="34" charset="0"/>
              <a:buChar char="•"/>
            </a:pPr>
            <a:r>
              <a:rPr lang="en-US" sz="1400" dirty="0" smtClean="0">
                <a:latin typeface="Calibri" panose="020F0502020204030204" pitchFamily="34" charset="0"/>
              </a:rPr>
              <a:t>Most solvers extrapolated based on existing data</a:t>
            </a:r>
          </a:p>
          <a:p>
            <a:pPr marL="285750" indent="-285750">
              <a:spcAft>
                <a:spcPts val="600"/>
              </a:spcAft>
              <a:buFont typeface="Arial" panose="020B0604020202020204" pitchFamily="34" charset="0"/>
              <a:buChar char="•"/>
            </a:pPr>
            <a:r>
              <a:rPr lang="en-US" sz="1400" dirty="0" smtClean="0">
                <a:latin typeface="Calibri" panose="020F0502020204030204" pitchFamily="34" charset="0"/>
              </a:rPr>
              <a:t>Ex: Simple Model - SI (susceptible-infected) model</a:t>
            </a:r>
          </a:p>
          <a:p>
            <a:pPr marL="285750" indent="-285750">
              <a:spcAft>
                <a:spcPts val="600"/>
              </a:spcAft>
              <a:buFont typeface="Arial" panose="020B0604020202020204" pitchFamily="34" charset="0"/>
              <a:buChar char="•"/>
            </a:pPr>
            <a:r>
              <a:rPr lang="en-US" sz="1400" dirty="0" smtClean="0">
                <a:latin typeface="Calibri" panose="020F0502020204030204" pitchFamily="34" charset="0"/>
              </a:rPr>
              <a:t>Data employed</a:t>
            </a:r>
          </a:p>
          <a:p>
            <a:pPr marL="742950" lvl="1" indent="-285750">
              <a:spcAft>
                <a:spcPts val="600"/>
              </a:spcAft>
              <a:buFont typeface="Arial" panose="020B0604020202020204" pitchFamily="34" charset="0"/>
              <a:buChar char="•"/>
            </a:pPr>
            <a:r>
              <a:rPr lang="en-US" sz="1400" dirty="0" smtClean="0">
                <a:latin typeface="Calibri" panose="020F0502020204030204" pitchFamily="34" charset="0"/>
              </a:rPr>
              <a:t>PAHO case report data</a:t>
            </a:r>
          </a:p>
          <a:p>
            <a:pPr marL="742950" lvl="1" indent="-285750">
              <a:spcAft>
                <a:spcPts val="600"/>
              </a:spcAft>
              <a:buFont typeface="Arial" panose="020B0604020202020204" pitchFamily="34" charset="0"/>
              <a:buChar char="•"/>
            </a:pPr>
            <a:r>
              <a:rPr lang="en-US" sz="1400" dirty="0" smtClean="0">
                <a:latin typeface="Calibri" panose="020F0502020204030204" pitchFamily="34" charset="0"/>
              </a:rPr>
              <a:t>Air travel</a:t>
            </a:r>
          </a:p>
        </p:txBody>
      </p:sp>
      <p:cxnSp>
        <p:nvCxnSpPr>
          <p:cNvPr id="31" name="Straight Connector 30"/>
          <p:cNvCxnSpPr/>
          <p:nvPr/>
        </p:nvCxnSpPr>
        <p:spPr bwMode="auto">
          <a:xfrm>
            <a:off x="1462323" y="1469119"/>
            <a:ext cx="0" cy="1806846"/>
          </a:xfrm>
          <a:prstGeom prst="line">
            <a:avLst/>
          </a:prstGeom>
          <a:noFill/>
          <a:ln w="22225">
            <a:solidFill>
              <a:schemeClr val="bg1">
                <a:lumMod val="85000"/>
              </a:schemeClr>
            </a:solidFill>
            <a:prstDash val="sysDash"/>
            <a:round/>
            <a:headEnd/>
            <a:tailEnd/>
          </a:ln>
          <a:extLst>
            <a:ext uri="{909E8E84-426E-40DD-AFC4-6F175D3DCCD1}">
              <a14:hiddenFill xmlns:a14="http://schemas.microsoft.com/office/drawing/2010/main">
                <a:noFill/>
              </a14:hiddenFill>
            </a:ext>
          </a:extLst>
        </p:spPr>
      </p:cxnSp>
      <p:sp>
        <p:nvSpPr>
          <p:cNvPr id="32" name="TextBox 31"/>
          <p:cNvSpPr txBox="1"/>
          <p:nvPr/>
        </p:nvSpPr>
        <p:spPr>
          <a:xfrm>
            <a:off x="822819" y="1190201"/>
            <a:ext cx="1111202" cy="246221"/>
          </a:xfrm>
          <a:prstGeom prst="rect">
            <a:avLst/>
          </a:prstGeom>
          <a:noFill/>
        </p:spPr>
        <p:txBody>
          <a:bodyPr wrap="none" rtlCol="0">
            <a:spAutoFit/>
          </a:bodyPr>
          <a:lstStyle/>
          <a:p>
            <a:r>
              <a:rPr lang="en-US" sz="1000" dirty="0" smtClean="0">
                <a:solidFill>
                  <a:schemeClr val="bg1">
                    <a:lumMod val="50000"/>
                  </a:schemeClr>
                </a:solidFill>
                <a:latin typeface="Calibri" panose="020F0502020204030204" pitchFamily="34" charset="0"/>
              </a:rPr>
              <a:t>Start of Challenge</a:t>
            </a:r>
            <a:endParaRPr lang="en-US" sz="1000" dirty="0">
              <a:solidFill>
                <a:schemeClr val="bg1">
                  <a:lumMod val="50000"/>
                </a:schemeClr>
              </a:solidFill>
              <a:latin typeface="Calibri" panose="020F0502020204030204" pitchFamily="34" charset="0"/>
            </a:endParaRPr>
          </a:p>
        </p:txBody>
      </p:sp>
      <p:grpSp>
        <p:nvGrpSpPr>
          <p:cNvPr id="33" name="Group 32"/>
          <p:cNvGrpSpPr/>
          <p:nvPr/>
        </p:nvGrpSpPr>
        <p:grpSpPr>
          <a:xfrm>
            <a:off x="1852207" y="1378106"/>
            <a:ext cx="944038" cy="502489"/>
            <a:chOff x="1020313" y="1386112"/>
            <a:chExt cx="944038" cy="502489"/>
          </a:xfrm>
        </p:grpSpPr>
        <p:sp>
          <p:nvSpPr>
            <p:cNvPr id="34" name="Oval 33"/>
            <p:cNvSpPr/>
            <p:nvPr/>
          </p:nvSpPr>
          <p:spPr>
            <a:xfrm>
              <a:off x="1122809" y="1463443"/>
              <a:ext cx="113884" cy="1138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35" name="TextBox 34"/>
            <p:cNvSpPr txBox="1"/>
            <p:nvPr/>
          </p:nvSpPr>
          <p:spPr>
            <a:xfrm>
              <a:off x="1285960" y="1386112"/>
              <a:ext cx="513282" cy="246221"/>
            </a:xfrm>
            <a:prstGeom prst="rect">
              <a:avLst/>
            </a:prstGeom>
            <a:noFill/>
          </p:spPr>
          <p:txBody>
            <a:bodyPr wrap="none" rtlCol="0">
              <a:spAutoFit/>
            </a:bodyPr>
            <a:lstStyle/>
            <a:p>
              <a:r>
                <a:rPr lang="en-US" sz="1000" dirty="0" smtClean="0">
                  <a:latin typeface="Calibri" panose="020F0502020204030204" pitchFamily="34" charset="0"/>
                </a:rPr>
                <a:t>Actual</a:t>
              </a:r>
              <a:endParaRPr lang="en-US" sz="1000" dirty="0">
                <a:latin typeface="Calibri" panose="020F0502020204030204" pitchFamily="34" charset="0"/>
              </a:endParaRPr>
            </a:p>
          </p:txBody>
        </p:sp>
        <p:sp>
          <p:nvSpPr>
            <p:cNvPr id="36" name="Rectangle 35"/>
            <p:cNvSpPr/>
            <p:nvPr/>
          </p:nvSpPr>
          <p:spPr>
            <a:xfrm>
              <a:off x="1020313" y="1755496"/>
              <a:ext cx="318877" cy="38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37" name="TextBox 36"/>
            <p:cNvSpPr txBox="1"/>
            <p:nvPr/>
          </p:nvSpPr>
          <p:spPr>
            <a:xfrm>
              <a:off x="1285960" y="1642380"/>
              <a:ext cx="678391" cy="246221"/>
            </a:xfrm>
            <a:prstGeom prst="rect">
              <a:avLst/>
            </a:prstGeom>
            <a:noFill/>
          </p:spPr>
          <p:txBody>
            <a:bodyPr wrap="none" rtlCol="0">
              <a:spAutoFit/>
            </a:bodyPr>
            <a:lstStyle/>
            <a:p>
              <a:r>
                <a:rPr lang="en-US" sz="1000" dirty="0" smtClean="0">
                  <a:latin typeface="Calibri" panose="020F0502020204030204" pitchFamily="34" charset="0"/>
                </a:rPr>
                <a:t>Forecasts</a:t>
              </a:r>
              <a:endParaRPr lang="en-US" sz="1000" dirty="0">
                <a:latin typeface="Calibri" panose="020F0502020204030204" pitchFamily="34" charset="0"/>
              </a:endParaRPr>
            </a:p>
          </p:txBody>
        </p:sp>
      </p:grpSp>
      <p:cxnSp>
        <p:nvCxnSpPr>
          <p:cNvPr id="38" name="Straight Connector 37"/>
          <p:cNvCxnSpPr/>
          <p:nvPr/>
        </p:nvCxnSpPr>
        <p:spPr bwMode="auto">
          <a:xfrm>
            <a:off x="1462323" y="4226233"/>
            <a:ext cx="0" cy="1720119"/>
          </a:xfrm>
          <a:prstGeom prst="line">
            <a:avLst/>
          </a:prstGeom>
          <a:noFill/>
          <a:ln w="22225">
            <a:solidFill>
              <a:schemeClr val="bg1">
                <a:lumMod val="85000"/>
              </a:schemeClr>
            </a:solidFill>
            <a:prstDash val="sysDash"/>
            <a:round/>
            <a:headEnd/>
            <a:tailEnd/>
          </a:ln>
          <a:extLst>
            <a:ext uri="{909E8E84-426E-40DD-AFC4-6F175D3DCCD1}">
              <a14:hiddenFill xmlns:a14="http://schemas.microsoft.com/office/drawing/2010/main">
                <a:noFill/>
              </a14:hiddenFill>
            </a:ext>
          </a:extLst>
        </p:spPr>
      </p:cxnSp>
      <p:grpSp>
        <p:nvGrpSpPr>
          <p:cNvPr id="39" name="Group 38"/>
          <p:cNvGrpSpPr/>
          <p:nvPr/>
        </p:nvGrpSpPr>
        <p:grpSpPr>
          <a:xfrm>
            <a:off x="1852208" y="4380387"/>
            <a:ext cx="944038" cy="502490"/>
            <a:chOff x="3104236" y="1335812"/>
            <a:chExt cx="900932" cy="479545"/>
          </a:xfrm>
        </p:grpSpPr>
        <p:sp>
          <p:nvSpPr>
            <p:cNvPr id="40" name="Oval 39"/>
            <p:cNvSpPr/>
            <p:nvPr/>
          </p:nvSpPr>
          <p:spPr>
            <a:xfrm>
              <a:off x="3202052" y="1409613"/>
              <a:ext cx="108684" cy="1086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41" name="TextBox 40"/>
            <p:cNvSpPr txBox="1"/>
            <p:nvPr/>
          </p:nvSpPr>
          <p:spPr>
            <a:xfrm>
              <a:off x="3357753" y="1335812"/>
              <a:ext cx="489845" cy="234978"/>
            </a:xfrm>
            <a:prstGeom prst="rect">
              <a:avLst/>
            </a:prstGeom>
            <a:noFill/>
          </p:spPr>
          <p:txBody>
            <a:bodyPr wrap="none" rtlCol="0">
              <a:spAutoFit/>
            </a:bodyPr>
            <a:lstStyle/>
            <a:p>
              <a:r>
                <a:rPr lang="en-US" sz="1000" dirty="0" smtClean="0">
                  <a:latin typeface="Calibri" panose="020F0502020204030204" pitchFamily="34" charset="0"/>
                </a:rPr>
                <a:t>Actual</a:t>
              </a:r>
              <a:endParaRPr lang="en-US" sz="1000" dirty="0">
                <a:latin typeface="Calibri" panose="020F0502020204030204" pitchFamily="34" charset="0"/>
              </a:endParaRPr>
            </a:p>
          </p:txBody>
        </p:sp>
        <p:sp>
          <p:nvSpPr>
            <p:cNvPr id="42" name="Rectangle 41"/>
            <p:cNvSpPr/>
            <p:nvPr/>
          </p:nvSpPr>
          <p:spPr>
            <a:xfrm>
              <a:off x="3104236" y="1688329"/>
              <a:ext cx="30431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47" name="TextBox 46"/>
            <p:cNvSpPr txBox="1"/>
            <p:nvPr/>
          </p:nvSpPr>
          <p:spPr>
            <a:xfrm>
              <a:off x="3357753" y="1580379"/>
              <a:ext cx="647415" cy="234978"/>
            </a:xfrm>
            <a:prstGeom prst="rect">
              <a:avLst/>
            </a:prstGeom>
            <a:noFill/>
          </p:spPr>
          <p:txBody>
            <a:bodyPr wrap="none" rtlCol="0">
              <a:spAutoFit/>
            </a:bodyPr>
            <a:lstStyle/>
            <a:p>
              <a:r>
                <a:rPr lang="en-US" sz="1000" dirty="0" smtClean="0">
                  <a:latin typeface="Calibri" panose="020F0502020204030204" pitchFamily="34" charset="0"/>
                </a:rPr>
                <a:t>Forecasts</a:t>
              </a:r>
              <a:endParaRPr lang="en-US" sz="1000" dirty="0">
                <a:latin typeface="Calibri" panose="020F0502020204030204" pitchFamily="34" charset="0"/>
              </a:endParaRPr>
            </a:p>
          </p:txBody>
        </p:sp>
      </p:grpSp>
      <p:sp>
        <p:nvSpPr>
          <p:cNvPr id="49" name="TextBox 48"/>
          <p:cNvSpPr txBox="1"/>
          <p:nvPr/>
        </p:nvSpPr>
        <p:spPr>
          <a:xfrm>
            <a:off x="878784" y="3978684"/>
            <a:ext cx="1111202" cy="246221"/>
          </a:xfrm>
          <a:prstGeom prst="rect">
            <a:avLst/>
          </a:prstGeom>
          <a:noFill/>
        </p:spPr>
        <p:txBody>
          <a:bodyPr wrap="none" rtlCol="0">
            <a:spAutoFit/>
          </a:bodyPr>
          <a:lstStyle/>
          <a:p>
            <a:r>
              <a:rPr lang="en-US" sz="1000" dirty="0" smtClean="0">
                <a:solidFill>
                  <a:schemeClr val="bg1">
                    <a:lumMod val="50000"/>
                  </a:schemeClr>
                </a:solidFill>
                <a:latin typeface="Calibri" panose="020F0502020204030204" pitchFamily="34" charset="0"/>
              </a:rPr>
              <a:t>Start of Challenge</a:t>
            </a:r>
            <a:endParaRPr lang="en-US" sz="1000" dirty="0">
              <a:solidFill>
                <a:schemeClr val="bg1">
                  <a:lumMod val="50000"/>
                </a:schemeClr>
              </a:solidFill>
              <a:latin typeface="Calibri" panose="020F0502020204030204" pitchFamily="34" charset="0"/>
            </a:endParaRPr>
          </a:p>
        </p:txBody>
      </p:sp>
      <p:sp>
        <p:nvSpPr>
          <p:cNvPr id="54" name="Footer Placeholder 52"/>
          <p:cNvSpPr>
            <a:spLocks noGrp="1"/>
          </p:cNvSpPr>
          <p:nvPr>
            <p:ph type="ftr" sz="quarter" idx="10"/>
          </p:nvPr>
        </p:nvSpPr>
        <p:spPr>
          <a:xfrm>
            <a:off x="1333500" y="6550026"/>
            <a:ext cx="6477000" cy="298450"/>
          </a:xfrm>
        </p:spPr>
        <p:txBody>
          <a:bodyPr/>
          <a:lstStyle/>
          <a:p>
            <a:r>
              <a:rPr lang="en-US" sz="800" dirty="0" smtClean="0">
                <a:latin typeface="Calibri" panose="020F0502020204030204" pitchFamily="34" charset="0"/>
              </a:rPr>
              <a:t>Approved for Public Release, Distribution Unlimited</a:t>
            </a:r>
            <a:endParaRPr lang="en-US" sz="800" dirty="0">
              <a:latin typeface="Calibri" panose="020F0502020204030204" pitchFamily="34" charset="0"/>
            </a:endParaRPr>
          </a:p>
        </p:txBody>
      </p:sp>
    </p:spTree>
    <p:extLst>
      <p:ext uri="{BB962C8B-B14F-4D97-AF65-F5344CB8AC3E}">
        <p14:creationId xmlns:p14="http://schemas.microsoft.com/office/powerpoint/2010/main" val="25118491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2667000"/>
            <a:ext cx="3298339" cy="461665"/>
          </a:xfrm>
          <a:prstGeom prst="rect">
            <a:avLst/>
          </a:prstGeom>
          <a:noFill/>
        </p:spPr>
        <p:txBody>
          <a:bodyPr wrap="none" rtlCol="0">
            <a:spAutoFit/>
          </a:bodyPr>
          <a:lstStyle/>
          <a:p>
            <a:r>
              <a:rPr lang="en-US" sz="2400" dirty="0" smtClean="0">
                <a:latin typeface="Calibri" panose="020F0502020204030204" pitchFamily="34" charset="0"/>
              </a:rPr>
              <a:t>Gene-encoded Immunity</a:t>
            </a:r>
            <a:endParaRPr lang="en-US" sz="2400" dirty="0">
              <a:latin typeface="Calibri" panose="020F0502020204030204" pitchFamily="34" charset="0"/>
            </a:endParaRPr>
          </a:p>
        </p:txBody>
      </p:sp>
    </p:spTree>
    <p:extLst>
      <p:ext uri="{BB962C8B-B14F-4D97-AF65-F5344CB8AC3E}">
        <p14:creationId xmlns:p14="http://schemas.microsoft.com/office/powerpoint/2010/main" val="3718979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83863" y="151899"/>
            <a:ext cx="7645862" cy="612648"/>
          </a:xfrm>
        </p:spPr>
        <p:txBody>
          <a:bodyPr>
            <a:noAutofit/>
          </a:bodyPr>
          <a:lstStyle/>
          <a:p>
            <a:pPr>
              <a:spcBef>
                <a:spcPts val="600"/>
              </a:spcBef>
              <a:spcAft>
                <a:spcPts val="600"/>
              </a:spcAft>
            </a:pPr>
            <a:r>
              <a:rPr lang="en-US" sz="2200" dirty="0" smtClean="0">
                <a:latin typeface="Calibri" panose="020F0502020204030204" pitchFamily="34" charset="0"/>
              </a:rPr>
              <a:t>Antibodies for Immediate Immunity</a:t>
            </a:r>
            <a:endParaRPr lang="en-US" sz="2200" dirty="0">
              <a:latin typeface="Calibri" panose="020F0502020204030204" pitchFamily="34" charset="0"/>
            </a:endParaRPr>
          </a:p>
        </p:txBody>
      </p:sp>
      <p:sp>
        <p:nvSpPr>
          <p:cNvPr id="2" name="AutoShape 4" descr="data:image/png;base64,iVBORw0KGgoAAAANSUhEUgAAAMwAAAD3CAMAAABmQUuuAAAAkFBMVEX///8AAAD8/Pxubm7q6url5eXh4eHd3d339/fs7Oy0tLT19fWSkpLa2trm5ubx8fHR0dHLy8uJiYm/v78xMTEkJCSfn594eHhUVFQ1NTVjY2PDw8PJycmCgoKWlpaxsbFBQUEfHx+oqKhKSkpycnKenp4WFhZdXV09PT2FhYVpaWlPT08RERErKysbGxtGRkY7u5vGAAALGUlEQVR4nO1da1vqvBKliFouiqLcVBQQFbn5///dociBXGbSNllp4n7e9WV/sLt0tclkMrNmUqvFgnrz5mH+evGzHD9u+7PPzSbZbNeDq9CPZYH2w2KckHj6a3SaTzSRXywuQz9fGdQfTVz2GM3vW53JsPeQhn7UfMxzuJzx2Aj9rLn4LEwmSZqhH9aE61ZvXYJL8hP6gXm8MSbMgNfQz8zhqzSVJHkXb5A2ru8Hve/JcDh5CEXiiJ4FlyTJ/mf3rjXvDEfLfjSfbGDFZV1rDLbkX9oBudh9l6Q/4v4yCMdlYcfFgE4wLuz7tcdzKC4dPJfkJRCXWw9cknE9DJmhDzLJWxAuD164JNsQXO78cPldTytGuvHEZRGAjLcPMw9A5tkXmbsAZDxN/zBkVr7I9Krn8u2LSzKrnEs680ZmWTmZS29cAphmb4Y5SW4rJ9PyxiXAvvnDG5nuP0TmqXou/oZZiI3mjScumwBcarXyQcxCCLD818rE/EshUER95oNLKwwXLyYgzPY/g0283Iz7YFzgHs06ZD4NvG4GjDHvsURSGYZNDLaBVNY3Qakgp8wy4MQ/4g1EpR9qbRFhlzFTsWGWlqvBarQcL75f3+5vKpB2vCK49GixxpWc93lctTyLOhC5mWv61tR0HL35THa65zOm3ONN6eufHrylbpwzgLxKg/8/HU/DbeZKht/sm/ZKAy9fx5XLhL+10VD2PbjWzvtmw/JS7xv/Zx++yDqvmSYPJu9NXYA9OeckgHEpbOTdfoKkk6thzEXO03Rfvs2DbfVyNgVpt3F5wm2GxhHNZjd/fbpy5bLJ/4363Jw27T+tLlajn+V4OzNcuNltfy7mxo2fc3Cmn8slQ+vrB7RtGg/4oeC8ZD4WIpN9ny7GpU2SBWNz3Dcz06Jk9rhGZemXlEN0737frxJkam2j/LsMPjuK9D2dAO46LEMGtXs64Gd+XhWaPchHL5tTekH86P/xuep9fLz2JqiAeWkP6xr0wz5QXvPbhca2oLAILqVmlyAgbHZZHvP1brDg4jVh74LCDsBfYGObVL6kZephYZ27rFtK3H3CQYdxBfNtUHAKMDd6Zaqo/MMxh5E+x/R53Lfwt34k4haYOnPZo9mKg88KQaYGCEUggNIut30pxcsAJfeNYl8A4uKlgKcs3vMfsxhi2BSgdJjQvbQtUGH8KFZOUHoyDc0jA2rKeKutKAOUptxfPUIJoOY/XvFmAZDctx5F7AmkYWqG5nEAqG1LFF4mikwUxgxFBpgZcACITBxxGhAZbyV8pQAi45y9hwBEJjSNXzCaub9JBrNoxrFmgiIAkWRrMGR8FVeVBIZMJLma/8ho+KeGWSQGAGOakWUiDvinFk1Q+fIsNI8MxUSA+YginoGqxfZX+V4CqORMFLYZVWDWDU0kA6w0oVTrTj8Yo7jEYAFKSU2NYIqGqsQFiksMcwZGxlvrqxKAkYlg/sPIRBFqRpHB9yO1AIhMIzSPA0BkOD1Df37bvYaU91ZHps7cfXr8O6JeoTIynF2+ybsgRjLMKJuer2hWIbTFkGHEGR/CJYAqn4rI/NA3F8MLVex3MI4mrWeSir+ryKxZKucV0BJAsZClmlAUggutAVqLl1RjnBE7TTqcKZaWVhSKRpQlk+JMKexbkU+NCGhQlkqK+lS12UEENAkysvCrKpEggAtBZicXflXEZc08nyMZWffJ+aFoQHoYamTUityKyEBSTarh3ar2vhoufUhAUyWjvSFVi9K/6XqQp5es0C5GRh+6F/IFB1OH13RjOnnIc4bwXeVWEkeJa/cdy8XQO8eeDPGCpHM+zkJqqMO2A4nNJTJkwkcMRAtvECkf9FI4Q9ZJi+NMPKAHZwY+qJ+1gWgA6FU45X4WFTzEWLIMomFi1PjC9JAl7pi0zgjGRep8y7gUQshTeYktQLuJHbA1mTjyuWpcoTeO8suA0C7ykAxROcv13hditGqTC+ceQMgm2WLfK1ZWIFg8NY/qXK2K7H8njhP+gwshTWUpcrXP0MMLhPm/468S/TO5NYzr0gltgynE9wytkaXExkRcWh2VKrglJoPgqxg6l8lZmpmwF3UcZtiD5c73NQV71Wk+PI0Ot8jtJ7Sbp2CnTKoiPULTOVoLN+cZpzHJIMx/k6qQCjeND8PSzTTDqpkPOL/YT9NlZOzskCgoUK3yuRytvi/IP2EPLznPf+Nej/aPs2+Z4wFMLpvNdp19H1BjJuzMjHaFtln7R6kbPc2R0OKTHI/QJVN4SOPqxXRh7dZSU6sXafNDFulCjzA+J5rMJ28xwfNnY3Mx+UnJ1RXZp1x4RvPoZSpsrky1t0p1P3liCJCLOHtzTt8lI0uzmsEAqJXKVMoKaZnFpFnO6E07y056zEtvZod/bgbZu+dMs1Z1TSW1kHsZ0eMtst+r7y3Sbjt9ucr2QEeHgV4/iD0rlW5EnpEpjp2CSbjjVurh1JGf9gCI/XeXsHvAszKkd2VrV0hHkxw+RDEosFW06NdvbDOK5OaMHLO6Qhd5EKN435ntVry4xdWDbDCNqZKWsBZ7UMkN+o3rmwVg93vpTVlvLKjlg7a4+oDERcxk2ZX1l6FkBLT7qA9I62fXIPsh1mSKLx+af4fRMWVogW5MnaBNR3k1FwC3mVGUivZvaaaToRvIaPIp2GZG3aDYkyHWQqYblnoZ7AgzVUJqT4bQPDFWSr0MdcSUZlm21rciPE3G5VJdAFA7M10PY18kSYQHmKCV6pOC3ExdE2/tzlAnTjBOq0ob1ABE9/nsyRCxDiZordIGHceo73Xt5wwR62A8e9WNA9Uy6zsq+6Av4Zwxr/xWuQxERp+09i3siMANkxpVrwSR0YML9jafUAoyBiBVFjdY0kwa6WMnN0knw5kp2e7sYLkZqTLz0umD6zFNjoxyTiEuz3yyAbtk5HZXvcqDWw3ljfPU6Vdl7NmMN9kW1/UF6WFAbgcpZzWgiabrzl2j9+4eh9P39pzTJWd5IEJmNPTIGZfqkWkDxUw46LkKLm4tL2/YFCAIeqCCIyPTxjUAAEL3Z7gVWPY0oxxmujvBBffkb4hNm4OgB5s4Cyn3Hl16OzrWAU0t2FSMzNbzOcVW0I+d5JS9SldYn4cUW0PLd3L5UWV3FvaEeQaa9oLzwZW+IzGcZq5BcwFYoyv7M6ie5lBoIQ02oqgIh6t8yKLQQxrspXLwASo2AUFP0bCXyh8RmdNEQe8nxF6q+HExfhqNDGt01ekFCmoiobkAbBRZ9bA38CO9naFlNVghnu5h5wiQqoemi2PnApHOXYNCzihoe002wV+n2kLEZQa0wcNLr0hJ4SKmzYDWY8NwXtn9jmAzjsmqqbIYYxSJVHVG5HSq89q4tNPVA0gdnSOUQGDftO8idVAxmQF11pjMLXc+VDzzZlriwRhZJ+qUQ3cou02j+IpRfEdLxmycaJV6PJNGMc5mjQ9pAuL5MGoyPietSJWfgNobIKAYgJw4cvs00M4jLqJ0jaqSyrn8FNm4O6U5YD0BnKF5w3l+/VEhuqjVmh+H+YYsC3CEJgbINU23na/F/CgYSBtXMYVqVSUJuDK2Wmia5VnoJ3KAXoERX6SiKIhVMMpAciFQriPX9SF2pDOCTJTJ5AKg2zn+0VlDd2vAdCyrHExPgIhcxxLgGm0iO8pUBoaL3Iz3r4CtbwZJSisFWxIcT8ClONg+Gn9x4eQa6WDbfVQErgdyRCHXEmB67YLO+64adI8NYFFppXh+36/4KqWI8hQlUa+fdIub32GH7I8XAu231VPv5aja+ourDIX6fDNCZ5H/B44or7MdR1t5AAAAAElFTkSuQmCC"/>
          <p:cNvSpPr>
            <a:spLocks noChangeAspect="1" noChangeArrowheads="1"/>
          </p:cNvSpPr>
          <p:nvPr/>
        </p:nvSpPr>
        <p:spPr bwMode="auto">
          <a:xfrm>
            <a:off x="155575" y="-2109788"/>
            <a:ext cx="3648075" cy="4410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5" name="AutoShape 6" descr="data:image/png;base64,iVBORw0KGgoAAAANSUhEUgAAAMwAAAD3CAMAAABmQUuuAAAAkFBMVEX///8AAAD8/Pxubm7q6url5eXh4eHd3d339/fs7Oy0tLT19fWSkpLa2trm5ubx8fHR0dHLy8uJiYm/v78xMTEkJCSfn594eHhUVFQ1NTVjY2PDw8PJycmCgoKWlpaxsbFBQUEfHx+oqKhKSkpycnKenp4WFhZdXV09PT2FhYVpaWlPT08RERErKysbGxtGRkY7u5vGAAALGUlEQVR4nO1da1vqvBKliFouiqLcVBQQFbn5///dociBXGbSNllp4n7e9WV/sLt0tclkMrNmUqvFgnrz5mH+evGzHD9u+7PPzSbZbNeDq9CPZYH2w2KckHj6a3SaTzSRXywuQz9fGdQfTVz2GM3vW53JsPeQhn7UfMxzuJzx2Aj9rLn4LEwmSZqhH9aE61ZvXYJL8hP6gXm8MSbMgNfQz8zhqzSVJHkXb5A2ru8Hve/JcDh5CEXiiJ4FlyTJ/mf3rjXvDEfLfjSfbGDFZV1rDLbkX9oBudh9l6Q/4v4yCMdlYcfFgE4wLuz7tcdzKC4dPJfkJRCXWw9cknE9DJmhDzLJWxAuD164JNsQXO78cPldTytGuvHEZRGAjLcPMw9A5tkXmbsAZDxN/zBkVr7I9Krn8u2LSzKrnEs680ZmWTmZS29cAphmb4Y5SW4rJ9PyxiXAvvnDG5nuP0TmqXou/oZZiI3mjScumwBcarXyQcxCCLD818rE/EshUER95oNLKwwXLyYgzPY/g0283Iz7YFzgHs06ZD4NvG4GjDHvsURSGYZNDLaBVNY3Qakgp8wy4MQ/4g1EpR9qbRFhlzFTsWGWlqvBarQcL75f3+5vKpB2vCK49GixxpWc93lctTyLOhC5mWv61tR0HL35THa65zOm3ONN6eufHrylbpwzgLxKg/8/HU/DbeZKht/sm/ZKAy9fx5XLhL+10VD2PbjWzvtmw/JS7xv/Zx++yDqvmSYPJu9NXYA9OeckgHEpbOTdfoKkk6thzEXO03Rfvs2DbfVyNgVpt3F5wm2GxhHNZjd/fbpy5bLJ/4363Jw27T+tLlajn+V4OzNcuNltfy7mxo2fc3Cmn8slQ+vrB7RtGg/4oeC8ZD4WIpN9ny7GpU2SBWNz3Dcz06Jk9rhGZemXlEN0737frxJkam2j/LsMPjuK9D2dAO46LEMGtXs64Gd+XhWaPchHL5tTekH86P/xuep9fLz2JqiAeWkP6xr0wz5QXvPbhca2oLAILqVmlyAgbHZZHvP1brDg4jVh74LCDsBfYGObVL6kZephYZ27rFtK3H3CQYdxBfNtUHAKMDd6Zaqo/MMxh5E+x/R53Lfwt34k4haYOnPZo9mKg88KQaYGCEUggNIut30pxcsAJfeNYl8A4uKlgKcs3vMfsxhi2BSgdJjQvbQtUGH8KFZOUHoyDc0jA2rKeKutKAOUptxfPUIJoOY/XvFmAZDctx5F7AmkYWqG5nEAqG1LFF4mikwUxgxFBpgZcACITBxxGhAZbyV8pQAi45y9hwBEJjSNXzCaub9JBrNoxrFmgiIAkWRrMGR8FVeVBIZMJLma/8ho+KeGWSQGAGOakWUiDvinFk1Q+fIsNI8MxUSA+YginoGqxfZX+V4CqORMFLYZVWDWDU0kA6w0oVTrTj8Yo7jEYAFKSU2NYIqGqsQFiksMcwZGxlvrqxKAkYlg/sPIRBFqRpHB9yO1AIhMIzSPA0BkOD1Df37bvYaU91ZHps7cfXr8O6JeoTIynF2+ybsgRjLMKJuer2hWIbTFkGHEGR/CJYAqn4rI/NA3F8MLVex3MI4mrWeSir+ryKxZKucV0BJAsZClmlAUggutAVqLl1RjnBE7TTqcKZaWVhSKRpQlk+JMKexbkU+NCGhQlkqK+lS12UEENAkysvCrKpEggAtBZicXflXEZc08nyMZWffJ+aFoQHoYamTUityKyEBSTarh3ar2vhoufUhAUyWjvSFVi9K/6XqQp5es0C5GRh+6F/IFB1OH13RjOnnIc4bwXeVWEkeJa/cdy8XQO8eeDPGCpHM+zkJqqMO2A4nNJTJkwkcMRAtvECkf9FI4Q9ZJi+NMPKAHZwY+qJ+1gWgA6FU45X4WFTzEWLIMomFi1PjC9JAl7pi0zgjGRep8y7gUQshTeYktQLuJHbA1mTjyuWpcoTeO8suA0C7ykAxROcv13hditGqTC+ceQMgm2WLfK1ZWIFg8NY/qXK2K7H8njhP+gwshTWUpcrXP0MMLhPm/468S/TO5NYzr0gltgynE9wytkaXExkRcWh2VKrglJoPgqxg6l8lZmpmwF3UcZtiD5c73NQV71Wk+PI0Ot8jtJ7Sbp2CnTKoiPULTOVoLN+cZpzHJIMx/k6qQCjeND8PSzTTDqpkPOL/YT9NlZOzskCgoUK3yuRytvi/IP2EPLznPf+Nej/aPs2+Z4wFMLpvNdp19H1BjJuzMjHaFtln7R6kbPc2R0OKTHI/QJVN4SOPqxXRh7dZSU6sXafNDFulCjzA+J5rMJ28xwfNnY3Mx+UnJ1RXZp1x4RvPoZSpsrky1t0p1P3liCJCLOHtzTt8lI0uzmsEAqJXKVMoKaZnFpFnO6E07y056zEtvZod/bgbZu+dMs1Z1TSW1kHsZ0eMtst+r7y3Sbjt9ucr2QEeHgV4/iD0rlW5EnpEpjp2CSbjjVurh1JGf9gCI/XeXsHvAszKkd2VrV0hHkxw+RDEosFW06NdvbDOK5OaMHLO6Qhd5EKN435ntVry4xdWDbDCNqZKWsBZ7UMkN+o3rmwVg93vpTVlvLKjlg7a4+oDERcxk2ZX1l6FkBLT7qA9I62fXIPsh1mSKLx+af4fRMWVogW5MnaBNR3k1FwC3mVGUivZvaaaToRvIaPIp2GZG3aDYkyHWQqYblnoZ7AgzVUJqT4bQPDFWSr0MdcSUZlm21rciPE3G5VJdAFA7M10PY18kSYQHmKCV6pOC3ExdE2/tzlAnTjBOq0ob1ABE9/nsyRCxDiZordIGHceo73Xt5wwR62A8e9WNA9Uy6zsq+6Av4Zwxr/xWuQxERp+09i3siMANkxpVrwSR0YML9jafUAoyBiBVFjdY0kwa6WMnN0knw5kp2e7sYLkZqTLz0umD6zFNjoxyTiEuz3yyAbtk5HZXvcqDWw3ljfPU6Vdl7NmMN9kW1/UF6WFAbgcpZzWgiabrzl2j9+4eh9P39pzTJWd5IEJmNPTIGZfqkWkDxUw46LkKLm4tL2/YFCAIeqCCIyPTxjUAAEL3Z7gVWPY0oxxmujvBBffkb4hNm4OgB5s4Cyn3Hl16OzrWAU0t2FSMzNbzOcVW0I+d5JS9SldYn4cUW0PLd3L5UWV3FvaEeQaa9oLzwZW+IzGcZq5BcwFYoyv7M6ie5lBoIQ02oqgIh6t8yKLQQxrspXLwASo2AUFP0bCXyh8RmdNEQe8nxF6q+HExfhqNDGt01ekFCmoiobkAbBRZ9bA38CO9naFlNVghnu5h5wiQqoemi2PnApHOXYNCzihoe002wV+n2kLEZQa0wcNLr0hJ4SKmzYDWY8NwXtn9jmAzjsmqqbIYYxSJVHVG5HSq89q4tNPVA0gdnSOUQGDftO8idVAxmQF11pjMLXc+VDzzZlriwRhZJ+qUQ3cou02j+IpRfEdLxmycaJV6PJNGMc5mjQ9pAuL5MGoyPietSJWfgNobIKAYgJw4cvs00M4jLqJ0jaqSyrn8FNm4O6U5YD0BnKF5w3l+/VEhuqjVmh+H+YYsC3CEJgbINU23na/F/CgYSBtXMYVqVSUJuDK2Wmia5VnoJ3KAXoERX6SiKIhVMMpAciFQriPX9SF2pDOCTJTJ5AKg2zn+0VlDd2vAdCyrHExPgIhcxxLgGm0iO8pUBoaL3Iz3r4CtbwZJSisFWxIcT8ClONg+Gn9x4eQa6WDbfVQErgdyRCHXEmB67YLO+64adI8NYFFppXh+36/4KqWI8hQlUa+fdIub32GH7I8XAu231VPv5aja+ourDIX6fDNCZ5H/B44or7MdR1t5AAAAAElFTkSuQmCC"/>
          <p:cNvSpPr>
            <a:spLocks noChangeAspect="1" noChangeArrowheads="1"/>
          </p:cNvSpPr>
          <p:nvPr/>
        </p:nvSpPr>
        <p:spPr bwMode="auto">
          <a:xfrm>
            <a:off x="307975" y="-1957388"/>
            <a:ext cx="3648075" cy="4410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alibri" panose="020F0502020204030204" pitchFamily="34" charset="0"/>
            </a:endParaRPr>
          </a:p>
        </p:txBody>
      </p:sp>
      <p:sp>
        <p:nvSpPr>
          <p:cNvPr id="119" name="TextBox 118"/>
          <p:cNvSpPr txBox="1"/>
          <p:nvPr/>
        </p:nvSpPr>
        <p:spPr>
          <a:xfrm>
            <a:off x="155575" y="4020962"/>
            <a:ext cx="570509" cy="307777"/>
          </a:xfrm>
          <a:prstGeom prst="rect">
            <a:avLst/>
          </a:prstGeom>
          <a:noFill/>
        </p:spPr>
        <p:txBody>
          <a:bodyPr wrap="square" rtlCol="0">
            <a:spAutoFit/>
          </a:bodyPr>
          <a:lstStyle/>
          <a:p>
            <a:pPr algn="ctr"/>
            <a:r>
              <a:rPr lang="en-US" sz="1400" dirty="0" smtClean="0">
                <a:latin typeface="Calibri" panose="020F0502020204030204" pitchFamily="34" charset="0"/>
              </a:rPr>
              <a:t>Sick</a:t>
            </a:r>
            <a:endParaRPr lang="en-US" sz="1400" dirty="0">
              <a:latin typeface="Calibri" panose="020F0502020204030204" pitchFamily="34" charset="0"/>
            </a:endParaRPr>
          </a:p>
        </p:txBody>
      </p:sp>
      <p:sp>
        <p:nvSpPr>
          <p:cNvPr id="120" name="TextBox 119"/>
          <p:cNvSpPr txBox="1"/>
          <p:nvPr/>
        </p:nvSpPr>
        <p:spPr>
          <a:xfrm>
            <a:off x="733118" y="4013603"/>
            <a:ext cx="1211985" cy="523220"/>
          </a:xfrm>
          <a:prstGeom prst="rect">
            <a:avLst/>
          </a:prstGeom>
          <a:noFill/>
        </p:spPr>
        <p:txBody>
          <a:bodyPr wrap="square" rtlCol="0">
            <a:spAutoFit/>
          </a:bodyPr>
          <a:lstStyle/>
          <a:p>
            <a:pPr algn="ctr"/>
            <a:r>
              <a:rPr lang="en-US" sz="1400" dirty="0" smtClean="0">
                <a:latin typeface="Calibri" panose="020F0502020204030204" pitchFamily="34" charset="0"/>
              </a:rPr>
              <a:t>Convalescent survivor</a:t>
            </a:r>
            <a:endParaRPr lang="en-US" sz="1400" dirty="0">
              <a:latin typeface="Calibri" panose="020F0502020204030204" pitchFamily="34" charset="0"/>
            </a:endParaRPr>
          </a:p>
        </p:txBody>
      </p:sp>
      <p:pic>
        <p:nvPicPr>
          <p:cNvPr id="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996" y="2917795"/>
            <a:ext cx="405931" cy="114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 name="Picture 182" descr="men1.png"/>
          <p:cNvPicPr>
            <a:picLocks noChangeAspect="1"/>
          </p:cNvPicPr>
          <p:nvPr/>
        </p:nvPicPr>
        <p:blipFill rotWithShape="1">
          <a:blip r:embed="rId4" cstate="screen">
            <a:biLevel thresh="50000"/>
            <a:extLst>
              <a:ext uri="{28A0092B-C50C-407E-A947-70E740481C1C}">
                <a14:useLocalDpi xmlns:a14="http://schemas.microsoft.com/office/drawing/2010/main" val="0"/>
              </a:ext>
            </a:extLst>
          </a:blip>
          <a:srcRect/>
          <a:stretch/>
        </p:blipFill>
        <p:spPr>
          <a:xfrm>
            <a:off x="744108" y="2755957"/>
            <a:ext cx="461509" cy="1333634"/>
          </a:xfrm>
          <a:prstGeom prst="rect">
            <a:avLst/>
          </a:prstGeom>
        </p:spPr>
      </p:pic>
      <p:pic>
        <p:nvPicPr>
          <p:cNvPr id="188" name="Picture 187"/>
          <p:cNvPicPr>
            <a:picLocks noChangeAspect="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091684">
            <a:off x="2764698" y="3355896"/>
            <a:ext cx="331818" cy="386312"/>
          </a:xfrm>
          <a:prstGeom prst="rect">
            <a:avLst/>
          </a:prstGeom>
        </p:spPr>
      </p:pic>
      <p:pic>
        <p:nvPicPr>
          <p:cNvPr id="190" name="Picture 189"/>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433773">
            <a:off x="2960642" y="3601569"/>
            <a:ext cx="306507" cy="356844"/>
          </a:xfrm>
          <a:prstGeom prst="rect">
            <a:avLst/>
          </a:prstGeom>
        </p:spPr>
      </p:pic>
      <p:pic>
        <p:nvPicPr>
          <p:cNvPr id="191" name="Picture 190"/>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705356">
            <a:off x="2718822" y="2925919"/>
            <a:ext cx="404639" cy="471093"/>
          </a:xfrm>
          <a:prstGeom prst="rect">
            <a:avLst/>
          </a:prstGeom>
        </p:spPr>
      </p:pic>
      <p:pic>
        <p:nvPicPr>
          <p:cNvPr id="192" name="Picture 191"/>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599678">
            <a:off x="2310118" y="3288271"/>
            <a:ext cx="339925" cy="395751"/>
          </a:xfrm>
          <a:prstGeom prst="rect">
            <a:avLst/>
          </a:prstGeom>
        </p:spPr>
      </p:pic>
      <p:pic>
        <p:nvPicPr>
          <p:cNvPr id="194" name="Picture 193"/>
          <p:cNvPicPr>
            <a:picLocks noChangeAspect="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7296196">
            <a:off x="2374511" y="2953656"/>
            <a:ext cx="331818" cy="386312"/>
          </a:xfrm>
          <a:prstGeom prst="rect">
            <a:avLst/>
          </a:prstGeom>
        </p:spPr>
      </p:pic>
      <p:sp>
        <p:nvSpPr>
          <p:cNvPr id="195" name="Oval 194"/>
          <p:cNvSpPr/>
          <p:nvPr/>
        </p:nvSpPr>
        <p:spPr>
          <a:xfrm>
            <a:off x="3123670" y="2648553"/>
            <a:ext cx="49728" cy="7547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199" name="Oval 198"/>
          <p:cNvSpPr/>
          <p:nvPr/>
        </p:nvSpPr>
        <p:spPr>
          <a:xfrm>
            <a:off x="2193280" y="3214627"/>
            <a:ext cx="95687" cy="10630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00" name="Oval 199"/>
          <p:cNvSpPr/>
          <p:nvPr/>
        </p:nvSpPr>
        <p:spPr>
          <a:xfrm>
            <a:off x="2193280" y="3508765"/>
            <a:ext cx="47843" cy="460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cxnSp>
        <p:nvCxnSpPr>
          <p:cNvPr id="203" name="Straight Arrow Connector 202"/>
          <p:cNvCxnSpPr/>
          <p:nvPr/>
        </p:nvCxnSpPr>
        <p:spPr bwMode="auto">
          <a:xfrm>
            <a:off x="1223641" y="3474561"/>
            <a:ext cx="896389" cy="1"/>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sp>
        <p:nvSpPr>
          <p:cNvPr id="204" name="TextBox 203"/>
          <p:cNvSpPr txBox="1"/>
          <p:nvPr/>
        </p:nvSpPr>
        <p:spPr>
          <a:xfrm>
            <a:off x="894277" y="3007576"/>
            <a:ext cx="1555119" cy="307777"/>
          </a:xfrm>
          <a:prstGeom prst="rect">
            <a:avLst/>
          </a:prstGeom>
          <a:noFill/>
        </p:spPr>
        <p:txBody>
          <a:bodyPr wrap="square" rtlCol="0">
            <a:spAutoFit/>
          </a:bodyPr>
          <a:lstStyle/>
          <a:p>
            <a:pPr algn="ctr"/>
            <a:r>
              <a:rPr lang="en-US" sz="1400" dirty="0" smtClean="0">
                <a:latin typeface="Calibri" panose="020F0502020204030204" pitchFamily="34" charset="0"/>
              </a:rPr>
              <a:t>Blood</a:t>
            </a:r>
            <a:endParaRPr lang="en-US" sz="1400" dirty="0">
              <a:latin typeface="Calibri" panose="020F0502020204030204" pitchFamily="34" charset="0"/>
            </a:endParaRPr>
          </a:p>
        </p:txBody>
      </p:sp>
      <p:sp>
        <p:nvSpPr>
          <p:cNvPr id="209" name="Oval 208"/>
          <p:cNvSpPr/>
          <p:nvPr/>
        </p:nvSpPr>
        <p:spPr>
          <a:xfrm>
            <a:off x="2676882" y="2765597"/>
            <a:ext cx="492134" cy="68031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10" name="Oval 209"/>
          <p:cNvSpPr/>
          <p:nvPr/>
        </p:nvSpPr>
        <p:spPr>
          <a:xfrm>
            <a:off x="2241123" y="3204460"/>
            <a:ext cx="451517" cy="505549"/>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pic>
        <p:nvPicPr>
          <p:cNvPr id="225" name="Picture 224"/>
          <p:cNvPicPr>
            <a:picLocks noChangeAspect="1"/>
          </p:cNvPicPr>
          <p:nvPr/>
        </p:nvPicPr>
        <p:blipFill>
          <a:blip r:embed="rId9" cstate="screen">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907648">
            <a:off x="4581740" y="2981392"/>
            <a:ext cx="361169" cy="420484"/>
          </a:xfrm>
          <a:prstGeom prst="rect">
            <a:avLst/>
          </a:prstGeom>
        </p:spPr>
      </p:pic>
      <p:pic>
        <p:nvPicPr>
          <p:cNvPr id="230" name="Picture 229"/>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9481187">
            <a:off x="4536078" y="3451066"/>
            <a:ext cx="394139" cy="458869"/>
          </a:xfrm>
          <a:prstGeom prst="rect">
            <a:avLst/>
          </a:prstGeom>
        </p:spPr>
      </p:pic>
      <p:cxnSp>
        <p:nvCxnSpPr>
          <p:cNvPr id="11271" name="Straight Arrow Connector 11270"/>
          <p:cNvCxnSpPr/>
          <p:nvPr/>
        </p:nvCxnSpPr>
        <p:spPr bwMode="auto">
          <a:xfrm>
            <a:off x="3326288" y="3446800"/>
            <a:ext cx="1053157" cy="0"/>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sp>
        <p:nvSpPr>
          <p:cNvPr id="239" name="TextBox 238"/>
          <p:cNvSpPr txBox="1"/>
          <p:nvPr/>
        </p:nvSpPr>
        <p:spPr>
          <a:xfrm>
            <a:off x="3113895" y="2260520"/>
            <a:ext cx="1554259" cy="954107"/>
          </a:xfrm>
          <a:prstGeom prst="rect">
            <a:avLst/>
          </a:prstGeom>
          <a:noFill/>
        </p:spPr>
        <p:txBody>
          <a:bodyPr wrap="square" rtlCol="0">
            <a:spAutoFit/>
          </a:bodyPr>
          <a:lstStyle/>
          <a:p>
            <a:pPr algn="ctr"/>
            <a:r>
              <a:rPr lang="en-US" sz="1400" dirty="0" smtClean="0">
                <a:latin typeface="Calibri" panose="020F0502020204030204" pitchFamily="34" charset="0"/>
              </a:rPr>
              <a:t>Best, protective antibodies identified and improved</a:t>
            </a:r>
            <a:endParaRPr lang="en-US" sz="1400" dirty="0">
              <a:latin typeface="Calibri" panose="020F0502020204030204" pitchFamily="34" charset="0"/>
            </a:endParaRPr>
          </a:p>
        </p:txBody>
      </p:sp>
      <p:grpSp>
        <p:nvGrpSpPr>
          <p:cNvPr id="250" name="Group 249"/>
          <p:cNvGrpSpPr/>
          <p:nvPr/>
        </p:nvGrpSpPr>
        <p:grpSpPr>
          <a:xfrm rot="2643158">
            <a:off x="5417059" y="2734389"/>
            <a:ext cx="734622" cy="684141"/>
            <a:chOff x="4375362" y="4160805"/>
            <a:chExt cx="617189" cy="586718"/>
          </a:xfrm>
        </p:grpSpPr>
        <p:pic>
          <p:nvPicPr>
            <p:cNvPr id="251" name="Picture 2" descr="http://journals.aps.org/pre/article/10.1103/PhysRevE.76.012902/figures/1/medium"/>
            <p:cNvPicPr>
              <a:picLocks noChangeAspect="1" noChangeArrowheads="1"/>
            </p:cNvPicPr>
            <p:nvPr/>
          </p:nvPicPr>
          <p:blipFill rotWithShape="1">
            <a:blip r:embed="rId10" cstate="screen">
              <a:duotone>
                <a:schemeClr val="accent1">
                  <a:shade val="45000"/>
                  <a:satMod val="135000"/>
                </a:schemeClr>
                <a:prstClr val="white"/>
              </a:duotone>
              <a:extLst>
                <a:ext uri="{28A0092B-C50C-407E-A947-70E740481C1C}">
                  <a14:useLocalDpi xmlns:a14="http://schemas.microsoft.com/office/drawing/2010/main" val="0"/>
                </a:ext>
              </a:extLst>
            </a:blip>
            <a:srcRect r="50000"/>
            <a:stretch/>
          </p:blipFill>
          <p:spPr bwMode="auto">
            <a:xfrm>
              <a:off x="4392055" y="4160805"/>
              <a:ext cx="600496" cy="574074"/>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 descr="http://journals.aps.org/pre/article/10.1103/PhysRevE.76.012902/figures/1/medium"/>
            <p:cNvPicPr>
              <a:picLocks noChangeAspect="1" noChangeArrowheads="1"/>
            </p:cNvPicPr>
            <p:nvPr/>
          </p:nvPicPr>
          <p:blipFill rotWithShape="1">
            <a:blip r:embed="rId10" cstate="screen">
              <a:duotone>
                <a:schemeClr val="accent3">
                  <a:shade val="45000"/>
                  <a:satMod val="135000"/>
                </a:schemeClr>
                <a:prstClr val="white"/>
              </a:duotone>
              <a:extLst>
                <a:ext uri="{28A0092B-C50C-407E-A947-70E740481C1C}">
                  <a14:useLocalDpi xmlns:a14="http://schemas.microsoft.com/office/drawing/2010/main" val="0"/>
                </a:ext>
              </a:extLst>
            </a:blip>
            <a:srcRect r="75000"/>
            <a:stretch/>
          </p:blipFill>
          <p:spPr bwMode="auto">
            <a:xfrm>
              <a:off x="4375362" y="4173449"/>
              <a:ext cx="300248" cy="57407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56" name="Straight Connector 255"/>
          <p:cNvCxnSpPr>
            <a:stCxn id="251" idx="0"/>
          </p:cNvCxnSpPr>
          <p:nvPr/>
        </p:nvCxnSpPr>
        <p:spPr bwMode="auto">
          <a:xfrm>
            <a:off x="6029358" y="2837521"/>
            <a:ext cx="1143540" cy="342269"/>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259" name="Straight Connector 258"/>
          <p:cNvCxnSpPr>
            <a:stCxn id="251" idx="3"/>
          </p:cNvCxnSpPr>
          <p:nvPr/>
        </p:nvCxnSpPr>
        <p:spPr bwMode="auto">
          <a:xfrm flipV="1">
            <a:off x="6053482" y="3260493"/>
            <a:ext cx="1171380" cy="6606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269" name="TextBox 268"/>
          <p:cNvSpPr txBox="1"/>
          <p:nvPr/>
        </p:nvSpPr>
        <p:spPr>
          <a:xfrm>
            <a:off x="5148159" y="3520287"/>
            <a:ext cx="1934399" cy="523220"/>
          </a:xfrm>
          <a:prstGeom prst="rect">
            <a:avLst/>
          </a:prstGeom>
          <a:noFill/>
        </p:spPr>
        <p:txBody>
          <a:bodyPr wrap="square" rtlCol="0">
            <a:spAutoFit/>
          </a:bodyPr>
          <a:lstStyle/>
          <a:p>
            <a:pPr algn="ctr"/>
            <a:r>
              <a:rPr lang="en-US" sz="1400" dirty="0" smtClean="0">
                <a:latin typeface="Calibri" panose="020F0502020204030204" pitchFamily="34" charset="0"/>
              </a:rPr>
              <a:t>DNA Blueprint for </a:t>
            </a:r>
          </a:p>
          <a:p>
            <a:pPr algn="ctr"/>
            <a:r>
              <a:rPr lang="en-US" sz="1400" dirty="0">
                <a:latin typeface="Calibri" panose="020F0502020204030204" pitchFamily="34" charset="0"/>
              </a:rPr>
              <a:t>b</a:t>
            </a:r>
            <a:r>
              <a:rPr lang="en-US" sz="1400" dirty="0" smtClean="0">
                <a:latin typeface="Calibri" panose="020F0502020204030204" pitchFamily="34" charset="0"/>
              </a:rPr>
              <a:t>est antibodies</a:t>
            </a:r>
            <a:endParaRPr lang="en-US" sz="1400" dirty="0">
              <a:latin typeface="Calibri" panose="020F0502020204030204" pitchFamily="34" charset="0"/>
            </a:endParaRPr>
          </a:p>
        </p:txBody>
      </p:sp>
      <p:pic>
        <p:nvPicPr>
          <p:cNvPr id="49" name="Picture 4" descr="http://www.clipartguide.com/_thumbs/1386-1201-1117-412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7027034">
            <a:off x="6688557" y="2779784"/>
            <a:ext cx="418405" cy="6339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6961831" y="2521570"/>
            <a:ext cx="2081159" cy="1713742"/>
          </a:xfrm>
          <a:prstGeom prst="rect">
            <a:avLst/>
          </a:prstGeom>
        </p:spPr>
      </p:pic>
      <p:cxnSp>
        <p:nvCxnSpPr>
          <p:cNvPr id="56" name="Straight Arrow Connector 55"/>
          <p:cNvCxnSpPr/>
          <p:nvPr/>
        </p:nvCxnSpPr>
        <p:spPr bwMode="auto">
          <a:xfrm>
            <a:off x="4906588" y="3446800"/>
            <a:ext cx="526579" cy="0"/>
          </a:xfrm>
          <a:prstGeom prst="straightConnector1">
            <a:avLst/>
          </a:prstGeom>
          <a:noFill/>
          <a:ln w="22225">
            <a:solidFill>
              <a:schemeClr val="tx1"/>
            </a:solidFill>
            <a:round/>
            <a:headEnd/>
            <a:tailEnd type="arrow"/>
          </a:ln>
          <a:extLst>
            <a:ext uri="{909E8E84-426E-40DD-AFC4-6F175D3DCCD1}">
              <a14:hiddenFill xmlns:a14="http://schemas.microsoft.com/office/drawing/2010/main">
                <a:noFill/>
              </a14:hiddenFill>
            </a:ext>
          </a:extLst>
        </p:spPr>
      </p:cxnSp>
      <p:sp>
        <p:nvSpPr>
          <p:cNvPr id="58" name="TextBox 57"/>
          <p:cNvSpPr txBox="1"/>
          <p:nvPr/>
        </p:nvSpPr>
        <p:spPr>
          <a:xfrm>
            <a:off x="7021537" y="4235312"/>
            <a:ext cx="1933221" cy="307777"/>
          </a:xfrm>
          <a:prstGeom prst="rect">
            <a:avLst/>
          </a:prstGeom>
          <a:noFill/>
        </p:spPr>
        <p:txBody>
          <a:bodyPr wrap="square" rtlCol="0">
            <a:spAutoFit/>
          </a:bodyPr>
          <a:lstStyle/>
          <a:p>
            <a:pPr algn="ctr"/>
            <a:r>
              <a:rPr lang="en-US" sz="1400" dirty="0" smtClean="0">
                <a:latin typeface="Calibri" panose="020F0502020204030204" pitchFamily="34" charset="0"/>
              </a:rPr>
              <a:t>Protection for months</a:t>
            </a:r>
            <a:endParaRPr lang="en-US" sz="1400" dirty="0">
              <a:latin typeface="Calibri" panose="020F0502020204030204" pitchFamily="34" charset="0"/>
            </a:endParaRPr>
          </a:p>
        </p:txBody>
      </p:sp>
      <p:sp>
        <p:nvSpPr>
          <p:cNvPr id="52" name="Footer Placeholder 1"/>
          <p:cNvSpPr>
            <a:spLocks noGrp="1"/>
          </p:cNvSpPr>
          <p:nvPr>
            <p:ph type="ftr" sz="quarter" idx="10"/>
          </p:nvPr>
        </p:nvSpPr>
        <p:spPr>
          <a:xfrm>
            <a:off x="473529" y="6562271"/>
            <a:ext cx="7873230" cy="300719"/>
          </a:xfrm>
        </p:spPr>
        <p:txBody>
          <a:bodyPr/>
          <a:lstStyle/>
          <a:p>
            <a:pPr>
              <a:defRPr/>
            </a:pPr>
            <a:r>
              <a:rPr lang="en-US" smtClean="0">
                <a:latin typeface="Calibri" panose="020F0502020204030204" pitchFamily="34" charset="0"/>
              </a:rPr>
              <a:t>Distribution A. Approved for Public Release: Distribution Unlimited</a:t>
            </a:r>
            <a:endParaRPr lang="en-US" dirty="0">
              <a:latin typeface="Calibri" panose="020F0502020204030204" pitchFamily="34" charset="0"/>
            </a:endParaRPr>
          </a:p>
        </p:txBody>
      </p:sp>
      <p:sp>
        <p:nvSpPr>
          <p:cNvPr id="7" name="Rectangle 6"/>
          <p:cNvSpPr/>
          <p:nvPr/>
        </p:nvSpPr>
        <p:spPr>
          <a:xfrm>
            <a:off x="1205617" y="1374788"/>
            <a:ext cx="6739898" cy="369332"/>
          </a:xfrm>
          <a:prstGeom prst="rect">
            <a:avLst/>
          </a:prstGeom>
        </p:spPr>
        <p:txBody>
          <a:bodyPr wrap="square">
            <a:spAutoFit/>
          </a:bodyPr>
          <a:lstStyle/>
          <a:p>
            <a:pPr algn="ctr"/>
            <a:r>
              <a:rPr lang="en-US" dirty="0">
                <a:latin typeface="Calibri" panose="020F0502020204030204" pitchFamily="34" charset="0"/>
              </a:rPr>
              <a:t>Give the </a:t>
            </a:r>
            <a:r>
              <a:rPr lang="en-US" dirty="0" smtClean="0">
                <a:latin typeface="Calibri" panose="020F0502020204030204" pitchFamily="34" charset="0"/>
              </a:rPr>
              <a:t>“code” </a:t>
            </a:r>
            <a:r>
              <a:rPr lang="en-US" dirty="0">
                <a:latin typeface="Calibri" panose="020F0502020204030204" pitchFamily="34" charset="0"/>
              </a:rPr>
              <a:t>and let the patient make the antibody</a:t>
            </a:r>
          </a:p>
        </p:txBody>
      </p:sp>
    </p:spTree>
    <p:extLst>
      <p:ext uri="{BB962C8B-B14F-4D97-AF65-F5344CB8AC3E}">
        <p14:creationId xmlns:p14="http://schemas.microsoft.com/office/powerpoint/2010/main" val="3805493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543040" y="2562932"/>
            <a:ext cx="2211817" cy="1490924"/>
          </a:xfrm>
          <a:prstGeom prst="rect">
            <a:avLst/>
          </a:prstGeom>
          <a:solidFill>
            <a:srgbClr val="9BB5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dirty="0">
              <a:solidFill>
                <a:srgbClr val="9BB5D3"/>
              </a:solidFill>
              <a:latin typeface="Calibri" panose="020F0502020204030204" pitchFamily="34" charset="0"/>
              <a:ea typeface="Tahoma" panose="020B0604030504040204" pitchFamily="34" charset="0"/>
              <a:cs typeface="Tahoma" panose="020B0604030504040204" pitchFamily="34" charset="0"/>
            </a:endParaRPr>
          </a:p>
        </p:txBody>
      </p:sp>
      <p:sp>
        <p:nvSpPr>
          <p:cNvPr id="55" name="Rectangle 54"/>
          <p:cNvSpPr/>
          <p:nvPr/>
        </p:nvSpPr>
        <p:spPr>
          <a:xfrm>
            <a:off x="439096" y="3283951"/>
            <a:ext cx="8315761" cy="188914"/>
          </a:xfrm>
          <a:prstGeom prst="rect">
            <a:avLst/>
          </a:prstGeom>
          <a:solidFill>
            <a:schemeClr val="accent1"/>
          </a:solidFill>
          <a:ln>
            <a:noFill/>
          </a:ln>
        </p:spPr>
        <p:txBody>
          <a:bodyPr rtlCol="0" anchor="ctr">
            <a:noAutofit/>
          </a:bodyPr>
          <a:lstStyle/>
          <a:p>
            <a:pPr algn="ctr"/>
            <a:endParaRPr lang="en-US" dirty="0">
              <a:latin typeface="Calibri" panose="020F0502020204030204" pitchFamily="34" charset="0"/>
              <a:ea typeface="Tahoma" pitchFamily="34" charset="0"/>
              <a:cs typeface="Tahoma" pitchFamily="34" charset="0"/>
            </a:endParaRPr>
          </a:p>
        </p:txBody>
      </p:sp>
      <p:sp>
        <p:nvSpPr>
          <p:cNvPr id="52" name="Title 51"/>
          <p:cNvSpPr>
            <a:spLocks noGrp="1"/>
          </p:cNvSpPr>
          <p:nvPr>
            <p:ph type="ctrTitle"/>
          </p:nvPr>
        </p:nvSpPr>
        <p:spPr/>
        <p:txBody>
          <a:bodyPr>
            <a:noAutofit/>
          </a:bodyPr>
          <a:lstStyle/>
          <a:p>
            <a:r>
              <a:rPr lang="en-US" sz="1800" dirty="0">
                <a:latin typeface="Calibri" panose="020F0502020204030204" pitchFamily="34" charset="0"/>
              </a:rPr>
              <a:t>DARPA’s Mission: Breakthrough Technologies For National </a:t>
            </a:r>
            <a:r>
              <a:rPr lang="en-US" sz="1800" dirty="0" smtClean="0">
                <a:latin typeface="Calibri" panose="020F0502020204030204" pitchFamily="34" charset="0"/>
              </a:rPr>
              <a:t>Security</a:t>
            </a:r>
            <a:endParaRPr lang="en-US" sz="1800" dirty="0">
              <a:latin typeface="Calibri" panose="020F0502020204030204" pitchFamily="34" charset="0"/>
            </a:endParaRPr>
          </a:p>
        </p:txBody>
      </p:sp>
      <p:cxnSp>
        <p:nvCxnSpPr>
          <p:cNvPr id="5" name="Straight Connector 54"/>
          <p:cNvCxnSpPr>
            <a:cxnSpLocks noChangeShapeType="1"/>
          </p:cNvCxnSpPr>
          <p:nvPr/>
        </p:nvCxnSpPr>
        <p:spPr bwMode="auto">
          <a:xfrm>
            <a:off x="4172080" y="1642352"/>
            <a:ext cx="0" cy="419596"/>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6" name="Straight Connector 47"/>
          <p:cNvCxnSpPr>
            <a:cxnSpLocks noChangeShapeType="1"/>
          </p:cNvCxnSpPr>
          <p:nvPr/>
        </p:nvCxnSpPr>
        <p:spPr bwMode="auto">
          <a:xfrm>
            <a:off x="2672636" y="1886850"/>
            <a:ext cx="0" cy="659161"/>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7" name="TextBox 69"/>
          <p:cNvSpPr txBox="1">
            <a:spLocks noChangeArrowheads="1"/>
          </p:cNvSpPr>
          <p:nvPr/>
        </p:nvSpPr>
        <p:spPr bwMode="auto">
          <a:xfrm>
            <a:off x="1588369" y="1382339"/>
            <a:ext cx="183896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smtClean="0">
                <a:solidFill>
                  <a:srgbClr val="20344A"/>
                </a:solidFill>
                <a:latin typeface="Calibri" panose="020F0502020204030204" pitchFamily="34" charset="0"/>
                <a:ea typeface="Tahoma" panose="020B0604030504040204" pitchFamily="34" charset="0"/>
                <a:cs typeface="Tahoma" panose="020B0604030504040204" pitchFamily="34" charset="0"/>
              </a:rPr>
              <a:t>Communications/Networking</a:t>
            </a:r>
            <a:endPar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endParaRPr>
          </a:p>
        </p:txBody>
      </p:sp>
      <p:cxnSp>
        <p:nvCxnSpPr>
          <p:cNvPr id="9" name="Straight Connector 112"/>
          <p:cNvCxnSpPr>
            <a:cxnSpLocks noChangeShapeType="1"/>
          </p:cNvCxnSpPr>
          <p:nvPr/>
        </p:nvCxnSpPr>
        <p:spPr bwMode="auto">
          <a:xfrm flipV="1">
            <a:off x="2292727" y="4104033"/>
            <a:ext cx="0" cy="441942"/>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10" name="Rectangle 9"/>
          <p:cNvSpPr/>
          <p:nvPr/>
        </p:nvSpPr>
        <p:spPr>
          <a:xfrm>
            <a:off x="445080" y="3283951"/>
            <a:ext cx="1093573" cy="19050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rPr>
              <a:t>1960s</a:t>
            </a:r>
          </a:p>
        </p:txBody>
      </p:sp>
      <p:sp>
        <p:nvSpPr>
          <p:cNvPr id="11" name="Rectangle 10"/>
          <p:cNvSpPr/>
          <p:nvPr/>
        </p:nvSpPr>
        <p:spPr>
          <a:xfrm>
            <a:off x="1538839" y="3283953"/>
            <a:ext cx="1093573" cy="1889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rPr>
              <a:t>1970s</a:t>
            </a:r>
          </a:p>
        </p:txBody>
      </p:sp>
      <p:sp>
        <p:nvSpPr>
          <p:cNvPr id="12" name="Rectangle 11"/>
          <p:cNvSpPr/>
          <p:nvPr/>
        </p:nvSpPr>
        <p:spPr>
          <a:xfrm>
            <a:off x="2623185" y="3283953"/>
            <a:ext cx="1093574" cy="18891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rPr>
              <a:t>1980s</a:t>
            </a:r>
          </a:p>
        </p:txBody>
      </p:sp>
      <p:sp>
        <p:nvSpPr>
          <p:cNvPr id="13" name="Rectangle 12"/>
          <p:cNvSpPr/>
          <p:nvPr/>
        </p:nvSpPr>
        <p:spPr>
          <a:xfrm>
            <a:off x="3709070" y="3285538"/>
            <a:ext cx="1093574" cy="1889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rPr>
              <a:t>1990s</a:t>
            </a:r>
          </a:p>
        </p:txBody>
      </p:sp>
      <p:sp>
        <p:nvSpPr>
          <p:cNvPr id="14" name="Rectangle 13"/>
          <p:cNvSpPr/>
          <p:nvPr/>
        </p:nvSpPr>
        <p:spPr>
          <a:xfrm>
            <a:off x="4802639" y="3285538"/>
            <a:ext cx="1093573" cy="1889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rPr>
              <a:t>2000s</a:t>
            </a:r>
          </a:p>
        </p:txBody>
      </p:sp>
      <p:sp>
        <p:nvSpPr>
          <p:cNvPr id="15" name="Rectangle 14"/>
          <p:cNvSpPr/>
          <p:nvPr/>
        </p:nvSpPr>
        <p:spPr>
          <a:xfrm>
            <a:off x="5871608" y="3285538"/>
            <a:ext cx="1093574" cy="18891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rPr>
              <a:t>2010s</a:t>
            </a:r>
          </a:p>
        </p:txBody>
      </p:sp>
      <p:sp>
        <p:nvSpPr>
          <p:cNvPr id="16" name="Rectangle 15"/>
          <p:cNvSpPr/>
          <p:nvPr/>
        </p:nvSpPr>
        <p:spPr>
          <a:xfrm>
            <a:off x="6965366" y="3286727"/>
            <a:ext cx="1093574" cy="18613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rPr>
              <a:t>2020s</a:t>
            </a:r>
          </a:p>
        </p:txBody>
      </p:sp>
      <p:cxnSp>
        <p:nvCxnSpPr>
          <p:cNvPr id="17" name="Straight Connector 30"/>
          <p:cNvCxnSpPr>
            <a:cxnSpLocks noChangeShapeType="1"/>
          </p:cNvCxnSpPr>
          <p:nvPr/>
        </p:nvCxnSpPr>
        <p:spPr bwMode="auto">
          <a:xfrm>
            <a:off x="3711552" y="1337237"/>
            <a:ext cx="0" cy="1770652"/>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18" name="TextBox 32"/>
          <p:cNvSpPr txBox="1">
            <a:spLocks noChangeArrowheads="1"/>
          </p:cNvSpPr>
          <p:nvPr/>
        </p:nvSpPr>
        <p:spPr bwMode="auto">
          <a:xfrm>
            <a:off x="3559494" y="1095068"/>
            <a:ext cx="20120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r>
              <a:rPr lang="en-US" sz="1050" b="1" dirty="0" smtClean="0">
                <a:solidFill>
                  <a:srgbClr val="20344A"/>
                </a:solidFill>
                <a:latin typeface="Calibri" panose="020F0502020204030204" pitchFamily="34" charset="0"/>
                <a:ea typeface="Tahoma" panose="020B0604030504040204" pitchFamily="34" charset="0"/>
                <a:cs typeface="Tahoma" panose="020B0604030504040204" pitchFamily="34" charset="0"/>
              </a:rPr>
              <a:t>Precision Guidance &amp; Navigation</a:t>
            </a:r>
            <a:endPar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endParaRPr>
          </a:p>
        </p:txBody>
      </p:sp>
      <p:sp>
        <p:nvSpPr>
          <p:cNvPr id="19" name="TextBox 49"/>
          <p:cNvSpPr txBox="1">
            <a:spLocks noChangeArrowheads="1"/>
          </p:cNvSpPr>
          <p:nvPr/>
        </p:nvSpPr>
        <p:spPr bwMode="auto">
          <a:xfrm>
            <a:off x="2562209" y="1642352"/>
            <a:ext cx="58060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rPr>
              <a:t>Stealth</a:t>
            </a:r>
          </a:p>
        </p:txBody>
      </p:sp>
      <p:cxnSp>
        <p:nvCxnSpPr>
          <p:cNvPr id="20" name="Straight Connector 54"/>
          <p:cNvCxnSpPr>
            <a:cxnSpLocks noChangeShapeType="1"/>
          </p:cNvCxnSpPr>
          <p:nvPr/>
        </p:nvCxnSpPr>
        <p:spPr bwMode="auto">
          <a:xfrm>
            <a:off x="5618194" y="1886850"/>
            <a:ext cx="0" cy="383445"/>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21" name="TextBox 56"/>
          <p:cNvSpPr txBox="1">
            <a:spLocks noChangeArrowheads="1"/>
          </p:cNvSpPr>
          <p:nvPr/>
        </p:nvSpPr>
        <p:spPr bwMode="auto">
          <a:xfrm>
            <a:off x="5501176" y="1657057"/>
            <a:ext cx="4892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rPr>
              <a:t>UAVs</a:t>
            </a:r>
          </a:p>
        </p:txBody>
      </p:sp>
      <p:cxnSp>
        <p:nvCxnSpPr>
          <p:cNvPr id="22" name="Straight Connector 67"/>
          <p:cNvCxnSpPr>
            <a:cxnSpLocks noChangeShapeType="1"/>
          </p:cNvCxnSpPr>
          <p:nvPr/>
        </p:nvCxnSpPr>
        <p:spPr bwMode="auto">
          <a:xfrm flipH="1">
            <a:off x="1536742" y="1642352"/>
            <a:ext cx="14786" cy="1200752"/>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26" name="Straight Connector 107"/>
          <p:cNvCxnSpPr>
            <a:cxnSpLocks noChangeShapeType="1"/>
          </p:cNvCxnSpPr>
          <p:nvPr/>
        </p:nvCxnSpPr>
        <p:spPr bwMode="auto">
          <a:xfrm flipV="1">
            <a:off x="956993" y="3702707"/>
            <a:ext cx="0" cy="1435786"/>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27" name="Straight Connector 106"/>
          <p:cNvCxnSpPr>
            <a:cxnSpLocks noChangeShapeType="1"/>
          </p:cNvCxnSpPr>
          <p:nvPr/>
        </p:nvCxnSpPr>
        <p:spPr bwMode="auto">
          <a:xfrm>
            <a:off x="440655" y="3650617"/>
            <a:ext cx="5903143" cy="1587"/>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sp>
        <p:nvSpPr>
          <p:cNvPr id="28" name="TextBox 109"/>
          <p:cNvSpPr txBox="1">
            <a:spLocks noChangeArrowheads="1"/>
          </p:cNvSpPr>
          <p:nvPr/>
        </p:nvSpPr>
        <p:spPr bwMode="auto">
          <a:xfrm>
            <a:off x="1348086" y="5138492"/>
            <a:ext cx="509145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rPr>
              <a:t>Materials </a:t>
            </a:r>
            <a:r>
              <a:rPr lang="en-US" sz="1050" b="1" dirty="0" smtClean="0">
                <a:solidFill>
                  <a:srgbClr val="20344A"/>
                </a:solidFill>
                <a:latin typeface="Calibri" panose="020F0502020204030204" pitchFamily="34" charset="0"/>
                <a:ea typeface="Tahoma" panose="020B0604030504040204" pitchFamily="34" charset="0"/>
                <a:cs typeface="Tahoma" panose="020B0604030504040204" pitchFamily="34" charset="0"/>
              </a:rPr>
              <a:t>Science: </a:t>
            </a:r>
            <a:r>
              <a:rPr lang="en-US" sz="900" dirty="0" smtClean="0">
                <a:solidFill>
                  <a:srgbClr val="495663"/>
                </a:solidFill>
                <a:latin typeface="Calibri" panose="020F0502020204030204" pitchFamily="34" charset="0"/>
                <a:ea typeface="Tahoma" panose="020B0604030504040204" pitchFamily="34" charset="0"/>
                <a:cs typeface="Tahoma" panose="020B0604030504040204" pitchFamily="34" charset="0"/>
              </a:rPr>
              <a:t>semiconductors, </a:t>
            </a:r>
            <a:r>
              <a:rPr lang="en-US" sz="900" dirty="0" err="1" smtClean="0">
                <a:solidFill>
                  <a:srgbClr val="495663"/>
                </a:solidFill>
                <a:latin typeface="Calibri" panose="020F0502020204030204" pitchFamily="34" charset="0"/>
                <a:ea typeface="Tahoma" panose="020B0604030504040204" pitchFamily="34" charset="0"/>
                <a:cs typeface="Tahoma" panose="020B0604030504040204" pitchFamily="34" charset="0"/>
              </a:rPr>
              <a:t>superalloys</a:t>
            </a:r>
            <a:r>
              <a:rPr lang="en-US" sz="900" dirty="0" smtClean="0">
                <a:solidFill>
                  <a:srgbClr val="495663"/>
                </a:solidFill>
                <a:latin typeface="Calibri" panose="020F0502020204030204" pitchFamily="34" charset="0"/>
                <a:ea typeface="Tahoma" panose="020B0604030504040204" pitchFamily="34" charset="0"/>
                <a:cs typeface="Tahoma" panose="020B0604030504040204" pitchFamily="34" charset="0"/>
              </a:rPr>
              <a:t>, carbon fibers, composites, </a:t>
            </a:r>
            <a:r>
              <a:rPr lang="en-US" sz="900" dirty="0" err="1" smtClean="0">
                <a:solidFill>
                  <a:srgbClr val="495663"/>
                </a:solidFill>
                <a:latin typeface="Calibri" panose="020F0502020204030204" pitchFamily="34" charset="0"/>
                <a:ea typeface="Tahoma" panose="020B0604030504040204" pitchFamily="34" charset="0"/>
                <a:cs typeface="Tahoma" panose="020B0604030504040204" pitchFamily="34" charset="0"/>
              </a:rPr>
              <a:t>thermoelectrics</a:t>
            </a:r>
            <a:r>
              <a:rPr lang="en-US" sz="900" dirty="0" smtClean="0">
                <a:solidFill>
                  <a:srgbClr val="495663"/>
                </a:solidFill>
                <a:latin typeface="Calibri" panose="020F0502020204030204" pitchFamily="34" charset="0"/>
                <a:ea typeface="Tahoma" panose="020B0604030504040204" pitchFamily="34" charset="0"/>
                <a:cs typeface="Tahoma" panose="020B0604030504040204" pitchFamily="34" charset="0"/>
              </a:rPr>
              <a:t>, ceramics</a:t>
            </a:r>
            <a:endParaRPr lang="en-US" sz="900" dirty="0">
              <a:solidFill>
                <a:srgbClr val="495663"/>
              </a:solidFill>
              <a:latin typeface="Calibri" panose="020F0502020204030204" pitchFamily="34" charset="0"/>
              <a:ea typeface="Tahoma" panose="020B0604030504040204" pitchFamily="34" charset="0"/>
              <a:cs typeface="Tahoma" panose="020B0604030504040204" pitchFamily="34" charset="0"/>
            </a:endParaRPr>
          </a:p>
        </p:txBody>
      </p:sp>
      <p:cxnSp>
        <p:nvCxnSpPr>
          <p:cNvPr id="29" name="Straight Connector 111"/>
          <p:cNvCxnSpPr>
            <a:cxnSpLocks noChangeShapeType="1"/>
          </p:cNvCxnSpPr>
          <p:nvPr/>
        </p:nvCxnSpPr>
        <p:spPr bwMode="auto">
          <a:xfrm>
            <a:off x="1801854" y="4100994"/>
            <a:ext cx="1202777" cy="1"/>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sp>
        <p:nvSpPr>
          <p:cNvPr id="30" name="TextBox 114"/>
          <p:cNvSpPr txBox="1">
            <a:spLocks noChangeArrowheads="1"/>
          </p:cNvSpPr>
          <p:nvPr/>
        </p:nvSpPr>
        <p:spPr bwMode="auto">
          <a:xfrm>
            <a:off x="2209886" y="4657715"/>
            <a:ext cx="119455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err="1">
                <a:solidFill>
                  <a:srgbClr val="20344A"/>
                </a:solidFill>
                <a:latin typeface="Calibri" panose="020F0502020204030204" pitchFamily="34" charset="0"/>
                <a:ea typeface="Tahoma" panose="020B0604030504040204" pitchFamily="34" charset="0"/>
                <a:cs typeface="Tahoma" panose="020B0604030504040204" pitchFamily="34" charset="0"/>
              </a:rPr>
              <a:t>ARPAnet</a:t>
            </a:r>
            <a:r>
              <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rPr>
              <a:t>/Internet</a:t>
            </a:r>
          </a:p>
        </p:txBody>
      </p:sp>
      <p:cxnSp>
        <p:nvCxnSpPr>
          <p:cNvPr id="31" name="Straight Connector 116"/>
          <p:cNvCxnSpPr>
            <a:cxnSpLocks noChangeShapeType="1"/>
          </p:cNvCxnSpPr>
          <p:nvPr/>
        </p:nvCxnSpPr>
        <p:spPr bwMode="auto">
          <a:xfrm flipV="1">
            <a:off x="4172080" y="4307905"/>
            <a:ext cx="0" cy="241881"/>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sp>
        <p:nvSpPr>
          <p:cNvPr id="32" name="TextBox 118"/>
          <p:cNvSpPr txBox="1">
            <a:spLocks noChangeArrowheads="1"/>
          </p:cNvSpPr>
          <p:nvPr/>
        </p:nvSpPr>
        <p:spPr bwMode="auto">
          <a:xfrm>
            <a:off x="4331808" y="4549786"/>
            <a:ext cx="30572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smtClean="0">
                <a:solidFill>
                  <a:srgbClr val="20344A"/>
                </a:solidFill>
                <a:latin typeface="Calibri" panose="020F0502020204030204" pitchFamily="34" charset="0"/>
                <a:ea typeface="Tahoma" panose="020B0604030504040204" pitchFamily="34" charset="0"/>
                <a:cs typeface="Tahoma" panose="020B0604030504040204" pitchFamily="34" charset="0"/>
              </a:rPr>
              <a:t>Microelectronics: </a:t>
            </a:r>
            <a:r>
              <a:rPr lang="en-US" sz="900" dirty="0" smtClean="0">
                <a:solidFill>
                  <a:srgbClr val="495663"/>
                </a:solidFill>
                <a:latin typeface="Calibri" panose="020F0502020204030204" pitchFamily="34" charset="0"/>
                <a:ea typeface="Tahoma" panose="020B0604030504040204" pitchFamily="34" charset="0"/>
                <a:cs typeface="Tahoma" panose="020B0604030504040204" pitchFamily="34" charset="0"/>
              </a:rPr>
              <a:t>VLSI, CAD, manufacturing, IR, RF, MEMS</a:t>
            </a:r>
            <a:endParaRPr lang="en-US" sz="1050" b="1" dirty="0">
              <a:solidFill>
                <a:srgbClr val="495663"/>
              </a:solidFill>
              <a:latin typeface="Calibri" panose="020F0502020204030204" pitchFamily="34" charset="0"/>
              <a:ea typeface="Tahoma" panose="020B0604030504040204" pitchFamily="34" charset="0"/>
              <a:cs typeface="Tahoma" panose="020B0604030504040204" pitchFamily="34" charset="0"/>
            </a:endParaRPr>
          </a:p>
        </p:txBody>
      </p:sp>
      <p:sp>
        <p:nvSpPr>
          <p:cNvPr id="33" name="TextBox 122"/>
          <p:cNvSpPr txBox="1">
            <a:spLocks noChangeArrowheads="1"/>
          </p:cNvSpPr>
          <p:nvPr/>
        </p:nvSpPr>
        <p:spPr bwMode="auto">
          <a:xfrm>
            <a:off x="2063375" y="4829101"/>
            <a:ext cx="5622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rPr>
              <a:t>Information </a:t>
            </a:r>
            <a:r>
              <a:rPr lang="en-US" sz="1050" b="1" dirty="0" smtClean="0">
                <a:solidFill>
                  <a:srgbClr val="20344A"/>
                </a:solidFill>
                <a:latin typeface="Calibri" panose="020F0502020204030204" pitchFamily="34" charset="0"/>
                <a:ea typeface="Tahoma" panose="020B0604030504040204" pitchFamily="34" charset="0"/>
                <a:cs typeface="Tahoma" panose="020B0604030504040204" pitchFamily="34" charset="0"/>
              </a:rPr>
              <a:t>Technology: </a:t>
            </a:r>
            <a:r>
              <a:rPr lang="en-US" sz="900" dirty="0" smtClean="0">
                <a:solidFill>
                  <a:srgbClr val="495663"/>
                </a:solidFill>
                <a:latin typeface="Calibri" panose="020F0502020204030204" pitchFamily="34" charset="0"/>
                <a:ea typeface="Tahoma" panose="020B0604030504040204" pitchFamily="34" charset="0"/>
                <a:cs typeface="Tahoma" panose="020B0604030504040204" pitchFamily="34" charset="0"/>
              </a:rPr>
              <a:t>timesharing, client/server, graphics, GUI, RISC, parallel computing, speech recognition</a:t>
            </a:r>
            <a:endParaRPr lang="en-US" sz="1050" b="1" dirty="0">
              <a:solidFill>
                <a:srgbClr val="495663"/>
              </a:solidFill>
              <a:latin typeface="Calibri" panose="020F0502020204030204" pitchFamily="34" charset="0"/>
              <a:ea typeface="Tahoma" panose="020B0604030504040204" pitchFamily="34" charset="0"/>
              <a:cs typeface="Tahoma" panose="020B0604030504040204" pitchFamily="34" charset="0"/>
            </a:endParaRPr>
          </a:p>
        </p:txBody>
      </p:sp>
      <p:cxnSp>
        <p:nvCxnSpPr>
          <p:cNvPr id="34" name="Straight Connector 125"/>
          <p:cNvCxnSpPr>
            <a:cxnSpLocks noChangeShapeType="1"/>
          </p:cNvCxnSpPr>
          <p:nvPr/>
        </p:nvCxnSpPr>
        <p:spPr bwMode="auto">
          <a:xfrm>
            <a:off x="1625041" y="3897679"/>
            <a:ext cx="0" cy="959884"/>
          </a:xfrm>
          <a:prstGeom prst="line">
            <a:avLst/>
          </a:prstGeom>
          <a:noFill/>
          <a:ln w="12700">
            <a:solidFill>
              <a:schemeClr val="tx1">
                <a:lumMod val="50000"/>
                <a:lumOff val="50000"/>
              </a:schemeClr>
            </a:solidFill>
            <a:round/>
            <a:headEnd/>
            <a:tailEnd/>
          </a:ln>
          <a:extLst>
            <a:ext uri="{909E8E84-426E-40DD-AFC4-6F175D3DCCD1}">
              <a14:hiddenFill xmlns:a14="http://schemas.microsoft.com/office/drawing/2010/main">
                <a:noFill/>
              </a14:hiddenFill>
            </a:ext>
          </a:extLst>
        </p:spPr>
      </p:cxnSp>
      <p:cxnSp>
        <p:nvCxnSpPr>
          <p:cNvPr id="35" name="Straight Connector 149"/>
          <p:cNvCxnSpPr>
            <a:cxnSpLocks noChangeShapeType="1"/>
          </p:cNvCxnSpPr>
          <p:nvPr/>
        </p:nvCxnSpPr>
        <p:spPr bwMode="auto">
          <a:xfrm flipV="1">
            <a:off x="5469305" y="2321042"/>
            <a:ext cx="735201" cy="1587"/>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36" name="Straight Connector 115"/>
          <p:cNvCxnSpPr>
            <a:cxnSpLocks noChangeShapeType="1"/>
          </p:cNvCxnSpPr>
          <p:nvPr/>
        </p:nvCxnSpPr>
        <p:spPr bwMode="auto">
          <a:xfrm>
            <a:off x="2420160" y="4306318"/>
            <a:ext cx="3923637" cy="3175"/>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37" name="Straight Connector 53"/>
          <p:cNvCxnSpPr>
            <a:cxnSpLocks noChangeShapeType="1"/>
          </p:cNvCxnSpPr>
          <p:nvPr/>
        </p:nvCxnSpPr>
        <p:spPr bwMode="auto">
          <a:xfrm flipV="1">
            <a:off x="1920961" y="2321042"/>
            <a:ext cx="2482458" cy="1587"/>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38" name="Straight Connector 46"/>
          <p:cNvCxnSpPr>
            <a:cxnSpLocks noChangeShapeType="1"/>
          </p:cNvCxnSpPr>
          <p:nvPr/>
        </p:nvCxnSpPr>
        <p:spPr bwMode="auto">
          <a:xfrm>
            <a:off x="1625041" y="2581493"/>
            <a:ext cx="1133563" cy="0"/>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39" name="Straight Connector 59"/>
          <p:cNvCxnSpPr>
            <a:cxnSpLocks noChangeShapeType="1"/>
          </p:cNvCxnSpPr>
          <p:nvPr/>
        </p:nvCxnSpPr>
        <p:spPr bwMode="auto">
          <a:xfrm>
            <a:off x="1382859" y="2843104"/>
            <a:ext cx="4967984" cy="0"/>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40" name="Straight Connector 29"/>
          <p:cNvCxnSpPr>
            <a:cxnSpLocks noChangeShapeType="1"/>
          </p:cNvCxnSpPr>
          <p:nvPr/>
        </p:nvCxnSpPr>
        <p:spPr bwMode="auto">
          <a:xfrm>
            <a:off x="439096" y="3103122"/>
            <a:ext cx="272239" cy="825"/>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41" name="Straight Connector 144"/>
          <p:cNvCxnSpPr>
            <a:cxnSpLocks noChangeShapeType="1"/>
          </p:cNvCxnSpPr>
          <p:nvPr/>
        </p:nvCxnSpPr>
        <p:spPr bwMode="auto">
          <a:xfrm>
            <a:off x="2875410" y="3106297"/>
            <a:ext cx="1093573" cy="0"/>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42" name="Straight Connector 148"/>
          <p:cNvCxnSpPr>
            <a:cxnSpLocks noChangeShapeType="1"/>
          </p:cNvCxnSpPr>
          <p:nvPr/>
        </p:nvCxnSpPr>
        <p:spPr bwMode="auto">
          <a:xfrm flipV="1">
            <a:off x="5998622" y="3106297"/>
            <a:ext cx="352221" cy="0"/>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cxnSp>
        <p:nvCxnSpPr>
          <p:cNvPr id="43" name="Straight Connector 126"/>
          <p:cNvCxnSpPr>
            <a:cxnSpLocks noChangeShapeType="1"/>
          </p:cNvCxnSpPr>
          <p:nvPr/>
        </p:nvCxnSpPr>
        <p:spPr bwMode="auto">
          <a:xfrm>
            <a:off x="1406564" y="3897679"/>
            <a:ext cx="4937230" cy="0"/>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sp>
        <p:nvSpPr>
          <p:cNvPr id="44" name="Rectangle 43"/>
          <p:cNvSpPr/>
          <p:nvPr/>
        </p:nvSpPr>
        <p:spPr>
          <a:xfrm>
            <a:off x="855789" y="5694570"/>
            <a:ext cx="7394322" cy="725814"/>
          </a:xfrm>
          <a:prstGeom prst="rect">
            <a:avLst/>
          </a:prstGeom>
          <a:solidFill>
            <a:srgbClr val="E1E9F2"/>
          </a:solidFill>
          <a:ln>
            <a:noFill/>
          </a:ln>
          <a:effectLst/>
        </p:spPr>
        <p:txBody>
          <a:bodyPr lIns="182880" tIns="91440" rIns="182880" bIns="91440"/>
          <a:lstStyle/>
          <a:p>
            <a:pPr algn="ctr">
              <a:spcBef>
                <a:spcPts val="600"/>
              </a:spcBef>
              <a:defRPr/>
            </a:pPr>
            <a:r>
              <a:rPr lang="en-US" sz="1200" kern="0" dirty="0" smtClean="0">
                <a:solidFill>
                  <a:prstClr val="black"/>
                </a:solidFill>
                <a:latin typeface="Calibri" panose="020F0502020204030204" pitchFamily="34" charset="0"/>
                <a:ea typeface="Tahoma" panose="020B0604030504040204" pitchFamily="34" charset="0"/>
                <a:cs typeface="Tahoma" panose="020B0604030504040204" pitchFamily="34" charset="0"/>
              </a:rPr>
              <a:t>These new capabilities require a healthy ecosystem across Service S&amp;T</a:t>
            </a:r>
            <a:r>
              <a:rPr lang="en-US" sz="1200" kern="0" dirty="0">
                <a:solidFill>
                  <a:prstClr val="black"/>
                </a:solidFill>
                <a:latin typeface="Calibri" panose="020F0502020204030204" pitchFamily="34" charset="0"/>
                <a:ea typeface="Tahoma" panose="020B0604030504040204" pitchFamily="34" charset="0"/>
                <a:cs typeface="Tahoma" panose="020B0604030504040204" pitchFamily="34" charset="0"/>
              </a:rPr>
              <a:t>, </a:t>
            </a:r>
            <a:r>
              <a:rPr lang="en-US" sz="1200" kern="0" dirty="0" smtClean="0">
                <a:solidFill>
                  <a:prstClr val="black"/>
                </a:solidFill>
                <a:latin typeface="Calibri" panose="020F0502020204030204" pitchFamily="34" charset="0"/>
                <a:ea typeface="Tahoma" panose="020B0604030504040204" pitchFamily="34" charset="0"/>
                <a:cs typeface="Tahoma" panose="020B0604030504040204" pitchFamily="34" charset="0"/>
              </a:rPr>
              <a:t>universities, </a:t>
            </a:r>
            <a:r>
              <a:rPr lang="en-US" sz="1200" kern="0" dirty="0">
                <a:solidFill>
                  <a:prstClr val="black"/>
                </a:solidFill>
                <a:latin typeface="Calibri" panose="020F0502020204030204" pitchFamily="34" charset="0"/>
                <a:ea typeface="Tahoma" panose="020B0604030504040204" pitchFamily="34" charset="0"/>
                <a:cs typeface="Tahoma" panose="020B0604030504040204" pitchFamily="34" charset="0"/>
              </a:rPr>
              <a:t>and </a:t>
            </a:r>
            <a:r>
              <a:rPr lang="en-US" sz="1200" kern="0" dirty="0" smtClean="0">
                <a:solidFill>
                  <a:prstClr val="black"/>
                </a:solidFill>
                <a:latin typeface="Calibri" panose="020F0502020204030204" pitchFamily="34" charset="0"/>
                <a:ea typeface="Tahoma" panose="020B0604030504040204" pitchFamily="34" charset="0"/>
                <a:cs typeface="Tahoma" panose="020B0604030504040204" pitchFamily="34" charset="0"/>
              </a:rPr>
              <a:t>industry</a:t>
            </a:r>
          </a:p>
          <a:p>
            <a:pPr algn="ctr">
              <a:spcBef>
                <a:spcPts val="600"/>
              </a:spcBef>
              <a:defRPr/>
            </a:pPr>
            <a:r>
              <a:rPr lang="en-US" sz="1600" kern="0" dirty="0" smtClean="0">
                <a:solidFill>
                  <a:srgbClr val="426997"/>
                </a:solidFill>
                <a:latin typeface="Calibri" panose="020F0502020204030204" pitchFamily="34" charset="0"/>
                <a:ea typeface="Tahoma" panose="020B0604030504040204" pitchFamily="34" charset="0"/>
                <a:cs typeface="Tahoma" panose="020B0604030504040204" pitchFamily="34" charset="0"/>
              </a:rPr>
              <a:t>DARPA’s role: pivotal early investments that change what’s possible</a:t>
            </a:r>
          </a:p>
        </p:txBody>
      </p:sp>
      <p:sp>
        <p:nvSpPr>
          <p:cNvPr id="45" name="TextBox 44"/>
          <p:cNvSpPr txBox="1"/>
          <p:nvPr/>
        </p:nvSpPr>
        <p:spPr>
          <a:xfrm>
            <a:off x="6743330" y="2581494"/>
            <a:ext cx="1808508" cy="430887"/>
          </a:xfrm>
          <a:prstGeom prst="rect">
            <a:avLst/>
          </a:prstGeom>
          <a:noFill/>
        </p:spPr>
        <p:txBody>
          <a:bodyPr wrap="none" rtlCol="0">
            <a:spAutoFit/>
          </a:bodyPr>
          <a:lstStyle/>
          <a:p>
            <a:pPr algn="ctr"/>
            <a:r>
              <a:rPr lang="en-US" sz="1100" spc="100" dirty="0" smtClean="0">
                <a:solidFill>
                  <a:prstClr val="white"/>
                </a:solidFill>
                <a:latin typeface="Calibri" panose="020F0502020204030204" pitchFamily="34" charset="0"/>
                <a:ea typeface="Tahoma" panose="020B0604030504040204" pitchFamily="34" charset="0"/>
                <a:cs typeface="Tahoma" panose="020B0604030504040204" pitchFamily="34" charset="0"/>
              </a:rPr>
              <a:t>Investing today </a:t>
            </a:r>
          </a:p>
          <a:p>
            <a:pPr algn="ctr"/>
            <a:r>
              <a:rPr lang="en-US" sz="1100" spc="100" dirty="0" smtClean="0">
                <a:solidFill>
                  <a:prstClr val="white"/>
                </a:solidFill>
                <a:latin typeface="Calibri" panose="020F0502020204030204" pitchFamily="34" charset="0"/>
                <a:ea typeface="Tahoma" panose="020B0604030504040204" pitchFamily="34" charset="0"/>
                <a:cs typeface="Tahoma" panose="020B0604030504040204" pitchFamily="34" charset="0"/>
              </a:rPr>
              <a:t>for the next generation</a:t>
            </a:r>
            <a:endParaRPr lang="en-US" sz="1100" spc="100" dirty="0">
              <a:solidFill>
                <a:prstClr val="white"/>
              </a:solidFill>
              <a:latin typeface="Calibri" panose="020F0502020204030204" pitchFamily="34" charset="0"/>
              <a:ea typeface="Tahoma" panose="020B0604030504040204" pitchFamily="34" charset="0"/>
              <a:cs typeface="Tahoma" panose="020B0604030504040204" pitchFamily="34" charset="0"/>
            </a:endParaRPr>
          </a:p>
        </p:txBody>
      </p:sp>
      <p:sp>
        <p:nvSpPr>
          <p:cNvPr id="46" name="Rectangle 45"/>
          <p:cNvSpPr/>
          <p:nvPr/>
        </p:nvSpPr>
        <p:spPr>
          <a:xfrm>
            <a:off x="8058940" y="3283951"/>
            <a:ext cx="695917" cy="18891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1000" b="1" dirty="0" smtClean="0">
                <a:solidFill>
                  <a:schemeClr val="bg1"/>
                </a:solidFill>
                <a:latin typeface="Calibri" panose="020F0502020204030204" pitchFamily="34" charset="0"/>
                <a:ea typeface="Tahoma" panose="020B0604030504040204" pitchFamily="34" charset="0"/>
                <a:cs typeface="Tahoma" panose="020B0604030504040204" pitchFamily="34" charset="0"/>
              </a:rPr>
              <a:t>2030s</a:t>
            </a:r>
            <a:endParaRPr lang="en-US" sz="1000" b="1" dirty="0">
              <a:solidFill>
                <a:schemeClr val="bg1"/>
              </a:solidFill>
              <a:latin typeface="Calibri" panose="020F0502020204030204" pitchFamily="34" charset="0"/>
              <a:ea typeface="Tahoma" panose="020B0604030504040204" pitchFamily="34" charset="0"/>
              <a:cs typeface="Tahoma" panose="020B0604030504040204" pitchFamily="34" charset="0"/>
            </a:endParaRPr>
          </a:p>
        </p:txBody>
      </p:sp>
      <p:cxnSp>
        <p:nvCxnSpPr>
          <p:cNvPr id="47" name="Straight Connector 46"/>
          <p:cNvCxnSpPr>
            <a:cxnSpLocks noChangeShapeType="1"/>
          </p:cNvCxnSpPr>
          <p:nvPr/>
        </p:nvCxnSpPr>
        <p:spPr bwMode="auto">
          <a:xfrm>
            <a:off x="3254435" y="2067872"/>
            <a:ext cx="3096408" cy="0"/>
          </a:xfrm>
          <a:prstGeom prst="line">
            <a:avLst/>
          </a:prstGeom>
          <a:noFill/>
          <a:ln w="152400">
            <a:solidFill>
              <a:srgbClr val="FD9455"/>
            </a:solidFill>
            <a:round/>
            <a:headEnd/>
            <a:tailEnd/>
          </a:ln>
          <a:extLst>
            <a:ext uri="{909E8E84-426E-40DD-AFC4-6F175D3DCCD1}">
              <a14:hiddenFill xmlns:a14="http://schemas.microsoft.com/office/drawing/2010/main">
                <a:noFill/>
              </a14:hiddenFill>
            </a:ext>
          </a:extLst>
        </p:spPr>
      </p:cxnSp>
      <p:sp>
        <p:nvSpPr>
          <p:cNvPr id="48" name="TextBox 56"/>
          <p:cNvSpPr txBox="1">
            <a:spLocks noChangeArrowheads="1"/>
          </p:cNvSpPr>
          <p:nvPr/>
        </p:nvSpPr>
        <p:spPr bwMode="auto">
          <a:xfrm>
            <a:off x="4153156" y="1380728"/>
            <a:ext cx="100700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fontAlgn="base">
              <a:spcBef>
                <a:spcPct val="0"/>
              </a:spcBef>
              <a:spcAft>
                <a:spcPct val="0"/>
              </a:spcAft>
              <a:defRPr>
                <a:solidFill>
                  <a:schemeClr val="tx1"/>
                </a:solidFill>
                <a:latin typeface="Tahoma" pitchFamily="34" charset="0"/>
              </a:defRPr>
            </a:lvl6pPr>
            <a:lvl7pPr marL="2971800" indent="-228600" fontAlgn="base">
              <a:spcBef>
                <a:spcPct val="0"/>
              </a:spcBef>
              <a:spcAft>
                <a:spcPct val="0"/>
              </a:spcAft>
              <a:defRPr>
                <a:solidFill>
                  <a:schemeClr val="tx1"/>
                </a:solidFill>
                <a:latin typeface="Tahoma" pitchFamily="34" charset="0"/>
              </a:defRPr>
            </a:lvl7pPr>
            <a:lvl8pPr marL="3429000" indent="-228600" fontAlgn="base">
              <a:spcBef>
                <a:spcPct val="0"/>
              </a:spcBef>
              <a:spcAft>
                <a:spcPct val="0"/>
              </a:spcAft>
              <a:defRPr>
                <a:solidFill>
                  <a:schemeClr val="tx1"/>
                </a:solidFill>
                <a:latin typeface="Tahoma" pitchFamily="34" charset="0"/>
              </a:defRPr>
            </a:lvl8pPr>
            <a:lvl9pPr marL="3886200" indent="-228600" fontAlgn="base">
              <a:spcBef>
                <a:spcPct val="0"/>
              </a:spcBef>
              <a:spcAft>
                <a:spcPct val="0"/>
              </a:spcAft>
              <a:defRPr>
                <a:solidFill>
                  <a:schemeClr val="tx1"/>
                </a:solidFill>
                <a:latin typeface="Tahoma" pitchFamily="34" charset="0"/>
              </a:defRPr>
            </a:lvl9pPr>
          </a:lstStyle>
          <a:p>
            <a:pPr algn="ctr"/>
            <a:r>
              <a:rPr lang="en-US" sz="1050" b="1" dirty="0" smtClean="0">
                <a:solidFill>
                  <a:srgbClr val="20344A"/>
                </a:solidFill>
                <a:latin typeface="Calibri" panose="020F0502020204030204" pitchFamily="34" charset="0"/>
                <a:ea typeface="Tahoma" panose="020B0604030504040204" pitchFamily="34" charset="0"/>
                <a:cs typeface="Tahoma" panose="020B0604030504040204" pitchFamily="34" charset="0"/>
              </a:rPr>
              <a:t>IR Night Vision</a:t>
            </a:r>
            <a:endParaRPr lang="en-US" sz="1050" b="1" dirty="0">
              <a:solidFill>
                <a:srgbClr val="20344A"/>
              </a:solidFill>
              <a:latin typeface="Calibri" panose="020F0502020204030204" pitchFamily="34" charset="0"/>
              <a:ea typeface="Tahoma" panose="020B0604030504040204" pitchFamily="34" charset="0"/>
              <a:cs typeface="Tahoma" panose="020B0604030504040204" pitchFamily="34" charset="0"/>
            </a:endParaRPr>
          </a:p>
        </p:txBody>
      </p:sp>
      <p:sp>
        <p:nvSpPr>
          <p:cNvPr id="53" name="Footer Placeholder 52"/>
          <p:cNvSpPr>
            <a:spLocks noGrp="1"/>
          </p:cNvSpPr>
          <p:nvPr>
            <p:ph type="ftr" sz="quarter" idx="10"/>
          </p:nvPr>
        </p:nvSpPr>
        <p:spPr/>
        <p:txBody>
          <a:bodyPr/>
          <a:lstStyle/>
          <a:p>
            <a:r>
              <a:rPr lang="en-US" sz="800" smtClean="0">
                <a:latin typeface="Calibri" panose="020F0502020204030204" pitchFamily="34" charset="0"/>
              </a:rPr>
              <a:t>Approved for Public Release, Distribution Unlimited</a:t>
            </a:r>
            <a:endParaRPr lang="en-US" sz="800" dirty="0">
              <a:latin typeface="Calibri" panose="020F0502020204030204" pitchFamily="34" charset="0"/>
            </a:endParaRPr>
          </a:p>
        </p:txBody>
      </p:sp>
    </p:spTree>
    <p:extLst>
      <p:ext uri="{BB962C8B-B14F-4D97-AF65-F5344CB8AC3E}">
        <p14:creationId xmlns:p14="http://schemas.microsoft.com/office/powerpoint/2010/main" val="1525935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3549" y="2667000"/>
            <a:ext cx="5395451" cy="461665"/>
          </a:xfrm>
          <a:prstGeom prst="rect">
            <a:avLst/>
          </a:prstGeom>
          <a:noFill/>
        </p:spPr>
        <p:txBody>
          <a:bodyPr wrap="none" rtlCol="0">
            <a:spAutoFit/>
          </a:bodyPr>
          <a:lstStyle/>
          <a:p>
            <a:r>
              <a:rPr lang="en-US" sz="2400" dirty="0" smtClean="0">
                <a:latin typeface="Calibri" panose="020F0502020204030204" pitchFamily="34" charset="0"/>
              </a:rPr>
              <a:t>Filtering Pathogens from the Bloodstream</a:t>
            </a:r>
            <a:endParaRPr lang="en-US" sz="2400" dirty="0">
              <a:latin typeface="Calibri" panose="020F0502020204030204" pitchFamily="34" charset="0"/>
            </a:endParaRPr>
          </a:p>
        </p:txBody>
      </p:sp>
    </p:spTree>
    <p:extLst>
      <p:ext uri="{BB962C8B-B14F-4D97-AF65-F5344CB8AC3E}">
        <p14:creationId xmlns:p14="http://schemas.microsoft.com/office/powerpoint/2010/main" val="21386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latin typeface="Calibri" panose="020F0502020204030204" pitchFamily="34" charset="0"/>
              </a:rPr>
              <a:t>Dialysis-Like Therapeutics</a:t>
            </a:r>
            <a:endParaRPr lang="en-US" dirty="0">
              <a:latin typeface="Calibri" panose="020F0502020204030204" pitchFamily="34" charset="0"/>
            </a:endParaRPr>
          </a:p>
        </p:txBody>
      </p:sp>
      <p:sp>
        <p:nvSpPr>
          <p:cNvPr id="4" name="TextBox 3"/>
          <p:cNvSpPr txBox="1"/>
          <p:nvPr/>
        </p:nvSpPr>
        <p:spPr>
          <a:xfrm>
            <a:off x="5814286" y="1716708"/>
            <a:ext cx="3026510" cy="861774"/>
          </a:xfrm>
          <a:prstGeom prst="rect">
            <a:avLst/>
          </a:prstGeom>
          <a:noFill/>
        </p:spPr>
        <p:txBody>
          <a:bodyPr wrap="square" rtlCol="0">
            <a:spAutoFit/>
          </a:bodyPr>
          <a:lstStyle/>
          <a:p>
            <a:r>
              <a:rPr lang="en-US" sz="1000" dirty="0" smtClean="0">
                <a:latin typeface="Calibri" panose="020F0502020204030204" pitchFamily="34" charset="0"/>
                <a:ea typeface="Tahoma" panose="020B0604030504040204" pitchFamily="34" charset="0"/>
                <a:cs typeface="Tahoma" panose="020B0604030504040204" pitchFamily="34" charset="0"/>
              </a:rPr>
              <a:t>Mannose Binding Lectin (MBL)</a:t>
            </a:r>
          </a:p>
          <a:p>
            <a:r>
              <a:rPr lang="en-US" sz="1000" dirty="0" smtClean="0">
                <a:latin typeface="Calibri" panose="020F0502020204030204" pitchFamily="34" charset="0"/>
                <a:ea typeface="Tahoma" panose="020B0604030504040204" pitchFamily="34" charset="0"/>
                <a:cs typeface="Tahoma" panose="020B0604030504040204" pitchFamily="34" charset="0"/>
              </a:rPr>
              <a:t>MBL is a protein that binds </a:t>
            </a:r>
            <a:r>
              <a:rPr lang="en-US" sz="1000" dirty="0">
                <a:latin typeface="Calibri" panose="020F0502020204030204" pitchFamily="34" charset="0"/>
                <a:ea typeface="Tahoma" panose="020B0604030504040204" pitchFamily="34" charset="0"/>
                <a:cs typeface="Tahoma" panose="020B0604030504040204" pitchFamily="34" charset="0"/>
              </a:rPr>
              <a:t>to the carbohydrate </a:t>
            </a:r>
            <a:r>
              <a:rPr lang="en-US" sz="1000" dirty="0" smtClean="0">
                <a:latin typeface="Calibri" panose="020F0502020204030204" pitchFamily="34" charset="0"/>
                <a:ea typeface="Tahoma" panose="020B0604030504040204" pitchFamily="34" charset="0"/>
                <a:cs typeface="Tahoma" panose="020B0604030504040204" pitchFamily="34" charset="0"/>
              </a:rPr>
              <a:t>groups found </a:t>
            </a:r>
            <a:r>
              <a:rPr lang="en-US" sz="1000" dirty="0">
                <a:latin typeface="Calibri" panose="020F0502020204030204" pitchFamily="34" charset="0"/>
                <a:ea typeface="Tahoma" panose="020B0604030504040204" pitchFamily="34" charset="0"/>
                <a:cs typeface="Tahoma" panose="020B0604030504040204" pitchFamily="34" charset="0"/>
              </a:rPr>
              <a:t>on the surface of </a:t>
            </a:r>
            <a:r>
              <a:rPr lang="en-US" sz="1000" dirty="0" smtClean="0">
                <a:latin typeface="Calibri" panose="020F0502020204030204" pitchFamily="34" charset="0"/>
                <a:ea typeface="Tahoma" panose="020B0604030504040204" pitchFamily="34" charset="0"/>
                <a:cs typeface="Tahoma" panose="020B0604030504040204" pitchFamily="34" charset="0"/>
              </a:rPr>
              <a:t>pathogens that </a:t>
            </a:r>
            <a:r>
              <a:rPr lang="en-US" sz="1000" dirty="0">
                <a:latin typeface="Calibri" panose="020F0502020204030204" pitchFamily="34" charset="0"/>
                <a:ea typeface="Tahoma" panose="020B0604030504040204" pitchFamily="34" charset="0"/>
                <a:cs typeface="Tahoma" panose="020B0604030504040204" pitchFamily="34" charset="0"/>
              </a:rPr>
              <a:t>induce sepsis, including bacteria, viruses, fungi, parasites and toxins, but does not bind to healthy human cells.</a:t>
            </a:r>
          </a:p>
        </p:txBody>
      </p:sp>
      <p:pic>
        <p:nvPicPr>
          <p:cNvPr id="5" name="Picture 4"/>
          <p:cNvPicPr>
            <a:picLocks noChangeAspect="1"/>
          </p:cNvPicPr>
          <p:nvPr/>
        </p:nvPicPr>
        <p:blipFill>
          <a:blip r:embed="rId2"/>
          <a:stretch>
            <a:fillRect/>
          </a:stretch>
        </p:blipFill>
        <p:spPr>
          <a:xfrm>
            <a:off x="5081020" y="1788314"/>
            <a:ext cx="591300" cy="709990"/>
          </a:xfrm>
          <a:prstGeom prst="rect">
            <a:avLst/>
          </a:prstGeom>
        </p:spPr>
      </p:pic>
      <p:pic>
        <p:nvPicPr>
          <p:cNvPr id="6" name="Picture 5"/>
          <p:cNvPicPr>
            <a:picLocks noChangeAspect="1"/>
          </p:cNvPicPr>
          <p:nvPr/>
        </p:nvPicPr>
        <p:blipFill>
          <a:blip r:embed="rId3"/>
          <a:stretch>
            <a:fillRect/>
          </a:stretch>
        </p:blipFill>
        <p:spPr>
          <a:xfrm flipH="1">
            <a:off x="4024231" y="1788314"/>
            <a:ext cx="1063499" cy="709990"/>
          </a:xfrm>
          <a:prstGeom prst="rect">
            <a:avLst/>
          </a:prstGeom>
        </p:spPr>
      </p:pic>
      <p:sp>
        <p:nvSpPr>
          <p:cNvPr id="7" name="TextBox 6"/>
          <p:cNvSpPr txBox="1"/>
          <p:nvPr/>
        </p:nvSpPr>
        <p:spPr>
          <a:xfrm>
            <a:off x="3943715" y="2471630"/>
            <a:ext cx="1566454" cy="215444"/>
          </a:xfrm>
          <a:prstGeom prst="rect">
            <a:avLst/>
          </a:prstGeom>
          <a:noFill/>
        </p:spPr>
        <p:txBody>
          <a:bodyPr wrap="none" rtlCol="0">
            <a:spAutoFit/>
          </a:bodyPr>
          <a:lstStyle/>
          <a:p>
            <a:r>
              <a:rPr lang="en-US" sz="800" dirty="0">
                <a:latin typeface="Calibri" panose="020F0502020204030204" pitchFamily="34" charset="0"/>
                <a:ea typeface="Tahoma" panose="020B0604030504040204" pitchFamily="34" charset="0"/>
                <a:cs typeface="Tahoma" panose="020B0604030504040204" pitchFamily="34" charset="0"/>
              </a:rPr>
              <a:t>Source: </a:t>
            </a:r>
            <a:r>
              <a:rPr lang="en-US" sz="800" dirty="0" smtClean="0">
                <a:latin typeface="Calibri" panose="020F0502020204030204" pitchFamily="34" charset="0"/>
                <a:ea typeface="Tahoma" panose="020B0604030504040204" pitchFamily="34" charset="0"/>
                <a:cs typeface="Tahoma" panose="020B0604030504040204" pitchFamily="34" charset="0"/>
              </a:rPr>
              <a:t>Wyss Institute &amp; </a:t>
            </a:r>
            <a:r>
              <a:rPr lang="en-US" sz="800" dirty="0" err="1" smtClean="0">
                <a:latin typeface="Calibri" panose="020F0502020204030204" pitchFamily="34" charset="0"/>
                <a:ea typeface="Tahoma" panose="020B0604030504040204" pitchFamily="34" charset="0"/>
                <a:cs typeface="Tahoma" panose="020B0604030504040204" pitchFamily="34" charset="0"/>
              </a:rPr>
              <a:t>Opsonix</a:t>
            </a:r>
            <a:endParaRPr lang="en-US" sz="800" dirty="0">
              <a:latin typeface="Calibri" panose="020F0502020204030204" pitchFamily="34" charset="0"/>
              <a:ea typeface="Tahoma" panose="020B0604030504040204" pitchFamily="34" charset="0"/>
              <a:cs typeface="Tahoma" panose="020B0604030504040204" pitchFamily="34" charset="0"/>
            </a:endParaRPr>
          </a:p>
        </p:txBody>
      </p:sp>
      <p:sp>
        <p:nvSpPr>
          <p:cNvPr id="8" name="Rectangle 7"/>
          <p:cNvSpPr/>
          <p:nvPr/>
        </p:nvSpPr>
        <p:spPr>
          <a:xfrm>
            <a:off x="5811652" y="2979670"/>
            <a:ext cx="3029144" cy="707886"/>
          </a:xfrm>
          <a:prstGeom prst="rect">
            <a:avLst/>
          </a:prstGeom>
        </p:spPr>
        <p:txBody>
          <a:bodyPr wrap="square">
            <a:spAutoFit/>
          </a:bodyPr>
          <a:lstStyle/>
          <a:p>
            <a:r>
              <a:rPr lang="en-US" sz="1000" dirty="0" smtClean="0">
                <a:latin typeface="Calibri" panose="020F0502020204030204" pitchFamily="34" charset="0"/>
                <a:ea typeface="Tahoma" panose="020B0604030504040204" pitchFamily="34" charset="0"/>
                <a:cs typeface="Tahoma" panose="020B0604030504040204" pitchFamily="34" charset="0"/>
              </a:rPr>
              <a:t>Porous Polymer Beads</a:t>
            </a:r>
          </a:p>
          <a:p>
            <a:r>
              <a:rPr lang="en-US" sz="1000" dirty="0" smtClean="0">
                <a:latin typeface="Calibri" panose="020F0502020204030204" pitchFamily="34" charset="0"/>
                <a:ea typeface="Tahoma" panose="020B0604030504040204" pitchFamily="34" charset="0"/>
                <a:cs typeface="Tahoma" panose="020B0604030504040204" pitchFamily="34" charset="0"/>
              </a:rPr>
              <a:t>Pores remove </a:t>
            </a:r>
            <a:r>
              <a:rPr lang="en-US" sz="1000" dirty="0">
                <a:latin typeface="Calibri" panose="020F0502020204030204" pitchFamily="34" charset="0"/>
                <a:ea typeface="Tahoma" panose="020B0604030504040204" pitchFamily="34" charset="0"/>
                <a:cs typeface="Tahoma" panose="020B0604030504040204" pitchFamily="34" charset="0"/>
              </a:rPr>
              <a:t>a wide range </a:t>
            </a:r>
            <a:r>
              <a:rPr lang="en-US" sz="1000" dirty="0" smtClean="0">
                <a:latin typeface="Calibri" panose="020F0502020204030204" pitchFamily="34" charset="0"/>
                <a:ea typeface="Tahoma" panose="020B0604030504040204" pitchFamily="34" charset="0"/>
                <a:cs typeface="Tahoma" panose="020B0604030504040204" pitchFamily="34" charset="0"/>
              </a:rPr>
              <a:t>of molecules that cause inflammation (</a:t>
            </a:r>
            <a:r>
              <a:rPr lang="en-US" sz="1000" i="1" dirty="0" smtClean="0">
                <a:latin typeface="Calibri" panose="020F0502020204030204" pitchFamily="34" charset="0"/>
                <a:ea typeface="Tahoma" panose="020B0604030504040204" pitchFamily="34" charset="0"/>
                <a:cs typeface="Tahoma" panose="020B0604030504040204" pitchFamily="34" charset="0"/>
              </a:rPr>
              <a:t>e.g.</a:t>
            </a:r>
            <a:r>
              <a:rPr lang="en-US" sz="1000" dirty="0" smtClean="0">
                <a:latin typeface="Calibri" panose="020F0502020204030204" pitchFamily="34" charset="0"/>
                <a:ea typeface="Tahoma" panose="020B0604030504040204" pitchFamily="34" charset="0"/>
                <a:cs typeface="Tahoma" panose="020B0604030504040204" pitchFamily="34" charset="0"/>
              </a:rPr>
              <a:t> cytokines) </a:t>
            </a:r>
            <a:r>
              <a:rPr lang="en-US" sz="1000" dirty="0">
                <a:latin typeface="Calibri" panose="020F0502020204030204" pitchFamily="34" charset="0"/>
                <a:ea typeface="Tahoma" panose="020B0604030504040204" pitchFamily="34" charset="0"/>
                <a:cs typeface="Tahoma" panose="020B0604030504040204" pitchFamily="34" charset="0"/>
              </a:rPr>
              <a:t>from whole blood </a:t>
            </a:r>
            <a:r>
              <a:rPr lang="en-US" sz="1000" dirty="0" smtClean="0">
                <a:latin typeface="Calibri" panose="020F0502020204030204" pitchFamily="34" charset="0"/>
                <a:ea typeface="Tahoma" panose="020B0604030504040204" pitchFamily="34" charset="0"/>
                <a:cs typeface="Tahoma" panose="020B0604030504040204" pitchFamily="34" charset="0"/>
              </a:rPr>
              <a:t>based </a:t>
            </a:r>
            <a:r>
              <a:rPr lang="en-US" sz="1000" dirty="0">
                <a:latin typeface="Calibri" panose="020F0502020204030204" pitchFamily="34" charset="0"/>
                <a:ea typeface="Tahoma" panose="020B0604030504040204" pitchFamily="34" charset="0"/>
                <a:cs typeface="Tahoma" panose="020B0604030504040204" pitchFamily="34" charset="0"/>
              </a:rPr>
              <a:t>on pore capture and surface </a:t>
            </a:r>
            <a:r>
              <a:rPr lang="en-US" sz="1000" dirty="0" smtClean="0">
                <a:latin typeface="Calibri" panose="020F0502020204030204" pitchFamily="34" charset="0"/>
                <a:ea typeface="Tahoma" panose="020B0604030504040204" pitchFamily="34" charset="0"/>
                <a:cs typeface="Tahoma" panose="020B0604030504040204" pitchFamily="34" charset="0"/>
              </a:rPr>
              <a:t>adsorption.</a:t>
            </a:r>
            <a:endParaRPr lang="en-US" sz="1000" dirty="0">
              <a:latin typeface="Calibri" panose="020F050202020403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3937291" y="2979671"/>
            <a:ext cx="1796543" cy="620955"/>
            <a:chOff x="13258800" y="9853612"/>
            <a:chExt cx="6477000" cy="2238375"/>
          </a:xfrm>
        </p:grpSpPr>
        <p:pic>
          <p:nvPicPr>
            <p:cNvPr id="10" name="Picture 9"/>
            <p:cNvPicPr>
              <a:picLocks noChangeAspect="1"/>
            </p:cNvPicPr>
            <p:nvPr/>
          </p:nvPicPr>
          <p:blipFill>
            <a:blip r:embed="rId4"/>
            <a:stretch>
              <a:fillRect/>
            </a:stretch>
          </p:blipFill>
          <p:spPr>
            <a:xfrm>
              <a:off x="13258800" y="9853612"/>
              <a:ext cx="6400800" cy="2238375"/>
            </a:xfrm>
            <a:prstGeom prst="rect">
              <a:avLst/>
            </a:prstGeom>
          </p:spPr>
        </p:pic>
        <p:pic>
          <p:nvPicPr>
            <p:cNvPr id="11" name="Picture 10"/>
            <p:cNvPicPr>
              <a:picLocks noChangeAspect="1"/>
            </p:cNvPicPr>
            <p:nvPr/>
          </p:nvPicPr>
          <p:blipFill>
            <a:blip r:embed="rId5"/>
            <a:stretch>
              <a:fillRect/>
            </a:stretch>
          </p:blipFill>
          <p:spPr>
            <a:xfrm>
              <a:off x="17793366" y="9979954"/>
              <a:ext cx="1942434" cy="2086633"/>
            </a:xfrm>
            <a:prstGeom prst="rect">
              <a:avLst/>
            </a:prstGeom>
          </p:spPr>
        </p:pic>
      </p:grpSp>
      <p:sp>
        <p:nvSpPr>
          <p:cNvPr id="12" name="TextBox 11"/>
          <p:cNvSpPr txBox="1"/>
          <p:nvPr/>
        </p:nvSpPr>
        <p:spPr>
          <a:xfrm>
            <a:off x="3937941" y="3523436"/>
            <a:ext cx="1072730" cy="215444"/>
          </a:xfrm>
          <a:prstGeom prst="rect">
            <a:avLst/>
          </a:prstGeom>
          <a:noFill/>
        </p:spPr>
        <p:txBody>
          <a:bodyPr wrap="none" rtlCol="0">
            <a:spAutoFit/>
          </a:bodyPr>
          <a:lstStyle/>
          <a:p>
            <a:r>
              <a:rPr lang="en-US" sz="800" dirty="0">
                <a:latin typeface="Calibri" panose="020F0502020204030204" pitchFamily="34" charset="0"/>
                <a:ea typeface="Tahoma" panose="020B0604030504040204" pitchFamily="34" charset="0"/>
                <a:cs typeface="Tahoma" panose="020B0604030504040204" pitchFamily="34" charset="0"/>
              </a:rPr>
              <a:t>Source: </a:t>
            </a:r>
            <a:r>
              <a:rPr lang="en-US" sz="800" dirty="0" err="1" smtClean="0">
                <a:latin typeface="Calibri" panose="020F0502020204030204" pitchFamily="34" charset="0"/>
                <a:ea typeface="Tahoma" panose="020B0604030504040204" pitchFamily="34" charset="0"/>
                <a:cs typeface="Tahoma" panose="020B0604030504040204" pitchFamily="34" charset="0"/>
              </a:rPr>
              <a:t>Cytosorbents</a:t>
            </a:r>
            <a:endParaRPr lang="en-US" sz="800" dirty="0">
              <a:latin typeface="Calibri" panose="020F0502020204030204" pitchFamily="34" charset="0"/>
              <a:ea typeface="Tahoma" panose="020B0604030504040204" pitchFamily="34" charset="0"/>
              <a:cs typeface="Tahoma" panose="020B0604030504040204" pitchFamily="34" charset="0"/>
            </a:endParaRPr>
          </a:p>
        </p:txBody>
      </p:sp>
      <p:sp>
        <p:nvSpPr>
          <p:cNvPr id="13" name="Rectangle 12"/>
          <p:cNvSpPr/>
          <p:nvPr/>
        </p:nvSpPr>
        <p:spPr>
          <a:xfrm>
            <a:off x="5811652" y="4106589"/>
            <a:ext cx="3029144" cy="861774"/>
          </a:xfrm>
          <a:prstGeom prst="rect">
            <a:avLst/>
          </a:prstGeom>
        </p:spPr>
        <p:txBody>
          <a:bodyPr wrap="square">
            <a:spAutoFit/>
          </a:bodyPr>
          <a:lstStyle/>
          <a:p>
            <a:r>
              <a:rPr lang="en-US" sz="1000" dirty="0" err="1" smtClean="0">
                <a:latin typeface="Calibri" panose="020F0502020204030204" pitchFamily="34" charset="0"/>
                <a:ea typeface="Tahoma" panose="020B0604030504040204" pitchFamily="34" charset="0"/>
                <a:cs typeface="Tahoma" panose="020B0604030504040204" pitchFamily="34" charset="0"/>
              </a:rPr>
              <a:t>Heparan</a:t>
            </a:r>
            <a:r>
              <a:rPr lang="en-US" sz="1000" dirty="0" smtClean="0">
                <a:latin typeface="Calibri" panose="020F0502020204030204" pitchFamily="34" charset="0"/>
                <a:ea typeface="Tahoma" panose="020B0604030504040204" pitchFamily="34" charset="0"/>
                <a:cs typeface="Tahoma" panose="020B0604030504040204" pitchFamily="34" charset="0"/>
              </a:rPr>
              <a:t> Sulfate Coated Beads</a:t>
            </a:r>
          </a:p>
          <a:p>
            <a:r>
              <a:rPr lang="en-US" sz="1000" dirty="0" smtClean="0">
                <a:latin typeface="Calibri" panose="020F0502020204030204" pitchFamily="34" charset="0"/>
                <a:ea typeface="Tahoma" panose="020B0604030504040204" pitchFamily="34" charset="0"/>
                <a:cs typeface="Tahoma" panose="020B0604030504040204" pitchFamily="34" charset="0"/>
              </a:rPr>
              <a:t>Disease-causing microorganisms bind to sugar groups such as heparin sulfates. As blood flows through the filter, </a:t>
            </a:r>
            <a:r>
              <a:rPr lang="en-US" sz="1000" dirty="0">
                <a:latin typeface="Calibri" panose="020F0502020204030204" pitchFamily="34" charset="0"/>
                <a:ea typeface="Tahoma" panose="020B0604030504040204" pitchFamily="34" charset="0"/>
                <a:cs typeface="Tahoma" panose="020B0604030504040204" pitchFamily="34" charset="0"/>
              </a:rPr>
              <a:t> pathogens, toxins and inflammatory </a:t>
            </a:r>
            <a:r>
              <a:rPr lang="en-US" sz="1000" dirty="0" smtClean="0">
                <a:latin typeface="Calibri" panose="020F0502020204030204" pitchFamily="34" charset="0"/>
                <a:ea typeface="Tahoma" panose="020B0604030504040204" pitchFamily="34" charset="0"/>
                <a:cs typeface="Tahoma" panose="020B0604030504040204" pitchFamily="34" charset="0"/>
              </a:rPr>
              <a:t>cytokines bind to the surface of the beads.</a:t>
            </a:r>
            <a:endParaRPr lang="en-US" sz="1000" dirty="0">
              <a:latin typeface="Calibri" panose="020F0502020204030204" pitchFamily="34" charset="0"/>
              <a:ea typeface="Tahoma" panose="020B0604030504040204" pitchFamily="34" charset="0"/>
              <a:cs typeface="Tahoma" panose="020B0604030504040204" pitchFamily="34" charset="0"/>
            </a:endParaRPr>
          </a:p>
        </p:txBody>
      </p:sp>
      <p:pic>
        <p:nvPicPr>
          <p:cNvPr id="14" name="Picture 13"/>
          <p:cNvPicPr>
            <a:picLocks noChangeAspect="1"/>
          </p:cNvPicPr>
          <p:nvPr/>
        </p:nvPicPr>
        <p:blipFill>
          <a:blip r:embed="rId6"/>
          <a:stretch>
            <a:fillRect/>
          </a:stretch>
        </p:blipFill>
        <p:spPr>
          <a:xfrm rot="4623708">
            <a:off x="4460856" y="3648231"/>
            <a:ext cx="580356" cy="1751858"/>
          </a:xfrm>
          <a:prstGeom prst="rect">
            <a:avLst/>
          </a:prstGeom>
        </p:spPr>
      </p:pic>
      <p:sp>
        <p:nvSpPr>
          <p:cNvPr id="15" name="TextBox 14"/>
          <p:cNvSpPr txBox="1"/>
          <p:nvPr/>
        </p:nvSpPr>
        <p:spPr>
          <a:xfrm>
            <a:off x="3942497" y="4789296"/>
            <a:ext cx="1212191" cy="215444"/>
          </a:xfrm>
          <a:prstGeom prst="rect">
            <a:avLst/>
          </a:prstGeom>
          <a:noFill/>
        </p:spPr>
        <p:txBody>
          <a:bodyPr wrap="none" rtlCol="0">
            <a:spAutoFit/>
          </a:bodyPr>
          <a:lstStyle/>
          <a:p>
            <a:r>
              <a:rPr lang="en-US" sz="800" dirty="0">
                <a:latin typeface="Calibri" panose="020F0502020204030204" pitchFamily="34" charset="0"/>
                <a:ea typeface="Tahoma" panose="020B0604030504040204" pitchFamily="34" charset="0"/>
                <a:cs typeface="Tahoma" panose="020B0604030504040204" pitchFamily="34" charset="0"/>
              </a:rPr>
              <a:t>Source: </a:t>
            </a:r>
            <a:r>
              <a:rPr lang="en-US" sz="800" dirty="0" err="1" smtClean="0">
                <a:latin typeface="Calibri" panose="020F0502020204030204" pitchFamily="34" charset="0"/>
                <a:ea typeface="Tahoma" panose="020B0604030504040204" pitchFamily="34" charset="0"/>
                <a:cs typeface="Tahoma" panose="020B0604030504040204" pitchFamily="34" charset="0"/>
              </a:rPr>
              <a:t>ExThera</a:t>
            </a:r>
            <a:r>
              <a:rPr lang="en-US" sz="800" dirty="0" smtClean="0">
                <a:latin typeface="Calibri" panose="020F0502020204030204" pitchFamily="34" charset="0"/>
                <a:ea typeface="Tahoma" panose="020B0604030504040204" pitchFamily="34" charset="0"/>
                <a:cs typeface="Tahoma" panose="020B0604030504040204" pitchFamily="34" charset="0"/>
              </a:rPr>
              <a:t> Medical</a:t>
            </a:r>
            <a:endParaRPr lang="en-US" sz="800" dirty="0">
              <a:latin typeface="Calibri" panose="020F0502020204030204" pitchFamily="34" charset="0"/>
              <a:ea typeface="Tahoma" panose="020B0604030504040204" pitchFamily="34" charset="0"/>
              <a:cs typeface="Tahoma" panose="020B0604030504040204" pitchFamily="34" charset="0"/>
            </a:endParaRPr>
          </a:p>
        </p:txBody>
      </p:sp>
      <p:sp>
        <p:nvSpPr>
          <p:cNvPr id="16" name="Rectangle 15"/>
          <p:cNvSpPr/>
          <p:nvPr/>
        </p:nvSpPr>
        <p:spPr>
          <a:xfrm>
            <a:off x="5811652" y="5291614"/>
            <a:ext cx="3029144" cy="861774"/>
          </a:xfrm>
          <a:prstGeom prst="rect">
            <a:avLst/>
          </a:prstGeom>
        </p:spPr>
        <p:txBody>
          <a:bodyPr wrap="square">
            <a:spAutoFit/>
          </a:bodyPr>
          <a:lstStyle/>
          <a:p>
            <a:r>
              <a:rPr lang="en-US" sz="1000" dirty="0" err="1" smtClean="0">
                <a:latin typeface="Calibri" panose="020F0502020204030204" pitchFamily="34" charset="0"/>
                <a:ea typeface="Tahoma" panose="020B0604030504040204" pitchFamily="34" charset="0"/>
                <a:cs typeface="Tahoma" panose="020B0604030504040204" pitchFamily="34" charset="0"/>
              </a:rPr>
              <a:t>Galanthus</a:t>
            </a:r>
            <a:r>
              <a:rPr lang="en-US" sz="1000" dirty="0" smtClean="0">
                <a:latin typeface="Calibri" panose="020F0502020204030204" pitchFamily="34" charset="0"/>
                <a:ea typeface="Tahoma" panose="020B0604030504040204" pitchFamily="34" charset="0"/>
                <a:cs typeface="Tahoma" panose="020B0604030504040204" pitchFamily="34" charset="0"/>
              </a:rPr>
              <a:t> </a:t>
            </a:r>
            <a:r>
              <a:rPr lang="en-US" sz="1000" dirty="0" err="1">
                <a:latin typeface="Calibri" panose="020F0502020204030204" pitchFamily="34" charset="0"/>
                <a:ea typeface="Tahoma" panose="020B0604030504040204" pitchFamily="34" charset="0"/>
                <a:cs typeface="Tahoma" panose="020B0604030504040204" pitchFamily="34" charset="0"/>
              </a:rPr>
              <a:t>N</a:t>
            </a:r>
            <a:r>
              <a:rPr lang="en-US" sz="1000" dirty="0" err="1" smtClean="0">
                <a:latin typeface="Calibri" panose="020F0502020204030204" pitchFamily="34" charset="0"/>
                <a:ea typeface="Tahoma" panose="020B0604030504040204" pitchFamily="34" charset="0"/>
                <a:cs typeface="Tahoma" panose="020B0604030504040204" pitchFamily="34" charset="0"/>
              </a:rPr>
              <a:t>ivalis</a:t>
            </a:r>
            <a:r>
              <a:rPr lang="en-US" sz="1000" dirty="0" smtClean="0">
                <a:latin typeface="Calibri" panose="020F0502020204030204" pitchFamily="34" charset="0"/>
                <a:ea typeface="Tahoma" panose="020B0604030504040204" pitchFamily="34" charset="0"/>
                <a:cs typeface="Tahoma" panose="020B0604030504040204" pitchFamily="34" charset="0"/>
              </a:rPr>
              <a:t> Agglutinin (</a:t>
            </a:r>
            <a:r>
              <a:rPr lang="en-US" sz="1000" dirty="0">
                <a:latin typeface="Calibri" panose="020F0502020204030204" pitchFamily="34" charset="0"/>
                <a:ea typeface="Tahoma" panose="020B0604030504040204" pitchFamily="34" charset="0"/>
                <a:cs typeface="Tahoma" panose="020B0604030504040204" pitchFamily="34" charset="0"/>
              </a:rPr>
              <a:t>GNA) </a:t>
            </a:r>
            <a:endParaRPr lang="en-US" sz="1000" dirty="0" smtClean="0">
              <a:latin typeface="Calibri" panose="020F0502020204030204" pitchFamily="34" charset="0"/>
              <a:ea typeface="Tahoma" panose="020B0604030504040204" pitchFamily="34" charset="0"/>
              <a:cs typeface="Tahoma" panose="020B0604030504040204" pitchFamily="34" charset="0"/>
            </a:endParaRPr>
          </a:p>
          <a:p>
            <a:r>
              <a:rPr lang="en-US" sz="1000" dirty="0" smtClean="0">
                <a:latin typeface="Calibri" panose="020F0502020204030204" pitchFamily="34" charset="0"/>
                <a:ea typeface="Tahoma" panose="020B0604030504040204" pitchFamily="34" charset="0"/>
                <a:cs typeface="Tahoma" panose="020B0604030504040204" pitchFamily="34" charset="0"/>
              </a:rPr>
              <a:t>GNA is a protein that binds to sugar groups (</a:t>
            </a:r>
            <a:r>
              <a:rPr lang="en-US" sz="1000" i="1" dirty="0" smtClean="0">
                <a:latin typeface="Calibri" panose="020F0502020204030204" pitchFamily="34" charset="0"/>
                <a:ea typeface="Tahoma" panose="020B0604030504040204" pitchFamily="34" charset="0"/>
                <a:cs typeface="Tahoma" panose="020B0604030504040204" pitchFamily="34" charset="0"/>
              </a:rPr>
              <a:t>e.g. </a:t>
            </a:r>
            <a:r>
              <a:rPr lang="en-US" sz="1000" dirty="0" smtClean="0">
                <a:latin typeface="Calibri" panose="020F0502020204030204" pitchFamily="34" charset="0"/>
                <a:ea typeface="Tahoma" panose="020B0604030504040204" pitchFamily="34" charset="0"/>
                <a:cs typeface="Tahoma" panose="020B0604030504040204" pitchFamily="34" charset="0"/>
              </a:rPr>
              <a:t>mannose) on </a:t>
            </a:r>
            <a:r>
              <a:rPr lang="en-US" sz="1000" dirty="0">
                <a:latin typeface="Calibri" panose="020F0502020204030204" pitchFamily="34" charset="0"/>
                <a:ea typeface="Tahoma" panose="020B0604030504040204" pitchFamily="34" charset="0"/>
                <a:cs typeface="Tahoma" panose="020B0604030504040204" pitchFamily="34" charset="0"/>
              </a:rPr>
              <a:t>the surface of </a:t>
            </a:r>
            <a:r>
              <a:rPr lang="en-US" sz="1000" dirty="0" smtClean="0">
                <a:latin typeface="Calibri" panose="020F0502020204030204" pitchFamily="34" charset="0"/>
                <a:ea typeface="Tahoma" panose="020B0604030504040204" pitchFamily="34" charset="0"/>
                <a:cs typeface="Tahoma" panose="020B0604030504040204" pitchFamily="34" charset="0"/>
              </a:rPr>
              <a:t>pathogens. GNA is immobilized on a hemodialysis filter and removes a wide variety of viruses.</a:t>
            </a:r>
            <a:endParaRPr lang="en-US" sz="1000" dirty="0">
              <a:latin typeface="Calibri" panose="020F050202020403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rotWithShape="1">
          <a:blip r:embed="rId7"/>
          <a:srcRect l="17512"/>
          <a:stretch/>
        </p:blipFill>
        <p:spPr>
          <a:xfrm>
            <a:off x="3861952" y="5253190"/>
            <a:ext cx="2030534" cy="674518"/>
          </a:xfrm>
          <a:prstGeom prst="rect">
            <a:avLst/>
          </a:prstGeom>
        </p:spPr>
      </p:pic>
      <p:sp>
        <p:nvSpPr>
          <p:cNvPr id="18" name="TextBox 17"/>
          <p:cNvSpPr txBox="1"/>
          <p:nvPr/>
        </p:nvSpPr>
        <p:spPr>
          <a:xfrm>
            <a:off x="3937291" y="5912071"/>
            <a:ext cx="1208985" cy="215444"/>
          </a:xfrm>
          <a:prstGeom prst="rect">
            <a:avLst/>
          </a:prstGeom>
          <a:noFill/>
        </p:spPr>
        <p:txBody>
          <a:bodyPr wrap="none" rtlCol="0">
            <a:spAutoFit/>
          </a:bodyPr>
          <a:lstStyle/>
          <a:p>
            <a:r>
              <a:rPr lang="en-US" sz="800" dirty="0">
                <a:latin typeface="Calibri" panose="020F0502020204030204" pitchFamily="34" charset="0"/>
                <a:ea typeface="Tahoma" panose="020B0604030504040204" pitchFamily="34" charset="0"/>
                <a:cs typeface="Tahoma" panose="020B0604030504040204" pitchFamily="34" charset="0"/>
              </a:rPr>
              <a:t>Source: </a:t>
            </a:r>
            <a:r>
              <a:rPr lang="en-US" sz="800" dirty="0" smtClean="0">
                <a:latin typeface="Calibri" panose="020F0502020204030204" pitchFamily="34" charset="0"/>
                <a:ea typeface="Tahoma" panose="020B0604030504040204" pitchFamily="34" charset="0"/>
                <a:cs typeface="Tahoma" panose="020B0604030504040204" pitchFamily="34" charset="0"/>
              </a:rPr>
              <a:t>Aethlon Medical</a:t>
            </a:r>
            <a:endParaRPr lang="en-US" sz="800" dirty="0">
              <a:latin typeface="Calibri" panose="020F0502020204030204" pitchFamily="34" charset="0"/>
              <a:ea typeface="Tahoma" panose="020B0604030504040204" pitchFamily="34" charset="0"/>
              <a:cs typeface="Tahoma" panose="020B0604030504040204" pitchFamily="34" charset="0"/>
            </a:endParaRPr>
          </a:p>
        </p:txBody>
      </p:sp>
      <p:sp>
        <p:nvSpPr>
          <p:cNvPr id="19" name="Rectangle 18"/>
          <p:cNvSpPr/>
          <p:nvPr/>
        </p:nvSpPr>
        <p:spPr>
          <a:xfrm>
            <a:off x="4932041" y="1432909"/>
            <a:ext cx="2180405" cy="261610"/>
          </a:xfrm>
          <a:prstGeom prst="rect">
            <a:avLst/>
          </a:prstGeom>
        </p:spPr>
        <p:txBody>
          <a:bodyPr wrap="none">
            <a:spAutoFit/>
          </a:bodyPr>
          <a:lstStyle/>
          <a:p>
            <a:r>
              <a:rPr lang="en-US" sz="1100" b="1" dirty="0" smtClean="0">
                <a:latin typeface="Calibri" panose="020F0502020204030204" pitchFamily="34" charset="0"/>
                <a:ea typeface="Tahoma" panose="020B0604030504040204" pitchFamily="34" charset="0"/>
                <a:cs typeface="Tahoma" panose="020B0604030504040204" pitchFamily="34" charset="0"/>
              </a:rPr>
              <a:t>Extracorporeal Filter Technologies</a:t>
            </a:r>
            <a:endParaRPr lang="en-US" sz="1100" b="1" dirty="0">
              <a:latin typeface="Calibri" panose="020F0502020204030204" pitchFamily="34" charset="0"/>
              <a:ea typeface="Tahoma" panose="020B0604030504040204" pitchFamily="34" charset="0"/>
              <a:cs typeface="Tahoma" panose="020B0604030504040204" pitchFamily="34" charset="0"/>
            </a:endParaRPr>
          </a:p>
        </p:txBody>
      </p:sp>
      <p:grpSp>
        <p:nvGrpSpPr>
          <p:cNvPr id="20" name="Group 19"/>
          <p:cNvGrpSpPr/>
          <p:nvPr/>
        </p:nvGrpSpPr>
        <p:grpSpPr>
          <a:xfrm>
            <a:off x="172065" y="1749250"/>
            <a:ext cx="3092978" cy="3670329"/>
            <a:chOff x="575877" y="5334000"/>
            <a:chExt cx="9601200" cy="11391730"/>
          </a:xfrm>
        </p:grpSpPr>
        <p:pic>
          <p:nvPicPr>
            <p:cNvPr id="21" name="Picture 20"/>
            <p:cNvPicPr>
              <a:picLocks noChangeAspect="1"/>
            </p:cNvPicPr>
            <p:nvPr/>
          </p:nvPicPr>
          <p:blipFill rotWithShape="1">
            <a:blip r:embed="rId8" cstate="screen">
              <a:extLst>
                <a:ext uri="{28A0092B-C50C-407E-A947-70E740481C1C}">
                  <a14:useLocalDpi xmlns:a14="http://schemas.microsoft.com/office/drawing/2010/main" val="0"/>
                </a:ext>
              </a:extLst>
            </a:blip>
            <a:srcRect/>
            <a:stretch/>
          </p:blipFill>
          <p:spPr>
            <a:xfrm>
              <a:off x="575877" y="5334000"/>
              <a:ext cx="9601200" cy="11277600"/>
            </a:xfrm>
            <a:prstGeom prst="rect">
              <a:avLst/>
            </a:prstGeom>
          </p:spPr>
        </p:pic>
        <p:sp>
          <p:nvSpPr>
            <p:cNvPr id="22" name="TextBox 21"/>
            <p:cNvSpPr txBox="1"/>
            <p:nvPr/>
          </p:nvSpPr>
          <p:spPr>
            <a:xfrm>
              <a:off x="6162108" y="16057049"/>
              <a:ext cx="3777803" cy="668681"/>
            </a:xfrm>
            <a:prstGeom prst="rect">
              <a:avLst/>
            </a:prstGeom>
            <a:noFill/>
          </p:spPr>
          <p:txBody>
            <a:bodyPr wrap="none" rtlCol="0">
              <a:spAutoFit/>
            </a:bodyPr>
            <a:lstStyle/>
            <a:p>
              <a:r>
                <a:rPr lang="en-US" sz="800" dirty="0">
                  <a:latin typeface="Calibri" panose="020F0502020204030204" pitchFamily="34" charset="0"/>
                  <a:ea typeface="Tahoma" panose="020B0604030504040204" pitchFamily="34" charset="0"/>
                  <a:cs typeface="Tahoma" panose="020B0604030504040204" pitchFamily="34" charset="0"/>
                </a:rPr>
                <a:t>Source: </a:t>
              </a:r>
              <a:r>
                <a:rPr lang="en-US" sz="800" dirty="0" err="1" smtClean="0">
                  <a:latin typeface="Calibri" panose="020F0502020204030204" pitchFamily="34" charset="0"/>
                  <a:ea typeface="Tahoma" panose="020B0604030504040204" pitchFamily="34" charset="0"/>
                  <a:cs typeface="Tahoma" panose="020B0604030504040204" pitchFamily="34" charset="0"/>
                </a:rPr>
                <a:t>NxStage</a:t>
              </a:r>
              <a:r>
                <a:rPr lang="en-US" sz="800" dirty="0" smtClean="0">
                  <a:latin typeface="Calibri" panose="020F0502020204030204" pitchFamily="34" charset="0"/>
                  <a:ea typeface="Tahoma" panose="020B0604030504040204" pitchFamily="34" charset="0"/>
                  <a:cs typeface="Tahoma" panose="020B0604030504040204" pitchFamily="34" charset="0"/>
                </a:rPr>
                <a:t> Medical</a:t>
              </a:r>
              <a:endParaRPr lang="en-US" sz="800" dirty="0">
                <a:latin typeface="Calibri" panose="020F0502020204030204" pitchFamily="34" charset="0"/>
                <a:ea typeface="Tahoma" panose="020B0604030504040204" pitchFamily="34" charset="0"/>
                <a:cs typeface="Tahoma" panose="020B0604030504040204" pitchFamily="34" charset="0"/>
              </a:endParaRPr>
            </a:p>
          </p:txBody>
        </p:sp>
      </p:grpSp>
      <p:grpSp>
        <p:nvGrpSpPr>
          <p:cNvPr id="23" name="Group 22"/>
          <p:cNvGrpSpPr/>
          <p:nvPr/>
        </p:nvGrpSpPr>
        <p:grpSpPr>
          <a:xfrm>
            <a:off x="1628304" y="2258725"/>
            <a:ext cx="1247012" cy="1737754"/>
            <a:chOff x="6172200" y="5943600"/>
            <a:chExt cx="4495800" cy="6264128"/>
          </a:xfrm>
        </p:grpSpPr>
        <p:sp>
          <p:nvSpPr>
            <p:cNvPr id="24" name="Oval 23"/>
            <p:cNvSpPr/>
            <p:nvPr/>
          </p:nvSpPr>
          <p:spPr>
            <a:xfrm>
              <a:off x="10439400" y="11979128"/>
              <a:ext cx="228600" cy="2286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Calibri" panose="020F050202020403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7273773" y="10880640"/>
              <a:ext cx="1556901" cy="549360"/>
              <a:chOff x="7273773" y="10880640"/>
              <a:chExt cx="1556901" cy="549360"/>
            </a:xfrm>
          </p:grpSpPr>
          <p:pic>
            <p:nvPicPr>
              <p:cNvPr id="27" name="Picture 26"/>
              <p:cNvPicPr>
                <a:picLocks noChangeAspect="1"/>
              </p:cNvPicPr>
              <p:nvPr/>
            </p:nvPicPr>
            <p:blipFill>
              <a:blip r:embed="rId9"/>
              <a:stretch>
                <a:fillRect/>
              </a:stretch>
            </p:blipFill>
            <p:spPr>
              <a:xfrm>
                <a:off x="7273773" y="10880640"/>
                <a:ext cx="1556901" cy="198051"/>
              </a:xfrm>
              <a:prstGeom prst="rect">
                <a:avLst/>
              </a:prstGeom>
            </p:spPr>
          </p:pic>
          <p:pic>
            <p:nvPicPr>
              <p:cNvPr id="28" name="Picture 27"/>
              <p:cNvPicPr>
                <a:picLocks noChangeAspect="1"/>
              </p:cNvPicPr>
              <p:nvPr/>
            </p:nvPicPr>
            <p:blipFill>
              <a:blip r:embed="rId9"/>
              <a:stretch>
                <a:fillRect/>
              </a:stretch>
            </p:blipFill>
            <p:spPr>
              <a:xfrm>
                <a:off x="7273773" y="11077766"/>
                <a:ext cx="1556901" cy="198051"/>
              </a:xfrm>
              <a:prstGeom prst="rect">
                <a:avLst/>
              </a:prstGeom>
            </p:spPr>
          </p:pic>
          <p:pic>
            <p:nvPicPr>
              <p:cNvPr id="29" name="Picture 28"/>
              <p:cNvPicPr>
                <a:picLocks noChangeAspect="1"/>
              </p:cNvPicPr>
              <p:nvPr/>
            </p:nvPicPr>
            <p:blipFill rotWithShape="1">
              <a:blip r:embed="rId9"/>
              <a:srcRect t="1" r="23924" b="12324"/>
              <a:stretch/>
            </p:blipFill>
            <p:spPr>
              <a:xfrm>
                <a:off x="7273773" y="11256359"/>
                <a:ext cx="1184427" cy="173641"/>
              </a:xfrm>
              <a:prstGeom prst="rect">
                <a:avLst/>
              </a:prstGeom>
            </p:spPr>
          </p:pic>
        </p:grpSp>
        <p:pic>
          <p:nvPicPr>
            <p:cNvPr id="26" name="Picture 25"/>
            <p:cNvPicPr>
              <a:picLocks noChangeAspect="1"/>
            </p:cNvPicPr>
            <p:nvPr/>
          </p:nvPicPr>
          <p:blipFill>
            <a:blip r:embed="rId10"/>
            <a:stretch>
              <a:fillRect/>
            </a:stretch>
          </p:blipFill>
          <p:spPr>
            <a:xfrm>
              <a:off x="6172200" y="5943600"/>
              <a:ext cx="2971800" cy="1562100"/>
            </a:xfrm>
            <a:prstGeom prst="rect">
              <a:avLst/>
            </a:prstGeom>
          </p:spPr>
        </p:pic>
      </p:grpSp>
      <p:cxnSp>
        <p:nvCxnSpPr>
          <p:cNvPr id="30" name="Curved Connector 29"/>
          <p:cNvCxnSpPr>
            <a:stCxn id="24" idx="6"/>
            <a:endCxn id="6" idx="3"/>
          </p:cNvCxnSpPr>
          <p:nvPr/>
        </p:nvCxnSpPr>
        <p:spPr>
          <a:xfrm flipV="1">
            <a:off x="2875316" y="2143309"/>
            <a:ext cx="1148915" cy="1821462"/>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Curved Connector 30"/>
          <p:cNvCxnSpPr>
            <a:stCxn id="24" idx="6"/>
            <a:endCxn id="10" idx="1"/>
          </p:cNvCxnSpPr>
          <p:nvPr/>
        </p:nvCxnSpPr>
        <p:spPr>
          <a:xfrm flipV="1">
            <a:off x="2875316" y="3290149"/>
            <a:ext cx="1061975" cy="674622"/>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24" idx="6"/>
            <a:endCxn id="14" idx="2"/>
          </p:cNvCxnSpPr>
          <p:nvPr/>
        </p:nvCxnSpPr>
        <p:spPr>
          <a:xfrm>
            <a:off x="2875316" y="3964771"/>
            <a:ext cx="1022027" cy="755509"/>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24" idx="6"/>
            <a:endCxn id="17" idx="1"/>
          </p:cNvCxnSpPr>
          <p:nvPr/>
        </p:nvCxnSpPr>
        <p:spPr>
          <a:xfrm>
            <a:off x="2875316" y="3964771"/>
            <a:ext cx="986636" cy="1625678"/>
          </a:xfrm>
          <a:prstGeom prst="curvedConnector3">
            <a:avLst>
              <a:gd name="adj1" fmla="val 50000"/>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78421" y="992596"/>
            <a:ext cx="8384579" cy="523220"/>
          </a:xfrm>
          <a:prstGeom prst="rect">
            <a:avLst/>
          </a:prstGeom>
        </p:spPr>
        <p:txBody>
          <a:bodyPr wrap="square">
            <a:spAutoFit/>
          </a:bodyPr>
          <a:lstStyle/>
          <a:p>
            <a:pPr>
              <a:tabLst>
                <a:tab pos="457200" algn="l"/>
              </a:tabLst>
            </a:pPr>
            <a:r>
              <a:rPr lang="en-US" sz="1400" b="1" dirty="0">
                <a:latin typeface="Calibri" panose="020F0502020204030204" pitchFamily="34" charset="0"/>
                <a:ea typeface="Tahoma" panose="020B0604030504040204" pitchFamily="34" charset="0"/>
                <a:cs typeface="Tahoma" panose="020B0604030504040204" pitchFamily="34" charset="0"/>
              </a:rPr>
              <a:t>Goal: </a:t>
            </a:r>
            <a:r>
              <a:rPr lang="en-US" sz="1400" b="1" dirty="0" smtClean="0">
                <a:latin typeface="Calibri" panose="020F0502020204030204" pitchFamily="34" charset="0"/>
                <a:ea typeface="Tahoma" panose="020B0604030504040204" pitchFamily="34" charset="0"/>
                <a:cs typeface="Tahoma" panose="020B0604030504040204" pitchFamily="34" charset="0"/>
              </a:rPr>
              <a:t>	Selectively </a:t>
            </a:r>
            <a:r>
              <a:rPr lang="en-US" sz="1400" b="1" dirty="0">
                <a:latin typeface="Calibri" panose="020F0502020204030204" pitchFamily="34" charset="0"/>
                <a:ea typeface="Tahoma" panose="020B0604030504040204" pitchFamily="34" charset="0"/>
                <a:cs typeface="Tahoma" panose="020B0604030504040204" pitchFamily="34" charset="0"/>
              </a:rPr>
              <a:t>remove pathogens, toxins, and other harmful components from the bloodstream with </a:t>
            </a:r>
            <a:r>
              <a:rPr lang="en-US" sz="1400" b="1" dirty="0" smtClean="0">
                <a:latin typeface="Calibri" panose="020F0502020204030204" pitchFamily="34" charset="0"/>
                <a:ea typeface="Tahoma" panose="020B0604030504040204" pitchFamily="34" charset="0"/>
                <a:cs typeface="Tahoma" panose="020B0604030504040204" pitchFamily="34" charset="0"/>
              </a:rPr>
              <a:t>	portable </a:t>
            </a:r>
            <a:r>
              <a:rPr lang="en-US" sz="1400" b="1" dirty="0">
                <a:latin typeface="Calibri" panose="020F0502020204030204" pitchFamily="34" charset="0"/>
                <a:ea typeface="Tahoma" panose="020B0604030504040204" pitchFamily="34" charset="0"/>
                <a:cs typeface="Tahoma" panose="020B0604030504040204" pitchFamily="34" charset="0"/>
              </a:rPr>
              <a:t>dialysis and extracorporeal filters</a:t>
            </a:r>
          </a:p>
        </p:txBody>
      </p:sp>
      <p:sp>
        <p:nvSpPr>
          <p:cNvPr id="35" name="TextBox 34"/>
          <p:cNvSpPr txBox="1"/>
          <p:nvPr/>
        </p:nvSpPr>
        <p:spPr>
          <a:xfrm>
            <a:off x="776947" y="5393408"/>
            <a:ext cx="2108942" cy="261610"/>
          </a:xfrm>
          <a:prstGeom prst="rect">
            <a:avLst/>
          </a:prstGeom>
          <a:noFill/>
        </p:spPr>
        <p:txBody>
          <a:bodyPr wrap="square" rtlCol="0">
            <a:spAutoFit/>
          </a:bodyPr>
          <a:lstStyle/>
          <a:p>
            <a:pPr algn="ctr"/>
            <a:r>
              <a:rPr lang="en-US" sz="1050" dirty="0" smtClean="0">
                <a:latin typeface="Calibri" panose="020F0502020204030204" pitchFamily="34" charset="0"/>
                <a:ea typeface="Tahoma" panose="020B0604030504040204" pitchFamily="34" charset="0"/>
                <a:cs typeface="Tahoma" panose="020B0604030504040204" pitchFamily="34" charset="0"/>
              </a:rPr>
              <a:t>15” x 20” x 17” - &lt; 100 lbs.</a:t>
            </a:r>
            <a:endParaRPr lang="en-US" sz="1050" dirty="0">
              <a:latin typeface="Calibri" panose="020F0502020204030204" pitchFamily="34" charset="0"/>
              <a:ea typeface="Tahoma" panose="020B0604030504040204" pitchFamily="34" charset="0"/>
              <a:cs typeface="Tahoma" panose="020B0604030504040204" pitchFamily="34" charset="0"/>
            </a:endParaRPr>
          </a:p>
        </p:txBody>
      </p:sp>
      <p:sp>
        <p:nvSpPr>
          <p:cNvPr id="36" name="Rectangle 35"/>
          <p:cNvSpPr/>
          <p:nvPr/>
        </p:nvSpPr>
        <p:spPr>
          <a:xfrm>
            <a:off x="-346" y="5717912"/>
            <a:ext cx="3819893" cy="707886"/>
          </a:xfrm>
          <a:prstGeom prst="rect">
            <a:avLst/>
          </a:prstGeom>
        </p:spPr>
        <p:txBody>
          <a:bodyPr wrap="square">
            <a:spAutoFit/>
          </a:bodyPr>
          <a:lstStyle/>
          <a:p>
            <a:pPr algn="ctr"/>
            <a:r>
              <a:rPr lang="en-US" sz="1000" b="1" dirty="0" smtClean="0">
                <a:latin typeface="Calibri" panose="020F0502020204030204" pitchFamily="34" charset="0"/>
                <a:ea typeface="Tahoma" panose="020B0604030504040204" pitchFamily="34" charset="0"/>
                <a:cs typeface="Tahoma" panose="020B0604030504040204" pitchFamily="34" charset="0"/>
              </a:rPr>
              <a:t>Portable Dialysis for Critical Care Applications</a:t>
            </a:r>
          </a:p>
          <a:p>
            <a:pPr algn="ctr"/>
            <a:r>
              <a:rPr lang="en-US" sz="1000" dirty="0" smtClean="0">
                <a:latin typeface="Calibri" panose="020F0502020204030204" pitchFamily="34" charset="0"/>
                <a:ea typeface="Tahoma" panose="020B0604030504040204" pitchFamily="34" charset="0"/>
                <a:cs typeface="Tahoma" panose="020B0604030504040204" pitchFamily="34" charset="0"/>
              </a:rPr>
              <a:t>Next-generation hemodialysis system with 40% reduction in weight, volume; higher flow rate capability; and 75% reduction in operator interactions during device priming and setup.</a:t>
            </a:r>
            <a:endParaRPr lang="en-US" sz="1000" dirty="0">
              <a:latin typeface="Calibri" panose="020F0502020204030204" pitchFamily="34" charset="0"/>
              <a:ea typeface="Tahoma" panose="020B0604030504040204" pitchFamily="34" charset="0"/>
              <a:cs typeface="Tahoma" panose="020B0604030504040204" pitchFamily="34" charset="0"/>
            </a:endParaRPr>
          </a:p>
        </p:txBody>
      </p:sp>
      <p:sp>
        <p:nvSpPr>
          <p:cNvPr id="37" name="Footer Placeholder 1"/>
          <p:cNvSpPr>
            <a:spLocks noGrp="1"/>
          </p:cNvSpPr>
          <p:nvPr>
            <p:ph type="ftr" sz="quarter" idx="10"/>
          </p:nvPr>
        </p:nvSpPr>
        <p:spPr>
          <a:xfrm>
            <a:off x="419099" y="6550026"/>
            <a:ext cx="8305799" cy="298450"/>
          </a:xfrm>
        </p:spPr>
        <p:txBody>
          <a:bodyPr/>
          <a:lstStyle/>
          <a:p>
            <a:pPr>
              <a:defRPr/>
            </a:pPr>
            <a:r>
              <a:rPr lang="en-US" dirty="0">
                <a:latin typeface="Calibri" panose="020F0502020204030204" pitchFamily="34" charset="0"/>
              </a:rPr>
              <a:t>Distribution A. Approved for Public Release: Distribution Unlimited</a:t>
            </a:r>
          </a:p>
        </p:txBody>
      </p:sp>
    </p:spTree>
    <p:extLst>
      <p:ext uri="{BB962C8B-B14F-4D97-AF65-F5344CB8AC3E}">
        <p14:creationId xmlns:p14="http://schemas.microsoft.com/office/powerpoint/2010/main" val="3103727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253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3"/>
          </p:nvPr>
        </p:nvSpPr>
        <p:spPr/>
        <p:txBody>
          <a:bodyPr/>
          <a:lstStyle/>
          <a:p>
            <a:pPr marL="227013" indent="-227013">
              <a:lnSpc>
                <a:spcPct val="150000"/>
              </a:lnSpc>
              <a:spcBef>
                <a:spcPts val="1200"/>
              </a:spcBef>
              <a:spcAft>
                <a:spcPts val="600"/>
              </a:spcAft>
            </a:pPr>
            <a:r>
              <a:rPr lang="en-US" b="0" dirty="0" smtClean="0">
                <a:latin typeface="Calibri" panose="020F0502020204030204" pitchFamily="34" charset="0"/>
              </a:rPr>
              <a:t>$3B funding Agency – all research is performed extramural</a:t>
            </a:r>
            <a:r>
              <a:rPr lang="en-US" b="0" dirty="0">
                <a:latin typeface="Calibri" panose="020F0502020204030204" pitchFamily="34" charset="0"/>
              </a:rPr>
              <a:t> </a:t>
            </a:r>
            <a:r>
              <a:rPr lang="en-US" b="0" dirty="0" smtClean="0">
                <a:latin typeface="Calibri" panose="020F0502020204030204" pitchFamily="34" charset="0"/>
              </a:rPr>
              <a:t>(no DARPA labs)</a:t>
            </a:r>
          </a:p>
          <a:p>
            <a:pPr marL="227013" indent="-227013">
              <a:lnSpc>
                <a:spcPct val="150000"/>
              </a:lnSpc>
              <a:spcBef>
                <a:spcPts val="1200"/>
              </a:spcBef>
              <a:spcAft>
                <a:spcPts val="600"/>
              </a:spcAft>
            </a:pPr>
            <a:r>
              <a:rPr lang="en-US" b="0" dirty="0" smtClean="0">
                <a:latin typeface="Calibri" panose="020F0502020204030204" pitchFamily="34" charset="0"/>
              </a:rPr>
              <a:t>Agency is Program Manager centric – Bottoms up and active management</a:t>
            </a:r>
          </a:p>
          <a:p>
            <a:pPr marL="227013" indent="-227013">
              <a:lnSpc>
                <a:spcPct val="150000"/>
              </a:lnSpc>
              <a:spcBef>
                <a:spcPts val="1200"/>
              </a:spcBef>
              <a:spcAft>
                <a:spcPts val="600"/>
              </a:spcAft>
            </a:pPr>
            <a:r>
              <a:rPr lang="en-US" b="0" dirty="0" smtClean="0">
                <a:latin typeface="Calibri" panose="020F0502020204030204" pitchFamily="34" charset="0"/>
              </a:rPr>
              <a:t>Program Managers are transitory (2 – 5 year tours) – Sets rapid pace</a:t>
            </a:r>
          </a:p>
          <a:p>
            <a:pPr marL="227013" indent="-227013">
              <a:lnSpc>
                <a:spcPct val="150000"/>
              </a:lnSpc>
              <a:spcBef>
                <a:spcPts val="1200"/>
              </a:spcBef>
              <a:spcAft>
                <a:spcPts val="600"/>
              </a:spcAft>
            </a:pPr>
            <a:r>
              <a:rPr lang="en-US" b="0" dirty="0">
                <a:latin typeface="Calibri" panose="020F0502020204030204" pitchFamily="34" charset="0"/>
              </a:rPr>
              <a:t>I</a:t>
            </a:r>
            <a:r>
              <a:rPr lang="en-US" b="0" dirty="0" smtClean="0">
                <a:latin typeface="Calibri" panose="020F0502020204030204" pitchFamily="34" charset="0"/>
              </a:rPr>
              <a:t>nterested </a:t>
            </a:r>
            <a:r>
              <a:rPr lang="en-US" b="0" dirty="0">
                <a:latin typeface="Calibri" panose="020F0502020204030204" pitchFamily="34" charset="0"/>
              </a:rPr>
              <a:t>in compelling outcomes that provide new capability</a:t>
            </a:r>
          </a:p>
          <a:p>
            <a:pPr marL="227013" indent="-227013">
              <a:lnSpc>
                <a:spcPct val="150000"/>
              </a:lnSpc>
              <a:spcBef>
                <a:spcPts val="1200"/>
              </a:spcBef>
              <a:spcAft>
                <a:spcPts val="600"/>
              </a:spcAft>
            </a:pPr>
            <a:r>
              <a:rPr lang="en-US" b="0" dirty="0" smtClean="0">
                <a:latin typeface="Calibri" panose="020F0502020204030204" pitchFamily="34" charset="0"/>
              </a:rPr>
              <a:t>Revolutionary change (not evolutionary extensions or incremental gains)</a:t>
            </a:r>
          </a:p>
          <a:p>
            <a:pPr marL="227013" indent="-227013">
              <a:lnSpc>
                <a:spcPct val="150000"/>
              </a:lnSpc>
              <a:spcBef>
                <a:spcPts val="1200"/>
              </a:spcBef>
              <a:spcAft>
                <a:spcPts val="1200"/>
              </a:spcAft>
            </a:pPr>
            <a:r>
              <a:rPr lang="en-US" b="0" dirty="0" smtClean="0">
                <a:latin typeface="Calibri" panose="020F0502020204030204" pitchFamily="34" charset="0"/>
              </a:rPr>
              <a:t>High risk is ok -- If the outcome of a project is certain, with only dollars and time needed to complete the work, it may not be a program for DARPA.</a:t>
            </a:r>
            <a:endParaRPr lang="en-US" sz="1600" b="0" dirty="0" smtClean="0">
              <a:latin typeface="Calibri" panose="020F0502020204030204" pitchFamily="34" charset="0"/>
            </a:endParaRPr>
          </a:p>
          <a:p>
            <a:pPr marL="227013" indent="-227013">
              <a:lnSpc>
                <a:spcPct val="150000"/>
              </a:lnSpc>
              <a:spcBef>
                <a:spcPts val="1200"/>
              </a:spcBef>
              <a:spcAft>
                <a:spcPts val="1200"/>
              </a:spcAft>
            </a:pPr>
            <a:r>
              <a:rPr lang="en-US" b="0" dirty="0" smtClean="0">
                <a:latin typeface="Calibri" panose="020F0502020204030204" pitchFamily="34" charset="0"/>
              </a:rPr>
              <a:t>Demonstrate technology, at times at the system level with hardware </a:t>
            </a:r>
            <a:endParaRPr lang="en-US" b="0" dirty="0">
              <a:latin typeface="Calibri" panose="020F050202020403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17684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51"/>
          <p:cNvSpPr>
            <a:spLocks noGrp="1"/>
          </p:cNvSpPr>
          <p:nvPr>
            <p:ph type="ctrTitle"/>
          </p:nvPr>
        </p:nvSpPr>
        <p:spPr>
          <a:xfrm>
            <a:off x="1622425" y="151418"/>
            <a:ext cx="7140575" cy="612648"/>
          </a:xfrm>
        </p:spPr>
        <p:txBody>
          <a:bodyPr>
            <a:noAutofit/>
          </a:bodyPr>
          <a:lstStyle/>
          <a:p>
            <a:r>
              <a:rPr lang="en-US" dirty="0" smtClean="0">
                <a:latin typeface="Calibri" panose="020F0502020204030204" pitchFamily="34" charset="0"/>
              </a:rPr>
              <a:t>Characteristics of DARPA</a:t>
            </a:r>
            <a:endParaRPr lang="en-US" dirty="0">
              <a:latin typeface="Calibri" panose="020F0502020204030204" pitchFamily="34" charset="0"/>
            </a:endParaRPr>
          </a:p>
        </p:txBody>
      </p:sp>
      <p:sp>
        <p:nvSpPr>
          <p:cNvPr id="6" name="Footer Placeholder 5"/>
          <p:cNvSpPr>
            <a:spLocks noGrp="1"/>
          </p:cNvSpPr>
          <p:nvPr>
            <p:ph type="ftr" sz="quarter" idx="10"/>
          </p:nvPr>
        </p:nvSpPr>
        <p:spPr/>
        <p:txBody>
          <a:bodyPr/>
          <a:lstStyle/>
          <a:p>
            <a:pPr>
              <a:defRPr/>
            </a:pPr>
            <a:r>
              <a:rPr lang="en-US" smtClean="0">
                <a:latin typeface="Calibri" panose="020F0502020204030204" pitchFamily="34" charset="0"/>
              </a:rPr>
              <a:t>Distribution A. Approved for Public Release: Distribution Unlimited</a:t>
            </a:r>
            <a:endParaRPr lang="en-US" dirty="0">
              <a:latin typeface="Calibri" panose="020F0502020204030204" pitchFamily="34" charset="0"/>
            </a:endParaRPr>
          </a:p>
        </p:txBody>
      </p:sp>
    </p:spTree>
    <p:extLst>
      <p:ext uri="{BB962C8B-B14F-4D97-AF65-F5344CB8AC3E}">
        <p14:creationId xmlns:p14="http://schemas.microsoft.com/office/powerpoint/2010/main" val="2800811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DARPA Technology Offices</a:t>
            </a:r>
            <a:endParaRPr lang="en-US" dirty="0"/>
          </a:p>
        </p:txBody>
      </p:sp>
      <p:sp>
        <p:nvSpPr>
          <p:cNvPr id="4" name="Footer Placeholder 3"/>
          <p:cNvSpPr>
            <a:spLocks noGrp="1"/>
          </p:cNvSpPr>
          <p:nvPr>
            <p:ph type="ftr" sz="quarter" idx="10"/>
          </p:nvPr>
        </p:nvSpPr>
        <p:spPr/>
        <p:txBody>
          <a:bodyPr/>
          <a:lstStyle/>
          <a:p>
            <a:r>
              <a:rPr lang="en-US" sz="800" smtClean="0"/>
              <a:t>Approved for Public Release, Distribution Unlimited</a:t>
            </a:r>
            <a:endParaRPr lang="en-US" sz="800" dirty="0"/>
          </a:p>
        </p:txBody>
      </p:sp>
      <p:grpSp>
        <p:nvGrpSpPr>
          <p:cNvPr id="18" name="Group 17"/>
          <p:cNvGrpSpPr/>
          <p:nvPr/>
        </p:nvGrpSpPr>
        <p:grpSpPr>
          <a:xfrm>
            <a:off x="129264" y="-4942"/>
            <a:ext cx="8887019" cy="6665264"/>
            <a:chOff x="129264" y="-4942"/>
            <a:chExt cx="8887019" cy="6665264"/>
          </a:xfrm>
        </p:grpSpPr>
        <p:pic>
          <p:nvPicPr>
            <p:cNvPr id="19" name="Picture 1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9264" y="-4942"/>
              <a:ext cx="8887019" cy="6665264"/>
            </a:xfrm>
            <a:prstGeom prst="rect">
              <a:avLst/>
            </a:prstGeom>
          </p:spPr>
        </p:pic>
        <p:sp>
          <p:nvSpPr>
            <p:cNvPr id="20" name="TextBox 19"/>
            <p:cNvSpPr txBox="1"/>
            <p:nvPr/>
          </p:nvSpPr>
          <p:spPr>
            <a:xfrm>
              <a:off x="310404" y="1889754"/>
              <a:ext cx="1315221" cy="692497"/>
            </a:xfrm>
            <a:prstGeom prst="rect">
              <a:avLst/>
            </a:prstGeom>
            <a:noFill/>
          </p:spPr>
          <p:txBody>
            <a:bodyPr wrap="square" rtlCol="0">
              <a:spAutoFit/>
            </a:bodyPr>
            <a:lstStyle/>
            <a:p>
              <a:pPr algn="ctr"/>
              <a:r>
                <a:rPr lang="en-US" sz="1300" baseline="0" dirty="0" smtClean="0">
                  <a:solidFill>
                    <a:srgbClr val="38404A"/>
                  </a:solidFill>
                  <a:latin typeface="Franklin Gothic Medium Cond" panose="020B0606030402020204" pitchFamily="34" charset="0"/>
                </a:rPr>
                <a:t>BIOLOGICAL</a:t>
              </a:r>
            </a:p>
            <a:p>
              <a:pPr algn="ctr"/>
              <a:r>
                <a:rPr lang="en-US" sz="1300" baseline="0" dirty="0" smtClean="0">
                  <a:solidFill>
                    <a:srgbClr val="38404A"/>
                  </a:solidFill>
                  <a:latin typeface="Franklin Gothic Medium Cond" panose="020B0606030402020204" pitchFamily="34" charset="0"/>
                </a:rPr>
                <a:t>TECHNOLOGY </a:t>
              </a:r>
            </a:p>
            <a:p>
              <a:pPr algn="ctr"/>
              <a:r>
                <a:rPr lang="en-US" sz="1300" baseline="0" dirty="0" smtClean="0">
                  <a:solidFill>
                    <a:srgbClr val="38404A"/>
                  </a:solidFill>
                  <a:latin typeface="Franklin Gothic Medium Cond" panose="020B0606030402020204" pitchFamily="34" charset="0"/>
                </a:rPr>
                <a:t>OFFICE</a:t>
              </a:r>
              <a:endParaRPr lang="en-US" sz="1300" baseline="0" dirty="0">
                <a:solidFill>
                  <a:srgbClr val="38404A"/>
                </a:solidFill>
                <a:latin typeface="Franklin Gothic Medium Cond" panose="020B0606030402020204" pitchFamily="34" charset="0"/>
              </a:endParaRPr>
            </a:p>
          </p:txBody>
        </p:sp>
        <p:sp>
          <p:nvSpPr>
            <p:cNvPr id="21" name="TextBox 20"/>
            <p:cNvSpPr txBox="1"/>
            <p:nvPr/>
          </p:nvSpPr>
          <p:spPr>
            <a:xfrm>
              <a:off x="1750320" y="1889754"/>
              <a:ext cx="1315221" cy="692497"/>
            </a:xfrm>
            <a:prstGeom prst="rect">
              <a:avLst/>
            </a:prstGeom>
            <a:noFill/>
          </p:spPr>
          <p:txBody>
            <a:bodyPr wrap="square" rtlCol="0">
              <a:spAutoFit/>
            </a:bodyPr>
            <a:lstStyle/>
            <a:p>
              <a:pPr algn="ctr"/>
              <a:r>
                <a:rPr lang="en-US" sz="1300" baseline="0" dirty="0" smtClean="0">
                  <a:solidFill>
                    <a:srgbClr val="38404A"/>
                  </a:solidFill>
                  <a:latin typeface="Franklin Gothic Medium Cond" panose="020B0606030402020204" pitchFamily="34" charset="0"/>
                </a:rPr>
                <a:t>DEFENSE SCIENCE </a:t>
              </a:r>
            </a:p>
            <a:p>
              <a:pPr algn="ctr"/>
              <a:r>
                <a:rPr lang="en-US" sz="1300" baseline="0" dirty="0" smtClean="0">
                  <a:solidFill>
                    <a:srgbClr val="38404A"/>
                  </a:solidFill>
                  <a:latin typeface="Franklin Gothic Medium Cond" panose="020B0606030402020204" pitchFamily="34" charset="0"/>
                </a:rPr>
                <a:t>OFFICE</a:t>
              </a:r>
              <a:endParaRPr lang="en-US" sz="1300" baseline="0" dirty="0">
                <a:solidFill>
                  <a:srgbClr val="38404A"/>
                </a:solidFill>
                <a:latin typeface="Franklin Gothic Medium Cond" panose="020B0606030402020204" pitchFamily="34" charset="0"/>
              </a:endParaRPr>
            </a:p>
          </p:txBody>
        </p:sp>
        <p:sp>
          <p:nvSpPr>
            <p:cNvPr id="22" name="TextBox 21"/>
            <p:cNvSpPr txBox="1"/>
            <p:nvPr/>
          </p:nvSpPr>
          <p:spPr>
            <a:xfrm>
              <a:off x="3193041" y="1889754"/>
              <a:ext cx="1315221" cy="692497"/>
            </a:xfrm>
            <a:prstGeom prst="rect">
              <a:avLst/>
            </a:prstGeom>
            <a:noFill/>
          </p:spPr>
          <p:txBody>
            <a:bodyPr wrap="square" rtlCol="0">
              <a:spAutoFit/>
            </a:bodyPr>
            <a:lstStyle/>
            <a:p>
              <a:pPr algn="ctr"/>
              <a:r>
                <a:rPr lang="en-US" sz="1300" baseline="0" dirty="0" smtClean="0">
                  <a:solidFill>
                    <a:prstClr val="white"/>
                  </a:solidFill>
                  <a:latin typeface="Franklin Gothic Medium Cond" panose="020B0606030402020204" pitchFamily="34" charset="0"/>
                </a:rPr>
                <a:t>INFORMATION</a:t>
              </a:r>
              <a:br>
                <a:rPr lang="en-US" sz="1300" baseline="0" dirty="0" smtClean="0">
                  <a:solidFill>
                    <a:prstClr val="white"/>
                  </a:solidFill>
                  <a:latin typeface="Franklin Gothic Medium Cond" panose="020B0606030402020204" pitchFamily="34" charset="0"/>
                </a:rPr>
              </a:br>
              <a:r>
                <a:rPr lang="en-US" sz="1300" baseline="0" dirty="0" smtClean="0">
                  <a:solidFill>
                    <a:prstClr val="white"/>
                  </a:solidFill>
                  <a:latin typeface="Franklin Gothic Medium Cond" panose="020B0606030402020204" pitchFamily="34" charset="0"/>
                </a:rPr>
                <a:t>INNOVATION</a:t>
              </a:r>
            </a:p>
            <a:p>
              <a:pPr algn="ctr"/>
              <a:r>
                <a:rPr lang="en-US" sz="1300" baseline="0" dirty="0" smtClean="0">
                  <a:solidFill>
                    <a:prstClr val="white"/>
                  </a:solidFill>
                  <a:latin typeface="Franklin Gothic Medium Cond" panose="020B0606030402020204" pitchFamily="34" charset="0"/>
                </a:rPr>
                <a:t>OFFICE</a:t>
              </a:r>
              <a:endParaRPr lang="en-US" sz="1300" baseline="0" dirty="0">
                <a:solidFill>
                  <a:prstClr val="white"/>
                </a:solidFill>
                <a:latin typeface="Franklin Gothic Medium Cond" panose="020B0606030402020204" pitchFamily="34" charset="0"/>
              </a:endParaRPr>
            </a:p>
          </p:txBody>
        </p:sp>
        <p:sp>
          <p:nvSpPr>
            <p:cNvPr id="23" name="TextBox 22"/>
            <p:cNvSpPr txBox="1"/>
            <p:nvPr/>
          </p:nvSpPr>
          <p:spPr>
            <a:xfrm>
              <a:off x="4640840" y="1889754"/>
              <a:ext cx="1315221" cy="692497"/>
            </a:xfrm>
            <a:prstGeom prst="rect">
              <a:avLst/>
            </a:prstGeom>
            <a:noFill/>
          </p:spPr>
          <p:txBody>
            <a:bodyPr wrap="square" rtlCol="0">
              <a:spAutoFit/>
            </a:bodyPr>
            <a:lstStyle/>
            <a:p>
              <a:pPr algn="ctr"/>
              <a:r>
                <a:rPr lang="en-US" sz="1300" baseline="0" dirty="0" smtClean="0">
                  <a:solidFill>
                    <a:prstClr val="white"/>
                  </a:solidFill>
                  <a:latin typeface="Franklin Gothic Medium Cond" panose="020B0606030402020204" pitchFamily="34" charset="0"/>
                </a:rPr>
                <a:t>MICROSYSTEMS</a:t>
              </a:r>
            </a:p>
            <a:p>
              <a:pPr algn="ctr"/>
              <a:r>
                <a:rPr lang="en-US" sz="1300" baseline="0" dirty="0" smtClean="0">
                  <a:solidFill>
                    <a:prstClr val="white"/>
                  </a:solidFill>
                  <a:latin typeface="Franklin Gothic Medium Cond" panose="020B0606030402020204" pitchFamily="34" charset="0"/>
                </a:rPr>
                <a:t>TECHNOLOGY</a:t>
              </a:r>
            </a:p>
            <a:p>
              <a:pPr algn="ctr"/>
              <a:r>
                <a:rPr lang="en-US" sz="1300" baseline="0" dirty="0" smtClean="0">
                  <a:solidFill>
                    <a:prstClr val="white"/>
                  </a:solidFill>
                  <a:latin typeface="Franklin Gothic Medium Cond" panose="020B0606030402020204" pitchFamily="34" charset="0"/>
                </a:rPr>
                <a:t>OFFICE</a:t>
              </a:r>
              <a:endParaRPr lang="en-US" sz="1300" baseline="0" dirty="0">
                <a:solidFill>
                  <a:prstClr val="white"/>
                </a:solidFill>
                <a:latin typeface="Franklin Gothic Medium Cond" panose="020B0606030402020204" pitchFamily="34" charset="0"/>
              </a:endParaRPr>
            </a:p>
          </p:txBody>
        </p:sp>
        <p:sp>
          <p:nvSpPr>
            <p:cNvPr id="24" name="TextBox 23"/>
            <p:cNvSpPr txBox="1"/>
            <p:nvPr/>
          </p:nvSpPr>
          <p:spPr>
            <a:xfrm>
              <a:off x="7526280" y="1889754"/>
              <a:ext cx="1321660" cy="692497"/>
            </a:xfrm>
            <a:prstGeom prst="rect">
              <a:avLst/>
            </a:prstGeom>
            <a:noFill/>
          </p:spPr>
          <p:txBody>
            <a:bodyPr wrap="square" rtlCol="0">
              <a:spAutoFit/>
            </a:bodyPr>
            <a:lstStyle/>
            <a:p>
              <a:pPr algn="ctr"/>
              <a:r>
                <a:rPr lang="en-US" sz="1300" baseline="0" dirty="0">
                  <a:solidFill>
                    <a:srgbClr val="38404A"/>
                  </a:solidFill>
                  <a:latin typeface="Franklin Gothic Medium Cond" panose="020B0606030402020204" pitchFamily="34" charset="0"/>
                </a:rPr>
                <a:t>T</a:t>
              </a:r>
              <a:r>
                <a:rPr lang="en-US" sz="1300" baseline="0" dirty="0" smtClean="0">
                  <a:solidFill>
                    <a:srgbClr val="38404A"/>
                  </a:solidFill>
                  <a:latin typeface="Franklin Gothic Medium Cond" panose="020B0606030402020204" pitchFamily="34" charset="0"/>
                </a:rPr>
                <a:t>ACTICAL </a:t>
              </a:r>
              <a:br>
                <a:rPr lang="en-US" sz="1300" baseline="0" dirty="0" smtClean="0">
                  <a:solidFill>
                    <a:srgbClr val="38404A"/>
                  </a:solidFill>
                  <a:latin typeface="Franklin Gothic Medium Cond" panose="020B0606030402020204" pitchFamily="34" charset="0"/>
                </a:rPr>
              </a:br>
              <a:r>
                <a:rPr lang="en-US" sz="1300" baseline="0" dirty="0" smtClean="0">
                  <a:solidFill>
                    <a:srgbClr val="38404A"/>
                  </a:solidFill>
                  <a:latin typeface="Franklin Gothic Medium Cond" panose="020B0606030402020204" pitchFamily="34" charset="0"/>
                </a:rPr>
                <a:t>TECHNOLOGY</a:t>
              </a:r>
            </a:p>
            <a:p>
              <a:pPr algn="ctr"/>
              <a:r>
                <a:rPr lang="en-US" sz="1300" baseline="0" dirty="0" smtClean="0">
                  <a:solidFill>
                    <a:srgbClr val="38404A"/>
                  </a:solidFill>
                  <a:latin typeface="Franklin Gothic Medium Cond" panose="020B0606030402020204" pitchFamily="34" charset="0"/>
                </a:rPr>
                <a:t>OFFICE</a:t>
              </a:r>
              <a:endParaRPr lang="en-US" sz="1300" baseline="0" dirty="0">
                <a:solidFill>
                  <a:srgbClr val="38404A"/>
                </a:solidFill>
                <a:latin typeface="Franklin Gothic Medium Cond" panose="020B0606030402020204" pitchFamily="34" charset="0"/>
              </a:endParaRPr>
            </a:p>
          </p:txBody>
        </p:sp>
        <p:sp>
          <p:nvSpPr>
            <p:cNvPr id="25" name="TextBox 24"/>
            <p:cNvSpPr txBox="1"/>
            <p:nvPr/>
          </p:nvSpPr>
          <p:spPr>
            <a:xfrm>
              <a:off x="6083561" y="1889754"/>
              <a:ext cx="1315221" cy="692497"/>
            </a:xfrm>
            <a:prstGeom prst="rect">
              <a:avLst/>
            </a:prstGeom>
            <a:noFill/>
          </p:spPr>
          <p:txBody>
            <a:bodyPr wrap="square" rtlCol="0">
              <a:spAutoFit/>
            </a:bodyPr>
            <a:lstStyle/>
            <a:p>
              <a:pPr algn="ctr"/>
              <a:r>
                <a:rPr lang="en-US" sz="1300" baseline="0" dirty="0" smtClean="0">
                  <a:solidFill>
                    <a:prstClr val="white"/>
                  </a:solidFill>
                  <a:latin typeface="Franklin Gothic Medium Cond" panose="020B0606030402020204" pitchFamily="34" charset="0"/>
                </a:rPr>
                <a:t>STRATEGIC</a:t>
              </a:r>
              <a:br>
                <a:rPr lang="en-US" sz="1300" baseline="0" dirty="0" smtClean="0">
                  <a:solidFill>
                    <a:prstClr val="white"/>
                  </a:solidFill>
                  <a:latin typeface="Franklin Gothic Medium Cond" panose="020B0606030402020204" pitchFamily="34" charset="0"/>
                </a:rPr>
              </a:br>
              <a:r>
                <a:rPr lang="en-US" sz="1300" baseline="0" dirty="0" smtClean="0">
                  <a:solidFill>
                    <a:prstClr val="white"/>
                  </a:solidFill>
                  <a:latin typeface="Franklin Gothic Medium Cond" panose="020B0606030402020204" pitchFamily="34" charset="0"/>
                </a:rPr>
                <a:t>TECHNOLOGY</a:t>
              </a:r>
            </a:p>
            <a:p>
              <a:pPr algn="ctr"/>
              <a:r>
                <a:rPr lang="en-US" sz="1300" baseline="0" dirty="0" smtClean="0">
                  <a:solidFill>
                    <a:prstClr val="white"/>
                  </a:solidFill>
                  <a:latin typeface="Franklin Gothic Medium Cond" panose="020B0606030402020204" pitchFamily="34" charset="0"/>
                </a:rPr>
                <a:t>OFFICE</a:t>
              </a:r>
              <a:endParaRPr lang="en-US" sz="1300" baseline="0" dirty="0">
                <a:solidFill>
                  <a:prstClr val="white"/>
                </a:solidFill>
                <a:latin typeface="Franklin Gothic Medium Cond" panose="020B0606030402020204" pitchFamily="34" charset="0"/>
              </a:endParaRPr>
            </a:p>
          </p:txBody>
        </p:sp>
        <p:sp>
          <p:nvSpPr>
            <p:cNvPr id="26" name="TextBox 25"/>
            <p:cNvSpPr txBox="1"/>
            <p:nvPr/>
          </p:nvSpPr>
          <p:spPr>
            <a:xfrm>
              <a:off x="302521" y="2817134"/>
              <a:ext cx="1327787" cy="2192908"/>
            </a:xfrm>
            <a:prstGeom prst="rect">
              <a:avLst/>
            </a:prstGeom>
            <a:noFill/>
          </p:spPr>
          <p:txBody>
            <a:bodyPr wrap="square" rtlCol="0">
              <a:spAutoFit/>
            </a:bodyPr>
            <a:lstStyle/>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Biological Complexity at Scale</a:t>
              </a:r>
            </a:p>
            <a:p>
              <a:pPr marL="111125" indent="-111125">
                <a:buFont typeface="Arial" panose="020B0604020202020204" pitchFamily="34" charset="0"/>
                <a:buChar char="•"/>
              </a:pPr>
              <a:endParaRPr lang="en-US" sz="1050" baseline="0" dirty="0" smtClean="0">
                <a:solidFill>
                  <a:srgbClr val="38404A"/>
                </a:solidFill>
                <a:latin typeface="Calibri" panose="020F0502020204030204" pitchFamily="34" charset="0"/>
              </a:endParaRPr>
            </a:p>
            <a:p>
              <a:pPr marL="111125" indent="-111125">
                <a:buFont typeface="Arial" panose="020B0604020202020204" pitchFamily="34" charset="0"/>
                <a:buChar char="•"/>
              </a:pPr>
              <a:r>
                <a:rPr lang="en-US" sz="1050" baseline="0" dirty="0" err="1" smtClean="0">
                  <a:solidFill>
                    <a:srgbClr val="38404A"/>
                  </a:solidFill>
                  <a:latin typeface="Calibri" panose="020F0502020204030204" pitchFamily="34" charset="0"/>
                </a:rPr>
                <a:t>Neurotechnologies</a:t>
              </a:r>
              <a:endParaRPr lang="en-US" sz="1050" baseline="0" dirty="0">
                <a:solidFill>
                  <a:srgbClr val="38404A"/>
                </a:solidFill>
                <a:latin typeface="Calibri" panose="020F0502020204030204" pitchFamily="34" charset="0"/>
              </a:endParaRPr>
            </a:p>
            <a:p>
              <a:pPr marL="111125" indent="-111125">
                <a:buFont typeface="Arial" panose="020B0604020202020204" pitchFamily="34" charset="0"/>
                <a:buChar char="•"/>
              </a:pPr>
              <a:endParaRPr lang="en-US" sz="1050" baseline="0" dirty="0" smtClean="0">
                <a:solidFill>
                  <a:srgbClr val="38404A"/>
                </a:solidFill>
                <a:latin typeface="Calibri" panose="020F0502020204030204" pitchFamily="34" charset="0"/>
              </a:endParaRPr>
            </a:p>
            <a:p>
              <a:pPr marL="111125" indent="-111125">
                <a:buFont typeface="Arial" panose="020B0604020202020204" pitchFamily="34" charset="0"/>
                <a:buChar char="•"/>
              </a:pPr>
              <a:r>
                <a:rPr lang="en-US" sz="1050" baseline="0" dirty="0" smtClean="0">
                  <a:solidFill>
                    <a:srgbClr val="38404A"/>
                  </a:solidFill>
                  <a:latin typeface="Calibri" panose="020F0502020204030204" pitchFamily="34" charset="0"/>
                </a:rPr>
                <a:t>Engineering </a:t>
              </a:r>
              <a:r>
                <a:rPr lang="en-US" sz="1050" baseline="0" dirty="0">
                  <a:solidFill>
                    <a:srgbClr val="38404A"/>
                  </a:solidFill>
                  <a:latin typeface="Calibri" panose="020F0502020204030204" pitchFamily="34" charset="0"/>
                </a:rPr>
                <a:t>Biology</a:t>
              </a:r>
            </a:p>
            <a:p>
              <a:pPr marL="111125" indent="-111125">
                <a:buFont typeface="Arial" panose="020B0604020202020204" pitchFamily="34" charset="0"/>
                <a:buChar char="•"/>
              </a:pPr>
              <a:endParaRPr lang="en-US" sz="1050" baseline="0" dirty="0" smtClean="0">
                <a:solidFill>
                  <a:srgbClr val="38404A"/>
                </a:solidFill>
                <a:latin typeface="Calibri" panose="020F0502020204030204" pitchFamily="34" charset="0"/>
              </a:endParaRPr>
            </a:p>
            <a:p>
              <a:pPr marL="111125" indent="-111125">
                <a:buFont typeface="Arial" panose="020B0604020202020204" pitchFamily="34" charset="0"/>
                <a:buChar char="•"/>
              </a:pPr>
              <a:r>
                <a:rPr lang="en-US" sz="1050" baseline="0" dirty="0" smtClean="0">
                  <a:solidFill>
                    <a:srgbClr val="38404A"/>
                  </a:solidFill>
                  <a:latin typeface="Calibri" panose="020F0502020204030204" pitchFamily="34" charset="0"/>
                </a:rPr>
                <a:t>Restore</a:t>
              </a:r>
              <a:r>
                <a:rPr lang="en-US" sz="1050" baseline="0" dirty="0">
                  <a:solidFill>
                    <a:srgbClr val="38404A"/>
                  </a:solidFill>
                  <a:latin typeface="Calibri" panose="020F0502020204030204" pitchFamily="34" charset="0"/>
                </a:rPr>
                <a:t>, Maintain and Improve Warfighter Abilities</a:t>
              </a:r>
            </a:p>
          </p:txBody>
        </p:sp>
        <p:sp>
          <p:nvSpPr>
            <p:cNvPr id="27" name="TextBox 26"/>
            <p:cNvSpPr txBox="1"/>
            <p:nvPr/>
          </p:nvSpPr>
          <p:spPr>
            <a:xfrm>
              <a:off x="1750321" y="2817134"/>
              <a:ext cx="1315221" cy="1223412"/>
            </a:xfrm>
            <a:prstGeom prst="rect">
              <a:avLst/>
            </a:prstGeom>
            <a:noFill/>
          </p:spPr>
          <p:txBody>
            <a:bodyPr wrap="square" rtlCol="0">
              <a:spAutoFit/>
            </a:bodyPr>
            <a:lstStyle/>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Math, Modeling &amp; Design</a:t>
              </a:r>
            </a:p>
            <a:p>
              <a:pPr marL="111125" indent="-111125">
                <a:buFont typeface="Arial" panose="020B0604020202020204" pitchFamily="34" charset="0"/>
                <a:buChar char="•"/>
              </a:pPr>
              <a:endParaRPr lang="en-US" sz="1050" baseline="0" dirty="0">
                <a:solidFill>
                  <a:srgbClr val="38404A"/>
                </a:solidFill>
                <a:latin typeface="Calibri" panose="020F0502020204030204" pitchFamily="34" charset="0"/>
              </a:endParaRPr>
            </a:p>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Physical Systems</a:t>
              </a:r>
            </a:p>
            <a:p>
              <a:pPr marL="111125" indent="-111125">
                <a:buFont typeface="Arial" panose="020B0604020202020204" pitchFamily="34" charset="0"/>
                <a:buChar char="•"/>
              </a:pPr>
              <a:endParaRPr lang="en-US" sz="1050" baseline="0" dirty="0">
                <a:solidFill>
                  <a:srgbClr val="38404A"/>
                </a:solidFill>
                <a:latin typeface="Calibri" panose="020F0502020204030204" pitchFamily="34" charset="0"/>
              </a:endParaRPr>
            </a:p>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Human-Machine Systems</a:t>
              </a:r>
            </a:p>
          </p:txBody>
        </p:sp>
        <p:sp>
          <p:nvSpPr>
            <p:cNvPr id="28" name="TextBox 27"/>
            <p:cNvSpPr txBox="1"/>
            <p:nvPr/>
          </p:nvSpPr>
          <p:spPr>
            <a:xfrm>
              <a:off x="3193041" y="2817134"/>
              <a:ext cx="1315221" cy="1708160"/>
            </a:xfrm>
            <a:prstGeom prst="rect">
              <a:avLst/>
            </a:prstGeom>
            <a:noFill/>
          </p:spPr>
          <p:txBody>
            <a:bodyPr wrap="square" rtlCol="0">
              <a:spAutoFit/>
            </a:bodyPr>
            <a:lstStyle/>
            <a:p>
              <a:pPr marL="111125" indent="-111125">
                <a:buFont typeface="Arial" panose="020B0604020202020204" pitchFamily="34" charset="0"/>
                <a:buChar char="•"/>
              </a:pPr>
              <a:r>
                <a:rPr lang="en-US" sz="1050" baseline="0" dirty="0">
                  <a:solidFill>
                    <a:schemeClr val="bg1"/>
                  </a:solidFill>
                  <a:latin typeface="Calibri" panose="020F0502020204030204" pitchFamily="34" charset="0"/>
                </a:rPr>
                <a:t>Empower the Human within the Information Ecosystem</a:t>
              </a:r>
            </a:p>
            <a:p>
              <a:pPr marL="111125" indent="-111125">
                <a:buFont typeface="Arial" panose="020B0604020202020204" pitchFamily="34" charset="0"/>
                <a:buChar char="•"/>
              </a:pPr>
              <a:endParaRPr lang="en-US" sz="105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50" baseline="0" dirty="0">
                  <a:solidFill>
                    <a:schemeClr val="bg1"/>
                  </a:solidFill>
                  <a:latin typeface="Calibri" panose="020F0502020204030204" pitchFamily="34" charset="0"/>
                </a:rPr>
                <a:t>Guarantee Trustworthy Computing and Information</a:t>
              </a:r>
            </a:p>
            <a:p>
              <a:endParaRPr lang="fr-FR" sz="1050" baseline="0" dirty="0">
                <a:solidFill>
                  <a:schemeClr val="bg1"/>
                </a:solidFill>
                <a:latin typeface="Calibri" panose="020F0502020204030204" pitchFamily="34" charset="0"/>
              </a:endParaRPr>
            </a:p>
          </p:txBody>
        </p:sp>
        <p:sp>
          <p:nvSpPr>
            <p:cNvPr id="29" name="TextBox 28"/>
            <p:cNvSpPr txBox="1"/>
            <p:nvPr/>
          </p:nvSpPr>
          <p:spPr>
            <a:xfrm>
              <a:off x="4632958" y="2817134"/>
              <a:ext cx="1442720" cy="1384995"/>
            </a:xfrm>
            <a:prstGeom prst="rect">
              <a:avLst/>
            </a:prstGeom>
            <a:noFill/>
          </p:spPr>
          <p:txBody>
            <a:bodyPr wrap="square" rtlCol="0">
              <a:spAutoFit/>
            </a:bodyPr>
            <a:lstStyle/>
            <a:p>
              <a:pPr marL="111125" indent="-111125">
                <a:buFont typeface="Arial" panose="020B0604020202020204" pitchFamily="34" charset="0"/>
                <a:buChar char="•"/>
              </a:pPr>
              <a:r>
                <a:rPr lang="en-US" sz="1050" baseline="0" dirty="0" smtClean="0">
                  <a:solidFill>
                    <a:schemeClr val="bg1"/>
                  </a:solidFill>
                  <a:latin typeface="Calibri" panose="020F0502020204030204" pitchFamily="34" charset="0"/>
                </a:rPr>
                <a:t>Electromagnetic Spectrum</a:t>
              </a:r>
              <a:endParaRPr lang="en-US" sz="1050" baseline="0" dirty="0">
                <a:solidFill>
                  <a:schemeClr val="bg1"/>
                </a:solidFill>
                <a:latin typeface="Calibri" panose="020F0502020204030204" pitchFamily="34" charset="0"/>
              </a:endParaRPr>
            </a:p>
            <a:p>
              <a:pPr marL="111125" indent="-111125">
                <a:buFont typeface="Arial" panose="020B0604020202020204" pitchFamily="34" charset="0"/>
                <a:buChar char="•"/>
              </a:pPr>
              <a:endParaRPr lang="en-US" sz="105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50" baseline="0" dirty="0" smtClean="0">
                  <a:solidFill>
                    <a:schemeClr val="bg1"/>
                  </a:solidFill>
                  <a:latin typeface="Calibri" panose="020F0502020204030204" pitchFamily="34" charset="0"/>
                </a:rPr>
                <a:t>Tactical Information Extraction</a:t>
              </a:r>
            </a:p>
            <a:p>
              <a:pPr marL="111125" indent="-111125">
                <a:buFont typeface="Arial" panose="020B0604020202020204" pitchFamily="34" charset="0"/>
                <a:buChar char="•"/>
              </a:pPr>
              <a:endParaRPr lang="en-US" sz="105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50" baseline="0" dirty="0" smtClean="0">
                  <a:solidFill>
                    <a:schemeClr val="bg1"/>
                  </a:solidFill>
                  <a:latin typeface="Calibri" panose="020F0502020204030204" pitchFamily="34" charset="0"/>
                </a:rPr>
                <a:t>Globalization</a:t>
              </a:r>
              <a:endParaRPr lang="en-US" sz="1050" baseline="0" dirty="0">
                <a:solidFill>
                  <a:schemeClr val="bg1"/>
                </a:solidFill>
                <a:latin typeface="Calibri" panose="020F0502020204030204" pitchFamily="34" charset="0"/>
              </a:endParaRPr>
            </a:p>
            <a:p>
              <a:endParaRPr lang="fr-FR" sz="1050" baseline="0" dirty="0">
                <a:solidFill>
                  <a:schemeClr val="bg1"/>
                </a:solidFill>
                <a:latin typeface="Calibri" panose="020F0502020204030204" pitchFamily="34" charset="0"/>
              </a:endParaRPr>
            </a:p>
          </p:txBody>
        </p:sp>
        <p:sp>
          <p:nvSpPr>
            <p:cNvPr id="30" name="TextBox 29"/>
            <p:cNvSpPr txBox="1"/>
            <p:nvPr/>
          </p:nvSpPr>
          <p:spPr>
            <a:xfrm>
              <a:off x="7524836" y="2817134"/>
              <a:ext cx="1428796" cy="2192908"/>
            </a:xfrm>
            <a:prstGeom prst="rect">
              <a:avLst/>
            </a:prstGeom>
            <a:noFill/>
          </p:spPr>
          <p:txBody>
            <a:bodyPr wrap="square" rtlCol="0">
              <a:spAutoFit/>
            </a:bodyPr>
            <a:lstStyle/>
            <a:p>
              <a:r>
                <a:rPr lang="en-US" sz="1050" baseline="0" dirty="0">
                  <a:solidFill>
                    <a:srgbClr val="38404A"/>
                  </a:solidFill>
                  <a:latin typeface="Calibri" panose="020F0502020204030204" pitchFamily="34" charset="0"/>
                </a:rPr>
                <a:t>System Focus Areas:</a:t>
              </a:r>
            </a:p>
            <a:p>
              <a:pPr marL="111125" indent="-111125">
                <a:buFont typeface="Arial" panose="020B0604020202020204" pitchFamily="34" charset="0"/>
                <a:buChar char="•"/>
              </a:pPr>
              <a:r>
                <a:rPr lang="en-US" sz="1050" baseline="0" dirty="0" smtClean="0">
                  <a:solidFill>
                    <a:srgbClr val="38404A"/>
                  </a:solidFill>
                  <a:latin typeface="Calibri" panose="020F0502020204030204" pitchFamily="34" charset="0"/>
                </a:rPr>
                <a:t>Ground</a:t>
              </a:r>
            </a:p>
            <a:p>
              <a:pPr marL="111125" indent="-111125">
                <a:buFont typeface="Arial" panose="020B0604020202020204" pitchFamily="34" charset="0"/>
                <a:buChar char="•"/>
              </a:pPr>
              <a:r>
                <a:rPr lang="en-US" sz="1050" baseline="0" dirty="0" smtClean="0">
                  <a:solidFill>
                    <a:srgbClr val="38404A"/>
                  </a:solidFill>
                  <a:latin typeface="Calibri" panose="020F0502020204030204" pitchFamily="34" charset="0"/>
                </a:rPr>
                <a:t>Maritime</a:t>
              </a:r>
            </a:p>
            <a:p>
              <a:pPr marL="111125" indent="-111125">
                <a:buFont typeface="Arial" panose="020B0604020202020204" pitchFamily="34" charset="0"/>
                <a:buChar char="•"/>
              </a:pPr>
              <a:r>
                <a:rPr lang="en-US" sz="1050" baseline="0" dirty="0" smtClean="0">
                  <a:solidFill>
                    <a:srgbClr val="38404A"/>
                  </a:solidFill>
                  <a:latin typeface="Calibri" panose="020F0502020204030204" pitchFamily="34" charset="0"/>
                </a:rPr>
                <a:t>Air</a:t>
              </a:r>
            </a:p>
            <a:p>
              <a:pPr marL="111125" indent="-111125">
                <a:buFont typeface="Arial" panose="020B0604020202020204" pitchFamily="34" charset="0"/>
                <a:buChar char="•"/>
              </a:pPr>
              <a:r>
                <a:rPr lang="en-US" sz="1050" baseline="0" dirty="0" smtClean="0">
                  <a:solidFill>
                    <a:srgbClr val="38404A"/>
                  </a:solidFill>
                  <a:latin typeface="Calibri" panose="020F0502020204030204" pitchFamily="34" charset="0"/>
                </a:rPr>
                <a:t>Space</a:t>
              </a:r>
            </a:p>
            <a:p>
              <a:pPr marL="111125" indent="-111125">
                <a:buFont typeface="Arial" panose="020B0604020202020204" pitchFamily="34" charset="0"/>
                <a:buChar char="•"/>
              </a:pPr>
              <a:endParaRPr lang="en-US" sz="1050" baseline="0" dirty="0">
                <a:solidFill>
                  <a:srgbClr val="38404A"/>
                </a:solidFill>
                <a:latin typeface="Calibri" panose="020F0502020204030204" pitchFamily="34" charset="0"/>
              </a:endParaRPr>
            </a:p>
            <a:p>
              <a:r>
                <a:rPr lang="en-US" sz="1050" baseline="0" dirty="0">
                  <a:solidFill>
                    <a:srgbClr val="38404A"/>
                  </a:solidFill>
                  <a:latin typeface="Calibri" panose="020F0502020204030204" pitchFamily="34" charset="0"/>
                </a:rPr>
                <a:t>Crosscutting Themes:</a:t>
              </a:r>
            </a:p>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Agile development</a:t>
              </a:r>
            </a:p>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Cooperative Autonomy</a:t>
              </a:r>
            </a:p>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Unmanned Systems</a:t>
              </a:r>
            </a:p>
            <a:p>
              <a:pPr marL="111125" indent="-111125">
                <a:buFont typeface="Arial" panose="020B0604020202020204" pitchFamily="34" charset="0"/>
                <a:buChar char="•"/>
              </a:pPr>
              <a:r>
                <a:rPr lang="en-US" sz="1050" baseline="0" dirty="0">
                  <a:solidFill>
                    <a:srgbClr val="38404A"/>
                  </a:solidFill>
                  <a:latin typeface="Calibri" panose="020F0502020204030204" pitchFamily="34" charset="0"/>
                </a:rPr>
                <a:t>Power and Propulsion</a:t>
              </a:r>
            </a:p>
          </p:txBody>
        </p:sp>
        <p:sp>
          <p:nvSpPr>
            <p:cNvPr id="31" name="TextBox 30"/>
            <p:cNvSpPr txBox="1"/>
            <p:nvPr/>
          </p:nvSpPr>
          <p:spPr>
            <a:xfrm>
              <a:off x="6075678" y="2817134"/>
              <a:ext cx="1386506" cy="3323987"/>
            </a:xfrm>
            <a:prstGeom prst="rect">
              <a:avLst/>
            </a:prstGeom>
            <a:noFill/>
          </p:spPr>
          <p:txBody>
            <a:bodyPr wrap="square" rtlCol="0">
              <a:spAutoFit/>
            </a:bodyPr>
            <a:lstStyle/>
            <a:p>
              <a:pPr marL="111125" indent="-111125">
                <a:buFont typeface="Arial" panose="020B0604020202020204" pitchFamily="34" charset="0"/>
                <a:buChar char="•"/>
              </a:pPr>
              <a:r>
                <a:rPr lang="en-US" sz="1000" baseline="0" dirty="0">
                  <a:solidFill>
                    <a:schemeClr val="bg1"/>
                  </a:solidFill>
                  <a:latin typeface="Calibri" panose="020F0502020204030204" pitchFamily="34" charset="0"/>
                </a:rPr>
                <a:t>System of Systems (</a:t>
              </a:r>
              <a:r>
                <a:rPr lang="en-US" sz="1000" baseline="0" dirty="0" err="1">
                  <a:solidFill>
                    <a:schemeClr val="bg1"/>
                  </a:solidFill>
                  <a:latin typeface="Calibri" panose="020F0502020204030204" pitchFamily="34" charset="0"/>
                </a:rPr>
                <a:t>SoS</a:t>
              </a:r>
              <a:r>
                <a:rPr lang="en-US" sz="1000" baseline="0" dirty="0" smtClean="0">
                  <a:solidFill>
                    <a:schemeClr val="bg1"/>
                  </a:solidFill>
                  <a:latin typeface="Calibri" panose="020F0502020204030204" pitchFamily="34" charset="0"/>
                </a:rPr>
                <a:t>)</a:t>
              </a:r>
            </a:p>
            <a:p>
              <a:pPr marL="111125" indent="-111125">
                <a:buFont typeface="Arial" panose="020B0604020202020204" pitchFamily="34" charset="0"/>
                <a:buChar char="•"/>
              </a:pPr>
              <a:endParaRPr lang="en-US" sz="100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00" baseline="0" dirty="0">
                  <a:solidFill>
                    <a:schemeClr val="bg1"/>
                  </a:solidFill>
                  <a:latin typeface="Calibri" panose="020F0502020204030204" pitchFamily="34" charset="0"/>
                </a:rPr>
                <a:t>Battle Management/Command and Control (BMC2</a:t>
              </a:r>
              <a:r>
                <a:rPr lang="en-US" sz="1000" baseline="0" dirty="0" smtClean="0">
                  <a:solidFill>
                    <a:schemeClr val="bg1"/>
                  </a:solidFill>
                  <a:latin typeface="Calibri" panose="020F0502020204030204" pitchFamily="34" charset="0"/>
                </a:rPr>
                <a:t>)</a:t>
              </a:r>
            </a:p>
            <a:p>
              <a:pPr marL="111125" indent="-111125">
                <a:buFont typeface="Arial" panose="020B0604020202020204" pitchFamily="34" charset="0"/>
                <a:buChar char="•"/>
              </a:pPr>
              <a:endParaRPr lang="en-US" sz="100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00" baseline="0" dirty="0">
                  <a:solidFill>
                    <a:schemeClr val="bg1"/>
                  </a:solidFill>
                  <a:latin typeface="Calibri" panose="020F0502020204030204" pitchFamily="34" charset="0"/>
                </a:rPr>
                <a:t>Communications and Networks (C&amp;N</a:t>
              </a:r>
              <a:r>
                <a:rPr lang="en-US" sz="1000" baseline="0" dirty="0" smtClean="0">
                  <a:solidFill>
                    <a:schemeClr val="bg1"/>
                  </a:solidFill>
                  <a:latin typeface="Calibri" panose="020F0502020204030204" pitchFamily="34" charset="0"/>
                </a:rPr>
                <a:t>)</a:t>
              </a:r>
            </a:p>
            <a:p>
              <a:pPr marL="111125" indent="-111125">
                <a:buFont typeface="Arial" panose="020B0604020202020204" pitchFamily="34" charset="0"/>
                <a:buChar char="•"/>
              </a:pPr>
              <a:endParaRPr lang="en-US" sz="100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00" baseline="0" dirty="0">
                  <a:solidFill>
                    <a:schemeClr val="bg1"/>
                  </a:solidFill>
                  <a:latin typeface="Calibri" panose="020F0502020204030204" pitchFamily="34" charset="0"/>
                </a:rPr>
                <a:t>Electronic Warfare (EW</a:t>
              </a:r>
              <a:r>
                <a:rPr lang="en-US" sz="1000" baseline="0" dirty="0" smtClean="0">
                  <a:solidFill>
                    <a:schemeClr val="bg1"/>
                  </a:solidFill>
                  <a:latin typeface="Calibri" panose="020F0502020204030204" pitchFamily="34" charset="0"/>
                </a:rPr>
                <a:t>)</a:t>
              </a:r>
            </a:p>
            <a:p>
              <a:pPr marL="111125" indent="-111125">
                <a:buFont typeface="Arial" panose="020B0604020202020204" pitchFamily="34" charset="0"/>
                <a:buChar char="•"/>
              </a:pPr>
              <a:endParaRPr lang="en-US" sz="100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00" baseline="0" dirty="0">
                  <a:solidFill>
                    <a:schemeClr val="bg1"/>
                  </a:solidFill>
                  <a:latin typeface="Calibri" panose="020F0502020204030204" pitchFamily="34" charset="0"/>
                </a:rPr>
                <a:t>Intelligence Surveillance, and Reconnaissance (ISR) </a:t>
              </a:r>
              <a:endParaRPr lang="en-US" sz="1000" baseline="0" dirty="0" smtClean="0">
                <a:solidFill>
                  <a:schemeClr val="bg1"/>
                </a:solidFill>
                <a:latin typeface="Calibri" panose="020F0502020204030204" pitchFamily="34" charset="0"/>
              </a:endParaRPr>
            </a:p>
            <a:p>
              <a:pPr marL="111125" indent="-111125">
                <a:buFont typeface="Arial" panose="020B0604020202020204" pitchFamily="34" charset="0"/>
                <a:buChar char="•"/>
              </a:pPr>
              <a:endParaRPr lang="en-US" sz="1000" baseline="0" dirty="0">
                <a:solidFill>
                  <a:schemeClr val="bg1"/>
                </a:solidFill>
                <a:latin typeface="Calibri" panose="020F0502020204030204" pitchFamily="34" charset="0"/>
              </a:endParaRPr>
            </a:p>
            <a:p>
              <a:pPr marL="111125" indent="-111125">
                <a:buFont typeface="Arial" panose="020B0604020202020204" pitchFamily="34" charset="0"/>
                <a:buChar char="•"/>
              </a:pPr>
              <a:r>
                <a:rPr lang="en-US" sz="1000" baseline="0" dirty="0">
                  <a:solidFill>
                    <a:schemeClr val="bg1"/>
                  </a:solidFill>
                  <a:latin typeface="Calibri" panose="020F0502020204030204" pitchFamily="34" charset="0"/>
                </a:rPr>
                <a:t>Positioning, Navigation, and Timing (PNT)</a:t>
              </a:r>
            </a:p>
          </p:txBody>
        </p:sp>
      </p:grpSp>
    </p:spTree>
    <p:extLst>
      <p:ext uri="{BB962C8B-B14F-4D97-AF65-F5344CB8AC3E}">
        <p14:creationId xmlns:p14="http://schemas.microsoft.com/office/powerpoint/2010/main" val="119861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Biological Technologies Office (BTO)</a:t>
            </a:r>
            <a:endParaRPr lang="en-US" dirty="0">
              <a:latin typeface="Calibri" panose="020F0502020204030204" pitchFamily="34" charset="0"/>
            </a:endParaRPr>
          </a:p>
        </p:txBody>
      </p:sp>
      <p:cxnSp>
        <p:nvCxnSpPr>
          <p:cNvPr id="4" name="Straight Connector 3"/>
          <p:cNvCxnSpPr/>
          <p:nvPr/>
        </p:nvCxnSpPr>
        <p:spPr bwMode="auto">
          <a:xfrm>
            <a:off x="4983152" y="1734929"/>
            <a:ext cx="166506" cy="0"/>
          </a:xfrm>
          <a:prstGeom prst="line">
            <a:avLst/>
          </a:prstGeom>
          <a:noFill/>
          <a:ln w="22225">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5" name="TextBox 4"/>
          <p:cNvSpPr txBox="1"/>
          <p:nvPr/>
        </p:nvSpPr>
        <p:spPr>
          <a:xfrm>
            <a:off x="5253672" y="2434278"/>
            <a:ext cx="2823528" cy="646331"/>
          </a:xfrm>
          <a:prstGeom prst="rect">
            <a:avLst/>
          </a:prstGeom>
          <a:noFill/>
        </p:spPr>
        <p:txBody>
          <a:bodyPr wrap="square" rtlCol="0">
            <a:spAutoFit/>
          </a:bodyPr>
          <a:lstStyle/>
          <a:p>
            <a:pPr algn="ctr"/>
            <a:r>
              <a:rPr lang="en-US" dirty="0" smtClean="0">
                <a:latin typeface="Calibri" panose="020F0502020204030204" pitchFamily="34" charset="0"/>
              </a:rPr>
              <a:t>Outpacing Infectious Diseases</a:t>
            </a:r>
            <a:endParaRPr lang="en-US" sz="1600" dirty="0">
              <a:latin typeface="Calibri" panose="020F0502020204030204" pitchFamily="34" charset="0"/>
            </a:endParaRPr>
          </a:p>
        </p:txBody>
      </p:sp>
      <p:sp>
        <p:nvSpPr>
          <p:cNvPr id="6" name="TextBox 5"/>
          <p:cNvSpPr txBox="1"/>
          <p:nvPr/>
        </p:nvSpPr>
        <p:spPr>
          <a:xfrm>
            <a:off x="1658200" y="4220388"/>
            <a:ext cx="3261964" cy="369332"/>
          </a:xfrm>
          <a:prstGeom prst="rect">
            <a:avLst/>
          </a:prstGeom>
          <a:noFill/>
        </p:spPr>
        <p:txBody>
          <a:bodyPr wrap="square" rtlCol="0">
            <a:spAutoFit/>
          </a:bodyPr>
          <a:lstStyle/>
          <a:p>
            <a:pPr algn="ctr"/>
            <a:r>
              <a:rPr lang="en-US" dirty="0" smtClean="0">
                <a:latin typeface="Calibri" panose="020F0502020204030204" pitchFamily="34" charset="0"/>
              </a:rPr>
              <a:t>Tools for Synthetic Biology</a:t>
            </a:r>
            <a:endParaRPr lang="en-US" dirty="0">
              <a:latin typeface="Calibri" panose="020F0502020204030204" pitchFamily="34" charset="0"/>
            </a:endParaRPr>
          </a:p>
        </p:txBody>
      </p:sp>
      <p:sp>
        <p:nvSpPr>
          <p:cNvPr id="7" name="TextBox 6"/>
          <p:cNvSpPr txBox="1"/>
          <p:nvPr/>
        </p:nvSpPr>
        <p:spPr>
          <a:xfrm>
            <a:off x="237537" y="1070321"/>
            <a:ext cx="3878171" cy="369332"/>
          </a:xfrm>
          <a:prstGeom prst="rect">
            <a:avLst/>
          </a:prstGeom>
          <a:noFill/>
        </p:spPr>
        <p:txBody>
          <a:bodyPr wrap="square" rtlCol="0">
            <a:spAutoFit/>
          </a:bodyPr>
          <a:lstStyle/>
          <a:p>
            <a:pPr algn="ctr"/>
            <a:r>
              <a:rPr lang="en-US" dirty="0" err="1" smtClean="0">
                <a:latin typeface="Calibri" panose="020F0502020204030204" pitchFamily="34" charset="0"/>
              </a:rPr>
              <a:t>Neurotechnology</a:t>
            </a:r>
            <a:endParaRPr lang="en-US" dirty="0">
              <a:latin typeface="Calibri" panose="020F0502020204030204" pitchFamily="34" charset="0"/>
            </a:endParaRPr>
          </a:p>
        </p:txBody>
      </p:sp>
      <p:sp>
        <p:nvSpPr>
          <p:cNvPr id="8" name="TextBox 7"/>
          <p:cNvSpPr txBox="1"/>
          <p:nvPr/>
        </p:nvSpPr>
        <p:spPr>
          <a:xfrm>
            <a:off x="5486400" y="3276600"/>
            <a:ext cx="3168940" cy="2800767"/>
          </a:xfrm>
          <a:prstGeom prst="rect">
            <a:avLst/>
          </a:prstGeom>
          <a:noFill/>
        </p:spPr>
        <p:txBody>
          <a:bodyPr wrap="square" rtlCol="0">
            <a:spAutoFit/>
          </a:bodyPr>
          <a:lstStyle/>
          <a:p>
            <a:r>
              <a:rPr lang="en-US" sz="1600" dirty="0" smtClean="0">
                <a:solidFill>
                  <a:schemeClr val="bg1">
                    <a:lumMod val="50000"/>
                  </a:schemeClr>
                </a:solidFill>
                <a:latin typeface="Calibri" panose="020F0502020204030204" pitchFamily="34" charset="0"/>
              </a:rPr>
              <a:t>ADEPT</a:t>
            </a:r>
          </a:p>
          <a:p>
            <a:r>
              <a:rPr lang="en-US" sz="1600" dirty="0" smtClean="0">
                <a:solidFill>
                  <a:schemeClr val="bg1">
                    <a:lumMod val="50000"/>
                  </a:schemeClr>
                </a:solidFill>
                <a:latin typeface="Calibri" panose="020F0502020204030204" pitchFamily="34" charset="0"/>
              </a:rPr>
              <a:t>Battlefield Medicine </a:t>
            </a:r>
          </a:p>
          <a:p>
            <a:r>
              <a:rPr lang="en-US" sz="1600" dirty="0" smtClean="0">
                <a:solidFill>
                  <a:schemeClr val="bg1">
                    <a:lumMod val="50000"/>
                  </a:schemeClr>
                </a:solidFill>
                <a:latin typeface="Calibri" panose="020F0502020204030204" pitchFamily="34" charset="0"/>
              </a:rPr>
              <a:t>Dialysis-Like Therapeutics </a:t>
            </a:r>
          </a:p>
          <a:p>
            <a:r>
              <a:rPr lang="en-US" sz="1600" dirty="0" smtClean="0">
                <a:solidFill>
                  <a:schemeClr val="bg1">
                    <a:lumMod val="50000"/>
                  </a:schemeClr>
                </a:solidFill>
                <a:latin typeface="Calibri" panose="020F0502020204030204" pitchFamily="34" charset="0"/>
              </a:rPr>
              <a:t>In Vivo </a:t>
            </a:r>
            <a:r>
              <a:rPr lang="en-US" sz="1600" dirty="0" err="1" smtClean="0">
                <a:solidFill>
                  <a:schemeClr val="bg1">
                    <a:lumMod val="50000"/>
                  </a:schemeClr>
                </a:solidFill>
                <a:latin typeface="Calibri" panose="020F0502020204030204" pitchFamily="34" charset="0"/>
              </a:rPr>
              <a:t>Nanoplatforms</a:t>
            </a:r>
            <a:r>
              <a:rPr lang="en-US" sz="1600" dirty="0" smtClean="0">
                <a:solidFill>
                  <a:schemeClr val="bg1">
                    <a:lumMod val="50000"/>
                  </a:schemeClr>
                </a:solidFill>
                <a:latin typeface="Calibri" panose="020F0502020204030204" pitchFamily="34" charset="0"/>
              </a:rPr>
              <a:t> </a:t>
            </a:r>
            <a:r>
              <a:rPr lang="en-US" sz="1600" dirty="0" err="1" smtClean="0">
                <a:solidFill>
                  <a:schemeClr val="bg1">
                    <a:lumMod val="50000"/>
                  </a:schemeClr>
                </a:solidFill>
                <a:latin typeface="Calibri" panose="020F0502020204030204" pitchFamily="34" charset="0"/>
              </a:rPr>
              <a:t>Microphysiological</a:t>
            </a:r>
            <a:r>
              <a:rPr lang="en-US" sz="1600" dirty="0" smtClean="0">
                <a:solidFill>
                  <a:schemeClr val="bg1">
                    <a:lumMod val="50000"/>
                  </a:schemeClr>
                </a:solidFill>
                <a:latin typeface="Calibri" panose="020F0502020204030204" pitchFamily="34" charset="0"/>
              </a:rPr>
              <a:t> Systems</a:t>
            </a:r>
          </a:p>
          <a:p>
            <a:r>
              <a:rPr lang="en-US" sz="1600" dirty="0" smtClean="0">
                <a:solidFill>
                  <a:schemeClr val="bg1">
                    <a:lumMod val="50000"/>
                  </a:schemeClr>
                </a:solidFill>
                <a:latin typeface="Calibri" panose="020F0502020204030204" pitchFamily="34" charset="0"/>
              </a:rPr>
              <a:t>Pathogen Predators</a:t>
            </a:r>
          </a:p>
          <a:p>
            <a:r>
              <a:rPr lang="en-US" sz="1600" dirty="0" smtClean="0">
                <a:solidFill>
                  <a:schemeClr val="bg1">
                    <a:lumMod val="50000"/>
                  </a:schemeClr>
                </a:solidFill>
                <a:latin typeface="Calibri" panose="020F0502020204030204" pitchFamily="34" charset="0"/>
              </a:rPr>
              <a:t>Prometheus</a:t>
            </a:r>
          </a:p>
          <a:p>
            <a:r>
              <a:rPr lang="en-US" sz="1600" dirty="0" smtClean="0">
                <a:solidFill>
                  <a:schemeClr val="bg1">
                    <a:lumMod val="50000"/>
                  </a:schemeClr>
                </a:solidFill>
                <a:latin typeface="Calibri" panose="020F0502020204030204" pitchFamily="34" charset="0"/>
              </a:rPr>
              <a:t>Prophecy </a:t>
            </a:r>
          </a:p>
          <a:p>
            <a:r>
              <a:rPr lang="en-US" sz="1600" dirty="0" smtClean="0">
                <a:solidFill>
                  <a:schemeClr val="bg1">
                    <a:lumMod val="50000"/>
                  </a:schemeClr>
                </a:solidFill>
                <a:latin typeface="Calibri" panose="020F0502020204030204" pitchFamily="34" charset="0"/>
              </a:rPr>
              <a:t>Rapid Threat Assessment</a:t>
            </a:r>
          </a:p>
          <a:p>
            <a:r>
              <a:rPr lang="en-US" sz="1600" dirty="0" smtClean="0">
                <a:solidFill>
                  <a:schemeClr val="bg1">
                    <a:lumMod val="50000"/>
                  </a:schemeClr>
                </a:solidFill>
                <a:latin typeface="Calibri" panose="020F0502020204030204" pitchFamily="34" charset="0"/>
              </a:rPr>
              <a:t>Technologies for Host Resilience</a:t>
            </a:r>
          </a:p>
          <a:p>
            <a:r>
              <a:rPr lang="en-US" sz="1600" dirty="0" smtClean="0">
                <a:solidFill>
                  <a:schemeClr val="bg1">
                    <a:lumMod val="50000"/>
                  </a:schemeClr>
                </a:solidFill>
                <a:latin typeface="Calibri" panose="020F0502020204030204" pitchFamily="34" charset="0"/>
              </a:rPr>
              <a:t>Warrior Web</a:t>
            </a:r>
            <a:endParaRPr lang="en-US" sz="1600" dirty="0">
              <a:solidFill>
                <a:schemeClr val="bg1">
                  <a:lumMod val="50000"/>
                </a:schemeClr>
              </a:solidFill>
              <a:latin typeface="Calibri" panose="020F0502020204030204" pitchFamily="34" charset="0"/>
            </a:endParaRPr>
          </a:p>
        </p:txBody>
      </p:sp>
      <p:sp>
        <p:nvSpPr>
          <p:cNvPr id="9" name="TextBox 8"/>
          <p:cNvSpPr txBox="1"/>
          <p:nvPr/>
        </p:nvSpPr>
        <p:spPr>
          <a:xfrm>
            <a:off x="2059889" y="5012444"/>
            <a:ext cx="3275370" cy="1323439"/>
          </a:xfrm>
          <a:prstGeom prst="rect">
            <a:avLst/>
          </a:prstGeom>
          <a:noFill/>
        </p:spPr>
        <p:txBody>
          <a:bodyPr wrap="square" rtlCol="0">
            <a:spAutoFit/>
          </a:bodyPr>
          <a:lstStyle/>
          <a:p>
            <a:r>
              <a:rPr lang="en-US" sz="1600" dirty="0" err="1" smtClean="0">
                <a:solidFill>
                  <a:schemeClr val="bg1">
                    <a:lumMod val="50000"/>
                  </a:schemeClr>
                </a:solidFill>
                <a:latin typeface="Calibri" panose="020F0502020204030204" pitchFamily="34" charset="0"/>
              </a:rPr>
              <a:t>Biochronicity</a:t>
            </a:r>
            <a:endParaRPr lang="en-US" sz="1600" dirty="0" smtClean="0">
              <a:solidFill>
                <a:schemeClr val="bg1">
                  <a:lumMod val="50000"/>
                </a:schemeClr>
              </a:solidFill>
              <a:latin typeface="Calibri" panose="020F0502020204030204" pitchFamily="34" charset="0"/>
            </a:endParaRPr>
          </a:p>
          <a:p>
            <a:r>
              <a:rPr lang="en-US" sz="1600" dirty="0" smtClean="0">
                <a:solidFill>
                  <a:schemeClr val="bg1">
                    <a:lumMod val="50000"/>
                  </a:schemeClr>
                </a:solidFill>
                <a:latin typeface="Calibri" panose="020F0502020204030204" pitchFamily="34" charset="0"/>
              </a:rPr>
              <a:t>Biological Control</a:t>
            </a:r>
          </a:p>
          <a:p>
            <a:r>
              <a:rPr lang="en-US" sz="1600" dirty="0" smtClean="0">
                <a:solidFill>
                  <a:schemeClr val="bg1">
                    <a:lumMod val="50000"/>
                  </a:schemeClr>
                </a:solidFill>
                <a:latin typeface="Calibri" panose="020F0502020204030204" pitchFamily="34" charset="0"/>
              </a:rPr>
              <a:t>BRICS</a:t>
            </a:r>
          </a:p>
          <a:p>
            <a:r>
              <a:rPr lang="en-US" sz="1600" dirty="0">
                <a:solidFill>
                  <a:schemeClr val="bg1">
                    <a:lumMod val="50000"/>
                  </a:schemeClr>
                </a:solidFill>
                <a:latin typeface="Calibri" panose="020F0502020204030204" pitchFamily="34" charset="0"/>
              </a:rPr>
              <a:t>Living Foundries</a:t>
            </a:r>
          </a:p>
          <a:p>
            <a:endParaRPr lang="en-US" sz="1600" b="1" dirty="0" smtClean="0">
              <a:solidFill>
                <a:schemeClr val="bg1">
                  <a:lumMod val="50000"/>
                </a:schemeClr>
              </a:solidFill>
              <a:latin typeface="Calibri" panose="020F0502020204030204" pitchFamily="34" charset="0"/>
            </a:endParaRPr>
          </a:p>
        </p:txBody>
      </p:sp>
      <p:sp>
        <p:nvSpPr>
          <p:cNvPr id="10" name="TextBox 9"/>
          <p:cNvSpPr txBox="1"/>
          <p:nvPr/>
        </p:nvSpPr>
        <p:spPr>
          <a:xfrm>
            <a:off x="557750" y="1867165"/>
            <a:ext cx="3638083" cy="2062103"/>
          </a:xfrm>
          <a:prstGeom prst="rect">
            <a:avLst/>
          </a:prstGeom>
          <a:noFill/>
        </p:spPr>
        <p:txBody>
          <a:bodyPr wrap="square" rtlCol="0">
            <a:spAutoFit/>
          </a:bodyPr>
          <a:lstStyle/>
          <a:p>
            <a:r>
              <a:rPr lang="en-US" sz="1600" dirty="0" err="1" smtClean="0">
                <a:solidFill>
                  <a:schemeClr val="bg1">
                    <a:lumMod val="50000"/>
                  </a:schemeClr>
                </a:solidFill>
                <a:latin typeface="Calibri" panose="020F0502020204030204" pitchFamily="34" charset="0"/>
              </a:rPr>
              <a:t>ElectR</a:t>
            </a:r>
            <a:r>
              <a:rPr lang="en-US" sz="1600" baseline="-25000" dirty="0" err="1" smtClean="0">
                <a:solidFill>
                  <a:schemeClr val="bg1">
                    <a:lumMod val="50000"/>
                  </a:schemeClr>
                </a:solidFill>
                <a:latin typeface="Calibri" panose="020F0502020204030204" pitchFamily="34" charset="0"/>
              </a:rPr>
              <a:t>x</a:t>
            </a:r>
            <a:endParaRPr lang="en-US" sz="1600" baseline="-25000" dirty="0" smtClean="0">
              <a:solidFill>
                <a:schemeClr val="bg1">
                  <a:lumMod val="50000"/>
                </a:schemeClr>
              </a:solidFill>
              <a:latin typeface="Calibri" panose="020F0502020204030204" pitchFamily="34" charset="0"/>
            </a:endParaRPr>
          </a:p>
          <a:p>
            <a:r>
              <a:rPr lang="en-US" sz="1600" dirty="0" smtClean="0">
                <a:solidFill>
                  <a:schemeClr val="bg1">
                    <a:lumMod val="50000"/>
                  </a:schemeClr>
                </a:solidFill>
                <a:latin typeface="Calibri" panose="020F0502020204030204" pitchFamily="34" charset="0"/>
              </a:rPr>
              <a:t>HAPTIX</a:t>
            </a:r>
          </a:p>
          <a:p>
            <a:r>
              <a:rPr lang="en-US" sz="1600" dirty="0" smtClean="0">
                <a:solidFill>
                  <a:schemeClr val="bg1">
                    <a:lumMod val="50000"/>
                  </a:schemeClr>
                </a:solidFill>
                <a:latin typeface="Calibri" panose="020F0502020204030204" pitchFamily="34" charset="0"/>
              </a:rPr>
              <a:t>NESD</a:t>
            </a:r>
            <a:endParaRPr lang="en-US" sz="1600" dirty="0">
              <a:solidFill>
                <a:schemeClr val="bg1">
                  <a:lumMod val="50000"/>
                </a:schemeClr>
              </a:solidFill>
              <a:latin typeface="Calibri" panose="020F0502020204030204" pitchFamily="34" charset="0"/>
            </a:endParaRPr>
          </a:p>
          <a:p>
            <a:r>
              <a:rPr lang="en-US" sz="1600" dirty="0" err="1" smtClean="0">
                <a:solidFill>
                  <a:schemeClr val="bg1">
                    <a:lumMod val="50000"/>
                  </a:schemeClr>
                </a:solidFill>
                <a:latin typeface="Calibri" panose="020F0502020204030204" pitchFamily="34" charset="0"/>
              </a:rPr>
              <a:t>NeuroFAST</a:t>
            </a:r>
            <a:endParaRPr lang="en-US" sz="1600" dirty="0" smtClean="0">
              <a:solidFill>
                <a:schemeClr val="bg1">
                  <a:lumMod val="50000"/>
                </a:schemeClr>
              </a:solidFill>
              <a:latin typeface="Calibri" panose="020F0502020204030204" pitchFamily="34" charset="0"/>
            </a:endParaRPr>
          </a:p>
          <a:p>
            <a:r>
              <a:rPr lang="en-US" sz="1600" dirty="0">
                <a:solidFill>
                  <a:schemeClr val="bg1">
                    <a:lumMod val="50000"/>
                  </a:schemeClr>
                </a:solidFill>
                <a:latin typeface="Calibri" panose="020F0502020204030204" pitchFamily="34" charset="0"/>
              </a:rPr>
              <a:t>RE-NET</a:t>
            </a:r>
          </a:p>
          <a:p>
            <a:r>
              <a:rPr lang="en-US" sz="1600" dirty="0" smtClean="0">
                <a:solidFill>
                  <a:schemeClr val="bg1">
                    <a:lumMod val="50000"/>
                  </a:schemeClr>
                </a:solidFill>
                <a:latin typeface="Calibri" panose="020F0502020204030204" pitchFamily="34" charset="0"/>
              </a:rPr>
              <a:t>Restoring Active Memory</a:t>
            </a:r>
          </a:p>
          <a:p>
            <a:pPr marL="166688" indent="-166688"/>
            <a:r>
              <a:rPr lang="en-US" sz="1600" dirty="0">
                <a:solidFill>
                  <a:schemeClr val="bg1">
                    <a:lumMod val="50000"/>
                  </a:schemeClr>
                </a:solidFill>
                <a:latin typeface="Calibri" panose="020F0502020204030204" pitchFamily="34" charset="0"/>
              </a:rPr>
              <a:t>Revolutionizing </a:t>
            </a:r>
            <a:r>
              <a:rPr lang="en-US" sz="1600" dirty="0" smtClean="0">
                <a:solidFill>
                  <a:schemeClr val="bg1">
                    <a:lumMod val="50000"/>
                  </a:schemeClr>
                </a:solidFill>
                <a:latin typeface="Calibri" panose="020F0502020204030204" pitchFamily="34" charset="0"/>
              </a:rPr>
              <a:t>Prosthetics (RP)</a:t>
            </a:r>
            <a:endParaRPr lang="en-US" sz="1600" dirty="0">
              <a:solidFill>
                <a:schemeClr val="bg1">
                  <a:lumMod val="50000"/>
                </a:schemeClr>
              </a:solidFill>
              <a:latin typeface="Calibri" panose="020F0502020204030204" pitchFamily="34" charset="0"/>
            </a:endParaRPr>
          </a:p>
          <a:p>
            <a:pPr marL="166688" indent="-166688"/>
            <a:r>
              <a:rPr lang="en-US" sz="1600" dirty="0" smtClean="0">
                <a:solidFill>
                  <a:schemeClr val="bg1">
                    <a:lumMod val="50000"/>
                  </a:schemeClr>
                </a:solidFill>
                <a:latin typeface="Calibri" panose="020F0502020204030204" pitchFamily="34" charset="0"/>
              </a:rPr>
              <a:t>SUBNETS</a:t>
            </a:r>
          </a:p>
        </p:txBody>
      </p:sp>
      <p:cxnSp>
        <p:nvCxnSpPr>
          <p:cNvPr id="11" name="Straight Connector 10"/>
          <p:cNvCxnSpPr/>
          <p:nvPr/>
        </p:nvCxnSpPr>
        <p:spPr bwMode="auto">
          <a:xfrm>
            <a:off x="320251" y="1748415"/>
            <a:ext cx="4114800" cy="0"/>
          </a:xfrm>
          <a:prstGeom prst="line">
            <a:avLst/>
          </a:prstGeom>
          <a:noFill/>
          <a:ln w="22225">
            <a:solidFill>
              <a:schemeClr val="bg1">
                <a:lumMod val="65000"/>
              </a:schemeClr>
            </a:solidFill>
            <a:round/>
            <a:headEnd/>
            <a:tailEnd/>
          </a:ln>
          <a:extLst>
            <a:ext uri="{909E8E84-426E-40DD-AFC4-6F175D3DCCD1}">
              <a14:hiddenFill xmlns:a14="http://schemas.microsoft.com/office/drawing/2010/main">
                <a:noFill/>
              </a14:hiddenFill>
            </a:ext>
          </a:extLst>
        </p:spPr>
      </p:cxnSp>
      <p:cxnSp>
        <p:nvCxnSpPr>
          <p:cNvPr id="12" name="Straight Connector 11"/>
          <p:cNvCxnSpPr/>
          <p:nvPr/>
        </p:nvCxnSpPr>
        <p:spPr bwMode="auto">
          <a:xfrm flipH="1">
            <a:off x="1217514" y="4893694"/>
            <a:ext cx="3611880" cy="0"/>
          </a:xfrm>
          <a:prstGeom prst="line">
            <a:avLst/>
          </a:prstGeom>
          <a:noFill/>
          <a:ln w="22225">
            <a:solidFill>
              <a:schemeClr val="bg1">
                <a:lumMod val="65000"/>
              </a:schemeClr>
            </a:solidFill>
            <a:round/>
            <a:headEnd/>
            <a:tailEnd/>
          </a:ln>
          <a:extLst>
            <a:ext uri="{909E8E84-426E-40DD-AFC4-6F175D3DCCD1}">
              <a14:hiddenFill xmlns:a14="http://schemas.microsoft.com/office/drawing/2010/main">
                <a:noFill/>
              </a14:hiddenFill>
            </a:ext>
          </a:extLst>
        </p:spPr>
      </p:cxnSp>
      <p:cxnSp>
        <p:nvCxnSpPr>
          <p:cNvPr id="13" name="Straight Connector 12"/>
          <p:cNvCxnSpPr/>
          <p:nvPr/>
        </p:nvCxnSpPr>
        <p:spPr bwMode="auto">
          <a:xfrm flipH="1">
            <a:off x="5400937" y="3106586"/>
            <a:ext cx="2" cy="3200400"/>
          </a:xfrm>
          <a:prstGeom prst="line">
            <a:avLst/>
          </a:prstGeom>
          <a:noFill/>
          <a:ln w="22225">
            <a:solidFill>
              <a:schemeClr val="bg1">
                <a:lumMod val="65000"/>
              </a:schemeClr>
            </a:solidFill>
            <a:round/>
            <a:headEnd/>
            <a:tailEnd/>
          </a:ln>
          <a:extLst>
            <a:ext uri="{909E8E84-426E-40DD-AFC4-6F175D3DCCD1}">
              <a14:hiddenFill xmlns:a14="http://schemas.microsoft.com/office/drawing/2010/main">
                <a:noFill/>
              </a14:hiddenFill>
            </a:ext>
          </a:extLst>
        </p:spPr>
      </p:cxnSp>
      <p:cxnSp>
        <p:nvCxnSpPr>
          <p:cNvPr id="14" name="Straight Connector 13"/>
          <p:cNvCxnSpPr/>
          <p:nvPr/>
        </p:nvCxnSpPr>
        <p:spPr bwMode="auto">
          <a:xfrm>
            <a:off x="5399694" y="3116639"/>
            <a:ext cx="2926080" cy="0"/>
          </a:xfrm>
          <a:prstGeom prst="line">
            <a:avLst/>
          </a:prstGeom>
          <a:noFill/>
          <a:ln w="22225">
            <a:solidFill>
              <a:schemeClr val="bg1">
                <a:lumMod val="65000"/>
              </a:schemeClr>
            </a:solidFill>
            <a:round/>
            <a:headEnd/>
            <a:tailEnd/>
          </a:ln>
          <a:extLst>
            <a:ext uri="{909E8E84-426E-40DD-AFC4-6F175D3DCCD1}">
              <a14:hiddenFill xmlns:a14="http://schemas.microsoft.com/office/drawing/2010/main">
                <a:noFill/>
              </a14:hiddenFill>
            </a:ext>
          </a:extLst>
        </p:spPr>
      </p:cxnSp>
      <p:pic>
        <p:nvPicPr>
          <p:cNvPr id="15" name="Picture 5" descr="Strains of E. coli bacteria were engineered to digest switchgrass biomass and synthesize its sugars into gasoline, diesel and jet fuel."/>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734"/>
          <a:stretch/>
        </p:blipFill>
        <p:spPr bwMode="auto">
          <a:xfrm>
            <a:off x="495715" y="4343401"/>
            <a:ext cx="1023331" cy="104091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4" descr="http://defeatdiabetes.org/wp-content/uploads/2013/10/RFS-doctor-symbol.gif"/>
          <p:cNvPicPr>
            <a:picLocks noChangeAspect="1" noChangeArrowheads="1"/>
          </p:cNvPicPr>
          <p:nvPr/>
        </p:nvPicPr>
        <p:blipFill>
          <a:blip r:embed="rId4" cstate="screen">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47734" y="2434278"/>
            <a:ext cx="906484" cy="112807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27566" y="5435637"/>
            <a:ext cx="930063" cy="230832"/>
          </a:xfrm>
          <a:prstGeom prst="rect">
            <a:avLst/>
          </a:prstGeom>
        </p:spPr>
        <p:txBody>
          <a:bodyPr wrap="none">
            <a:spAutoFit/>
          </a:bodyPr>
          <a:lstStyle/>
          <a:p>
            <a:r>
              <a:rPr lang="en-US" sz="900" dirty="0">
                <a:solidFill>
                  <a:schemeClr val="bg1">
                    <a:lumMod val="65000"/>
                  </a:schemeClr>
                </a:solidFill>
                <a:latin typeface="Calibri" panose="020F0502020204030204" pitchFamily="34" charset="0"/>
              </a:rPr>
              <a:t>© </a:t>
            </a:r>
            <a:r>
              <a:rPr lang="en-US" sz="900" dirty="0" smtClean="0">
                <a:solidFill>
                  <a:schemeClr val="bg1">
                    <a:lumMod val="50000"/>
                  </a:schemeClr>
                </a:solidFill>
                <a:latin typeface="Calibri" panose="020F0502020204030204" pitchFamily="34" charset="0"/>
              </a:rPr>
              <a:t>Berkeley </a:t>
            </a:r>
            <a:r>
              <a:rPr lang="en-US" sz="900" dirty="0">
                <a:solidFill>
                  <a:schemeClr val="bg1">
                    <a:lumMod val="50000"/>
                  </a:schemeClr>
                </a:solidFill>
                <a:latin typeface="Calibri" panose="020F0502020204030204" pitchFamily="34" charset="0"/>
              </a:rPr>
              <a:t>Lab</a:t>
            </a:r>
          </a:p>
        </p:txBody>
      </p:sp>
      <p:pic>
        <p:nvPicPr>
          <p:cNvPr id="18" name="Picture 17"/>
          <p:cNvPicPr>
            <a:picLocks noChangeAspect="1"/>
          </p:cNvPicPr>
          <p:nvPr/>
        </p:nvPicPr>
        <p:blipFill>
          <a:blip r:embed="rId5" cstate="screen">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69124" y="1119873"/>
            <a:ext cx="1194069" cy="1137878"/>
          </a:xfrm>
          <a:prstGeom prst="rect">
            <a:avLst/>
          </a:prstGeom>
        </p:spPr>
      </p:pic>
      <p:sp>
        <p:nvSpPr>
          <p:cNvPr id="19" name="Footer Placeholder 18"/>
          <p:cNvSpPr>
            <a:spLocks noGrp="1"/>
          </p:cNvSpPr>
          <p:nvPr>
            <p:ph type="ftr" sz="quarter" idx="10"/>
          </p:nvPr>
        </p:nvSpPr>
        <p:spPr/>
        <p:txBody>
          <a:bodyPr/>
          <a:lstStyle/>
          <a:p>
            <a:r>
              <a:rPr lang="en-US" sz="800" smtClean="0">
                <a:latin typeface="Calibri" panose="020F0502020204030204" pitchFamily="34" charset="0"/>
              </a:rPr>
              <a:t>Approved for Public Release, Distribution Unlimited</a:t>
            </a:r>
            <a:endParaRPr lang="en-US" sz="800" dirty="0">
              <a:latin typeface="Calibri" panose="020F0502020204030204" pitchFamily="34" charset="0"/>
            </a:endParaRPr>
          </a:p>
        </p:txBody>
      </p:sp>
    </p:spTree>
    <p:extLst>
      <p:ext uri="{BB962C8B-B14F-4D97-AF65-F5344CB8AC3E}">
        <p14:creationId xmlns:p14="http://schemas.microsoft.com/office/powerpoint/2010/main" val="1722334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anose="020F0502020204030204" pitchFamily="34" charset="0"/>
              </a:rPr>
              <a:t>How DARPA thinks about research programs</a:t>
            </a:r>
          </a:p>
        </p:txBody>
      </p:sp>
      <p:sp>
        <p:nvSpPr>
          <p:cNvPr id="19" name="Footer Placeholder 18"/>
          <p:cNvSpPr>
            <a:spLocks noGrp="1"/>
          </p:cNvSpPr>
          <p:nvPr>
            <p:ph type="ftr" sz="quarter" idx="10"/>
          </p:nvPr>
        </p:nvSpPr>
        <p:spPr/>
        <p:txBody>
          <a:bodyPr/>
          <a:lstStyle/>
          <a:p>
            <a:r>
              <a:rPr lang="en-US" sz="800" smtClean="0">
                <a:latin typeface="Calibri" panose="020F0502020204030204" pitchFamily="34" charset="0"/>
              </a:rPr>
              <a:t>Approved for Public Release, Distribution Unlimited</a:t>
            </a:r>
            <a:endParaRPr lang="en-US" sz="800" dirty="0">
              <a:latin typeface="Calibri" panose="020F0502020204030204" pitchFamily="34" charset="0"/>
            </a:endParaRPr>
          </a:p>
        </p:txBody>
      </p:sp>
      <p:sp>
        <p:nvSpPr>
          <p:cNvPr id="21" name="Oval 20"/>
          <p:cNvSpPr/>
          <p:nvPr/>
        </p:nvSpPr>
        <p:spPr>
          <a:xfrm>
            <a:off x="1282005" y="1371045"/>
            <a:ext cx="4572000" cy="4572000"/>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2" name="TextBox 21"/>
          <p:cNvSpPr txBox="1"/>
          <p:nvPr/>
        </p:nvSpPr>
        <p:spPr>
          <a:xfrm>
            <a:off x="2441168" y="1740377"/>
            <a:ext cx="2253673" cy="646331"/>
          </a:xfrm>
          <a:prstGeom prst="rect">
            <a:avLst/>
          </a:prstGeom>
          <a:noFill/>
        </p:spPr>
        <p:txBody>
          <a:bodyPr wrap="square" rtlCol="0">
            <a:spAutoFit/>
          </a:bodyPr>
          <a:lstStyle/>
          <a:p>
            <a:pPr algn="ctr"/>
            <a:r>
              <a:rPr lang="en-US" dirty="0" smtClean="0">
                <a:latin typeface="Calibri" panose="020F0502020204030204" pitchFamily="34" charset="0"/>
              </a:rPr>
              <a:t>Basic Science Opportunity Space</a:t>
            </a:r>
            <a:endParaRPr lang="en-US" dirty="0">
              <a:latin typeface="Calibri" panose="020F0502020204030204" pitchFamily="34" charset="0"/>
            </a:endParaRPr>
          </a:p>
        </p:txBody>
      </p:sp>
      <p:sp>
        <p:nvSpPr>
          <p:cNvPr id="23" name="Oval 22"/>
          <p:cNvSpPr/>
          <p:nvPr/>
        </p:nvSpPr>
        <p:spPr>
          <a:xfrm>
            <a:off x="3293685" y="3382725"/>
            <a:ext cx="548640" cy="548640"/>
          </a:xfrm>
          <a:prstGeom prst="ellipse">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4" name="Right Arrow 23"/>
          <p:cNvSpPr/>
          <p:nvPr/>
        </p:nvSpPr>
        <p:spPr>
          <a:xfrm rot="8100000">
            <a:off x="1840221" y="4409345"/>
            <a:ext cx="1481328" cy="31239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5" name="Right Arrow 24"/>
          <p:cNvSpPr/>
          <p:nvPr/>
        </p:nvSpPr>
        <p:spPr>
          <a:xfrm rot="-2700000">
            <a:off x="3796555" y="2586652"/>
            <a:ext cx="1464064" cy="31239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6" name="Right Arrow 25"/>
          <p:cNvSpPr/>
          <p:nvPr/>
        </p:nvSpPr>
        <p:spPr>
          <a:xfrm rot="2700000">
            <a:off x="3786870" y="4390517"/>
            <a:ext cx="1530199" cy="31239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7" name="Right Arrow 26"/>
          <p:cNvSpPr/>
          <p:nvPr/>
        </p:nvSpPr>
        <p:spPr>
          <a:xfrm rot="-8100000">
            <a:off x="1840206" y="2586652"/>
            <a:ext cx="1481434" cy="31239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28" name="TextBox 27"/>
          <p:cNvSpPr txBox="1"/>
          <p:nvPr/>
        </p:nvSpPr>
        <p:spPr>
          <a:xfrm>
            <a:off x="1634325" y="3464379"/>
            <a:ext cx="1618328" cy="369332"/>
          </a:xfrm>
          <a:prstGeom prst="rect">
            <a:avLst/>
          </a:prstGeom>
          <a:noFill/>
        </p:spPr>
        <p:txBody>
          <a:bodyPr wrap="none" rtlCol="0">
            <a:spAutoFit/>
          </a:bodyPr>
          <a:lstStyle/>
          <a:p>
            <a:r>
              <a:rPr lang="en-US" dirty="0" smtClean="0">
                <a:solidFill>
                  <a:srgbClr val="C00000"/>
                </a:solidFill>
                <a:latin typeface="Calibri" panose="020F0502020204030204" pitchFamily="34" charset="0"/>
              </a:rPr>
              <a:t>State of the Art</a:t>
            </a:r>
            <a:endParaRPr lang="en-US" dirty="0">
              <a:solidFill>
                <a:srgbClr val="C00000"/>
              </a:solidFill>
              <a:latin typeface="Calibri" panose="020F0502020204030204" pitchFamily="34" charset="0"/>
            </a:endParaRPr>
          </a:p>
        </p:txBody>
      </p:sp>
      <p:sp>
        <p:nvSpPr>
          <p:cNvPr id="29" name="Oval 28"/>
          <p:cNvSpPr/>
          <p:nvPr/>
        </p:nvSpPr>
        <p:spPr>
          <a:xfrm>
            <a:off x="3385125" y="3474165"/>
            <a:ext cx="365760" cy="365760"/>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30" name="Trapezoid 29"/>
          <p:cNvSpPr/>
          <p:nvPr/>
        </p:nvSpPr>
        <p:spPr>
          <a:xfrm rot="5400000">
            <a:off x="5410408" y="3476975"/>
            <a:ext cx="1131016" cy="368508"/>
          </a:xfrm>
          <a:prstGeom prst="trapezoid">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
        <p:nvSpPr>
          <p:cNvPr id="31" name="TextBox 30"/>
          <p:cNvSpPr txBox="1"/>
          <p:nvPr/>
        </p:nvSpPr>
        <p:spPr>
          <a:xfrm>
            <a:off x="6221793" y="3457513"/>
            <a:ext cx="1981889" cy="369332"/>
          </a:xfrm>
          <a:prstGeom prst="rect">
            <a:avLst/>
          </a:prstGeom>
          <a:noFill/>
        </p:spPr>
        <p:txBody>
          <a:bodyPr wrap="none" rtlCol="0">
            <a:spAutoFit/>
          </a:bodyPr>
          <a:lstStyle/>
          <a:p>
            <a:r>
              <a:rPr lang="en-US" dirty="0" smtClean="0">
                <a:solidFill>
                  <a:schemeClr val="accent1">
                    <a:lumMod val="75000"/>
                  </a:schemeClr>
                </a:solidFill>
                <a:latin typeface="Calibri" panose="020F0502020204030204" pitchFamily="34" charset="0"/>
              </a:rPr>
              <a:t>Strategic Capability</a:t>
            </a:r>
            <a:endParaRPr lang="en-US" dirty="0">
              <a:solidFill>
                <a:schemeClr val="accent1">
                  <a:lumMod val="75000"/>
                </a:schemeClr>
              </a:solidFill>
              <a:latin typeface="Calibri" panose="020F0502020204030204" pitchFamily="34" charset="0"/>
            </a:endParaRPr>
          </a:p>
        </p:txBody>
      </p:sp>
      <p:sp>
        <p:nvSpPr>
          <p:cNvPr id="33" name="Right Arrow 32"/>
          <p:cNvSpPr/>
          <p:nvPr/>
        </p:nvSpPr>
        <p:spPr>
          <a:xfrm>
            <a:off x="4010096" y="3500850"/>
            <a:ext cx="1781565" cy="312392"/>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Calibri" panose="020F0502020204030204" pitchFamily="34" charset="0"/>
            </a:endParaRPr>
          </a:p>
        </p:txBody>
      </p:sp>
    </p:spTree>
    <p:extLst>
      <p:ext uri="{BB962C8B-B14F-4D97-AF65-F5344CB8AC3E}">
        <p14:creationId xmlns:p14="http://schemas.microsoft.com/office/powerpoint/2010/main" val="6081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6379" y="2667000"/>
            <a:ext cx="6472221" cy="461665"/>
          </a:xfrm>
          <a:prstGeom prst="rect">
            <a:avLst/>
          </a:prstGeom>
          <a:noFill/>
        </p:spPr>
        <p:txBody>
          <a:bodyPr wrap="none" rtlCol="0">
            <a:spAutoFit/>
          </a:bodyPr>
          <a:lstStyle/>
          <a:p>
            <a:r>
              <a:rPr lang="en-US" sz="2400" dirty="0" smtClean="0">
                <a:latin typeface="Calibri" panose="020F0502020204030204" pitchFamily="34" charset="0"/>
              </a:rPr>
              <a:t>Handheld Sample-to-Answer Molecular Diagnostic</a:t>
            </a:r>
            <a:endParaRPr lang="en-US" sz="2400" dirty="0">
              <a:latin typeface="Calibri" panose="020F0502020204030204" pitchFamily="34" charset="0"/>
            </a:endParaRPr>
          </a:p>
        </p:txBody>
      </p:sp>
    </p:spTree>
    <p:extLst>
      <p:ext uri="{BB962C8B-B14F-4D97-AF65-F5344CB8AC3E}">
        <p14:creationId xmlns:p14="http://schemas.microsoft.com/office/powerpoint/2010/main" val="210410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latin typeface="Calibri" panose="020F0502020204030204" pitchFamily="34" charset="0"/>
              </a:rPr>
              <a:t>MAP: Mobile Analysis </a:t>
            </a:r>
            <a:r>
              <a:rPr lang="en-US" dirty="0" smtClean="0">
                <a:latin typeface="Calibri" panose="020F0502020204030204" pitchFamily="34" charset="0"/>
              </a:rPr>
              <a:t>Platform</a:t>
            </a:r>
            <a:endParaRPr lang="en-US" dirty="0">
              <a:latin typeface="Calibri" panose="020F0502020204030204" pitchFamily="34" charset="0"/>
            </a:endParaRPr>
          </a:p>
        </p:txBody>
      </p:sp>
      <p:grpSp>
        <p:nvGrpSpPr>
          <p:cNvPr id="8" name="Group 7"/>
          <p:cNvGrpSpPr/>
          <p:nvPr/>
        </p:nvGrpSpPr>
        <p:grpSpPr>
          <a:xfrm>
            <a:off x="2661399" y="3769043"/>
            <a:ext cx="6139338" cy="457200"/>
            <a:chOff x="2006125" y="2720975"/>
            <a:chExt cx="6139338" cy="457200"/>
          </a:xfrm>
          <a:solidFill>
            <a:schemeClr val="accent1"/>
          </a:solidFill>
        </p:grpSpPr>
        <p:sp>
          <p:nvSpPr>
            <p:cNvPr id="10" name="Chevron 9"/>
            <p:cNvSpPr/>
            <p:nvPr/>
          </p:nvSpPr>
          <p:spPr bwMode="auto">
            <a:xfrm>
              <a:off x="2878138" y="2720975"/>
              <a:ext cx="773112" cy="457200"/>
            </a:xfrm>
            <a:prstGeom prst="chevron">
              <a:avLst/>
            </a:prstGeom>
            <a:grpFill/>
            <a:ln w="12700" cap="flat" cmpd="sng" algn="ctr">
              <a:solidFill>
                <a:schemeClr val="accent1"/>
              </a:solidFill>
              <a:prstDash val="solid"/>
              <a:round/>
              <a:headEnd type="none" w="med" len="med"/>
              <a:tailEnd type="none" w="med" len="med"/>
            </a:ln>
            <a:effectLst/>
          </p:spPr>
          <p:txBody>
            <a:bodyPr lIns="0" tIns="0" rIns="0" bIns="0" anchor="ctr"/>
            <a:lstStyle/>
            <a:p>
              <a:pPr algn="ctr">
                <a:spcBef>
                  <a:spcPct val="50000"/>
                </a:spcBef>
                <a:spcAft>
                  <a:spcPct val="50000"/>
                </a:spcAft>
                <a:defRPr/>
              </a:pPr>
              <a:r>
                <a:rPr lang="en-US" sz="1200" dirty="0">
                  <a:solidFill>
                    <a:prstClr val="white"/>
                  </a:solidFill>
                  <a:latin typeface="Calibri" panose="020F0502020204030204" pitchFamily="34" charset="0"/>
                </a:rPr>
                <a:t>RT</a:t>
              </a:r>
            </a:p>
          </p:txBody>
        </p:sp>
        <p:sp>
          <p:nvSpPr>
            <p:cNvPr id="11" name="Chevron 7"/>
            <p:cNvSpPr>
              <a:spLocks noChangeArrowheads="1"/>
            </p:cNvSpPr>
            <p:nvPr/>
          </p:nvSpPr>
          <p:spPr bwMode="auto">
            <a:xfrm>
              <a:off x="3516313" y="2720975"/>
              <a:ext cx="1006475" cy="457200"/>
            </a:xfrm>
            <a:prstGeom prst="chevron">
              <a:avLst>
                <a:gd name="adj" fmla="val 50031"/>
              </a:avLst>
            </a:prstGeom>
            <a:grpFill/>
            <a:ln w="12700" algn="ctr">
              <a:solidFill>
                <a:schemeClr val="accent1"/>
              </a:solidFill>
              <a:round/>
              <a:headEnd/>
              <a:tailEnd/>
            </a:ln>
          </p:spPr>
          <p:txBody>
            <a:bodyPr lIns="0" tIns="0" rIns="0" bIns="0" anchor="ctr"/>
            <a:lstStyle/>
            <a:p>
              <a:pPr algn="ctr">
                <a:spcBef>
                  <a:spcPct val="50000"/>
                </a:spcBef>
                <a:spcAft>
                  <a:spcPct val="50000"/>
                </a:spcAft>
              </a:pPr>
              <a:r>
                <a:rPr lang="en-US" sz="1200">
                  <a:solidFill>
                    <a:prstClr val="white"/>
                  </a:solidFill>
                  <a:latin typeface="Calibri" panose="020F0502020204030204" pitchFamily="34" charset="0"/>
                </a:rPr>
                <a:t>PCR</a:t>
              </a:r>
            </a:p>
          </p:txBody>
        </p:sp>
        <p:sp>
          <p:nvSpPr>
            <p:cNvPr id="12" name="Chevron 8"/>
            <p:cNvSpPr>
              <a:spLocks noChangeArrowheads="1"/>
            </p:cNvSpPr>
            <p:nvPr/>
          </p:nvSpPr>
          <p:spPr bwMode="auto">
            <a:xfrm>
              <a:off x="4387850" y="2720975"/>
              <a:ext cx="1141413" cy="457200"/>
            </a:xfrm>
            <a:prstGeom prst="chevron">
              <a:avLst>
                <a:gd name="adj" fmla="val 50011"/>
              </a:avLst>
            </a:prstGeom>
            <a:grpFill/>
            <a:ln w="12700" algn="ctr">
              <a:solidFill>
                <a:schemeClr val="accent1"/>
              </a:solidFill>
              <a:round/>
              <a:headEnd/>
              <a:tailEnd/>
            </a:ln>
          </p:spPr>
          <p:txBody>
            <a:bodyPr lIns="0" tIns="0" rIns="0" bIns="0" anchor="ctr"/>
            <a:lstStyle/>
            <a:p>
              <a:pPr algn="ctr">
                <a:spcBef>
                  <a:spcPct val="50000"/>
                </a:spcBef>
                <a:spcAft>
                  <a:spcPct val="50000"/>
                </a:spcAft>
              </a:pPr>
              <a:r>
                <a:rPr lang="en-US" sz="1200">
                  <a:solidFill>
                    <a:prstClr val="white"/>
                  </a:solidFill>
                  <a:latin typeface="Calibri" panose="020F0502020204030204" pitchFamily="34" charset="0"/>
                </a:rPr>
                <a:t>Remove primer</a:t>
              </a:r>
            </a:p>
          </p:txBody>
        </p:sp>
        <p:sp>
          <p:nvSpPr>
            <p:cNvPr id="13" name="Chevron 9"/>
            <p:cNvSpPr>
              <a:spLocks noChangeArrowheads="1"/>
            </p:cNvSpPr>
            <p:nvPr/>
          </p:nvSpPr>
          <p:spPr bwMode="auto">
            <a:xfrm>
              <a:off x="5395913" y="2720975"/>
              <a:ext cx="1006475" cy="457200"/>
            </a:xfrm>
            <a:prstGeom prst="chevron">
              <a:avLst>
                <a:gd name="adj" fmla="val 50031"/>
              </a:avLst>
            </a:prstGeom>
            <a:grpFill/>
            <a:ln w="12700" algn="ctr">
              <a:solidFill>
                <a:schemeClr val="accent1"/>
              </a:solidFill>
              <a:round/>
              <a:headEnd/>
              <a:tailEnd/>
            </a:ln>
          </p:spPr>
          <p:txBody>
            <a:bodyPr lIns="0" tIns="0" rIns="0" bIns="0" anchor="ctr"/>
            <a:lstStyle/>
            <a:p>
              <a:pPr algn="ctr">
                <a:spcBef>
                  <a:spcPct val="50000"/>
                </a:spcBef>
                <a:spcAft>
                  <a:spcPct val="50000"/>
                </a:spcAft>
              </a:pPr>
              <a:r>
                <a:rPr lang="en-US" sz="1200" dirty="0" err="1" smtClean="0">
                  <a:solidFill>
                    <a:prstClr val="white"/>
                  </a:solidFill>
                  <a:latin typeface="Calibri" panose="020F0502020204030204" pitchFamily="34" charset="0"/>
                </a:rPr>
                <a:t>Hyb</a:t>
              </a:r>
              <a:endParaRPr lang="en-US" sz="1200" dirty="0">
                <a:solidFill>
                  <a:prstClr val="white"/>
                </a:solidFill>
                <a:latin typeface="Calibri" panose="020F0502020204030204" pitchFamily="34" charset="0"/>
              </a:endParaRPr>
            </a:p>
          </p:txBody>
        </p:sp>
        <p:sp>
          <p:nvSpPr>
            <p:cNvPr id="14" name="Chevron 10"/>
            <p:cNvSpPr>
              <a:spLocks noChangeArrowheads="1"/>
            </p:cNvSpPr>
            <p:nvPr/>
          </p:nvSpPr>
          <p:spPr bwMode="auto">
            <a:xfrm>
              <a:off x="6267450" y="2720975"/>
              <a:ext cx="1006475" cy="457200"/>
            </a:xfrm>
            <a:prstGeom prst="chevron">
              <a:avLst>
                <a:gd name="adj" fmla="val 50031"/>
              </a:avLst>
            </a:prstGeom>
            <a:grpFill/>
            <a:ln w="12700" algn="ctr">
              <a:solidFill>
                <a:schemeClr val="accent1"/>
              </a:solidFill>
              <a:round/>
              <a:headEnd/>
              <a:tailEnd/>
            </a:ln>
          </p:spPr>
          <p:txBody>
            <a:bodyPr lIns="0" tIns="0" rIns="0" bIns="0" anchor="ctr"/>
            <a:lstStyle/>
            <a:p>
              <a:pPr algn="ctr">
                <a:spcBef>
                  <a:spcPct val="50000"/>
                </a:spcBef>
                <a:spcAft>
                  <a:spcPct val="50000"/>
                </a:spcAft>
              </a:pPr>
              <a:r>
                <a:rPr lang="en-US" sz="1200">
                  <a:solidFill>
                    <a:prstClr val="white"/>
                  </a:solidFill>
                  <a:latin typeface="Calibri" panose="020F0502020204030204" pitchFamily="34" charset="0"/>
                </a:rPr>
                <a:t>Wash</a:t>
              </a:r>
            </a:p>
          </p:txBody>
        </p:sp>
        <p:sp>
          <p:nvSpPr>
            <p:cNvPr id="15" name="Chevron 11"/>
            <p:cNvSpPr>
              <a:spLocks noChangeArrowheads="1"/>
            </p:cNvSpPr>
            <p:nvPr/>
          </p:nvSpPr>
          <p:spPr bwMode="auto">
            <a:xfrm>
              <a:off x="7138988" y="2720975"/>
              <a:ext cx="1006475" cy="457200"/>
            </a:xfrm>
            <a:prstGeom prst="chevron">
              <a:avLst>
                <a:gd name="adj" fmla="val 50031"/>
              </a:avLst>
            </a:prstGeom>
            <a:grpFill/>
            <a:ln w="12700" algn="ctr">
              <a:solidFill>
                <a:schemeClr val="accent1"/>
              </a:solidFill>
              <a:round/>
              <a:headEnd/>
              <a:tailEnd/>
            </a:ln>
          </p:spPr>
          <p:txBody>
            <a:bodyPr lIns="0" tIns="0" rIns="0" bIns="0" anchor="ctr"/>
            <a:lstStyle/>
            <a:p>
              <a:pPr algn="ctr">
                <a:spcBef>
                  <a:spcPct val="50000"/>
                </a:spcBef>
                <a:spcAft>
                  <a:spcPct val="50000"/>
                </a:spcAft>
              </a:pPr>
              <a:r>
                <a:rPr lang="en-US" sz="1200" dirty="0">
                  <a:solidFill>
                    <a:prstClr val="white"/>
                  </a:solidFill>
                  <a:latin typeface="Calibri" panose="020F0502020204030204" pitchFamily="34" charset="0"/>
                </a:rPr>
                <a:t>Image</a:t>
              </a:r>
            </a:p>
          </p:txBody>
        </p:sp>
        <p:sp>
          <p:nvSpPr>
            <p:cNvPr id="16" name="Chevron 15"/>
            <p:cNvSpPr/>
            <p:nvPr/>
          </p:nvSpPr>
          <p:spPr bwMode="auto">
            <a:xfrm>
              <a:off x="2006125" y="2720975"/>
              <a:ext cx="1005840" cy="457200"/>
            </a:xfrm>
            <a:prstGeom prst="chevron">
              <a:avLst/>
            </a:prstGeom>
            <a:grpFill/>
            <a:ln w="12700" cap="flat" cmpd="sng" algn="ctr">
              <a:solidFill>
                <a:schemeClr val="accent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fontAlgn="base">
                <a:spcBef>
                  <a:spcPct val="50000"/>
                </a:spcBef>
                <a:spcAft>
                  <a:spcPct val="50000"/>
                </a:spcAft>
              </a:pPr>
              <a:r>
                <a:rPr lang="en-US" sz="1200" dirty="0" smtClean="0">
                  <a:solidFill>
                    <a:prstClr val="white"/>
                  </a:solidFill>
                  <a:latin typeface="Calibri" panose="020F0502020204030204" pitchFamily="34" charset="0"/>
                </a:rPr>
                <a:t>Lysis</a:t>
              </a:r>
            </a:p>
          </p:txBody>
        </p:sp>
      </p:grpSp>
      <p:pic>
        <p:nvPicPr>
          <p:cNvPr id="18" name="Picture 3" descr="G:\home\user\camera\IMG-20130408-00502.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566804" y="2019572"/>
            <a:ext cx="2265020" cy="46835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379027" y="1066800"/>
            <a:ext cx="375555" cy="375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anose="020F0502020204030204" pitchFamily="34" charset="0"/>
              </a:rPr>
              <a:t>1</a:t>
            </a:r>
          </a:p>
        </p:txBody>
      </p:sp>
      <p:sp>
        <p:nvSpPr>
          <p:cNvPr id="19" name="TextBox 18"/>
          <p:cNvSpPr txBox="1"/>
          <p:nvPr/>
        </p:nvSpPr>
        <p:spPr>
          <a:xfrm>
            <a:off x="849809" y="1073023"/>
            <a:ext cx="2318263" cy="369332"/>
          </a:xfrm>
          <a:prstGeom prst="rect">
            <a:avLst/>
          </a:prstGeom>
          <a:noFill/>
        </p:spPr>
        <p:txBody>
          <a:bodyPr wrap="none" rtlCol="0">
            <a:spAutoFit/>
          </a:bodyPr>
          <a:lstStyle/>
          <a:p>
            <a:r>
              <a:rPr lang="en-US" b="1" dirty="0" smtClean="0">
                <a:solidFill>
                  <a:prstClr val="black"/>
                </a:solidFill>
                <a:latin typeface="Calibri" panose="020F0502020204030204" pitchFamily="34" charset="0"/>
              </a:rPr>
              <a:t>Collect Sample &amp; Load</a:t>
            </a:r>
            <a:endParaRPr lang="en-US" b="1" dirty="0">
              <a:solidFill>
                <a:prstClr val="black"/>
              </a:solidFill>
              <a:latin typeface="Calibri" panose="020F0502020204030204" pitchFamily="34" charset="0"/>
            </a:endParaRPr>
          </a:p>
        </p:txBody>
      </p:sp>
      <p:sp>
        <p:nvSpPr>
          <p:cNvPr id="27" name="Oval 26"/>
          <p:cNvSpPr/>
          <p:nvPr/>
        </p:nvSpPr>
        <p:spPr>
          <a:xfrm>
            <a:off x="379025" y="3386033"/>
            <a:ext cx="375555" cy="3755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latin typeface="Calibri" panose="020F0502020204030204" pitchFamily="34" charset="0"/>
              </a:rPr>
              <a:t>2</a:t>
            </a:r>
          </a:p>
        </p:txBody>
      </p:sp>
      <p:sp>
        <p:nvSpPr>
          <p:cNvPr id="28" name="TextBox 27"/>
          <p:cNvSpPr txBox="1"/>
          <p:nvPr/>
        </p:nvSpPr>
        <p:spPr>
          <a:xfrm>
            <a:off x="849809" y="3386033"/>
            <a:ext cx="927626" cy="369332"/>
          </a:xfrm>
          <a:prstGeom prst="rect">
            <a:avLst/>
          </a:prstGeom>
          <a:noFill/>
        </p:spPr>
        <p:txBody>
          <a:bodyPr wrap="none" rtlCol="0">
            <a:spAutoFit/>
          </a:bodyPr>
          <a:lstStyle/>
          <a:p>
            <a:r>
              <a:rPr lang="en-US" b="1" dirty="0" smtClean="0">
                <a:solidFill>
                  <a:prstClr val="black"/>
                </a:solidFill>
                <a:latin typeface="Calibri" panose="020F0502020204030204" pitchFamily="34" charset="0"/>
              </a:rPr>
              <a:t>Analyze</a:t>
            </a:r>
            <a:endParaRPr lang="en-US" b="1" dirty="0">
              <a:solidFill>
                <a:prstClr val="black"/>
              </a:solidFill>
              <a:latin typeface="Calibri" panose="020F0502020204030204" pitchFamily="34" charset="0"/>
            </a:endParaRPr>
          </a:p>
        </p:txBody>
      </p:sp>
      <p:pic>
        <p:nvPicPr>
          <p:cNvPr id="1030" name="Picture 6" descr="http://www.umio-health.com/userfiles/Diabetic_finger_prick_on_white.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494162" y="1688794"/>
            <a:ext cx="1756736" cy="1309886"/>
          </a:xfrm>
          <a:prstGeom prst="rect">
            <a:avLst/>
          </a:prstGeom>
          <a:noFill/>
          <a:extLst>
            <a:ext uri="{909E8E84-426E-40DD-AFC4-6F175D3DCCD1}">
              <a14:hiddenFill xmlns:a14="http://schemas.microsoft.com/office/drawing/2010/main">
                <a:solidFill>
                  <a:srgbClr val="FFFFFF"/>
                </a:solidFill>
              </a14:hiddenFill>
            </a:ext>
          </a:extLst>
        </p:spPr>
      </p:pic>
      <p:sp>
        <p:nvSpPr>
          <p:cNvPr id="22" name="Right Arrow 21"/>
          <p:cNvSpPr/>
          <p:nvPr/>
        </p:nvSpPr>
        <p:spPr>
          <a:xfrm>
            <a:off x="5720072" y="2052210"/>
            <a:ext cx="660426" cy="44608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prstClr val="black"/>
              </a:solidFill>
              <a:latin typeface="Calibri" panose="020F0502020204030204" pitchFamily="34" charset="0"/>
            </a:endParaRPr>
          </a:p>
        </p:txBody>
      </p:sp>
      <p:sp>
        <p:nvSpPr>
          <p:cNvPr id="23" name="TextBox 22"/>
          <p:cNvSpPr txBox="1"/>
          <p:nvPr/>
        </p:nvSpPr>
        <p:spPr>
          <a:xfrm>
            <a:off x="3018635" y="2090588"/>
            <a:ext cx="393056" cy="369332"/>
          </a:xfrm>
          <a:prstGeom prst="rect">
            <a:avLst/>
          </a:prstGeom>
          <a:noFill/>
        </p:spPr>
        <p:txBody>
          <a:bodyPr wrap="none" rtlCol="0">
            <a:spAutoFit/>
          </a:bodyPr>
          <a:lstStyle/>
          <a:p>
            <a:r>
              <a:rPr lang="en-US" dirty="0" smtClean="0">
                <a:solidFill>
                  <a:prstClr val="black"/>
                </a:solidFill>
                <a:latin typeface="Calibri" panose="020F0502020204030204" pitchFamily="34" charset="0"/>
              </a:rPr>
              <a:t>or</a:t>
            </a:r>
            <a:endParaRPr lang="en-US" dirty="0">
              <a:solidFill>
                <a:prstClr val="black"/>
              </a:solidFill>
              <a:latin typeface="Calibri" panose="020F0502020204030204" pitchFamily="34" charset="0"/>
            </a:endParaRPr>
          </a:p>
        </p:txBody>
      </p:sp>
      <p:sp>
        <p:nvSpPr>
          <p:cNvPr id="29" name="TextBox 28"/>
          <p:cNvSpPr txBox="1"/>
          <p:nvPr/>
        </p:nvSpPr>
        <p:spPr>
          <a:xfrm>
            <a:off x="4941102" y="3336203"/>
            <a:ext cx="1642501" cy="369332"/>
          </a:xfrm>
          <a:prstGeom prst="rect">
            <a:avLst/>
          </a:prstGeom>
          <a:noFill/>
          <a:ln>
            <a:noFill/>
          </a:ln>
        </p:spPr>
        <p:txBody>
          <a:bodyPr wrap="none" rtlCol="0">
            <a:spAutoFit/>
          </a:bodyPr>
          <a:lstStyle/>
          <a:p>
            <a:r>
              <a:rPr lang="en-US" dirty="0" smtClean="0">
                <a:solidFill>
                  <a:prstClr val="white">
                    <a:lumMod val="65000"/>
                  </a:prstClr>
                </a:solidFill>
                <a:latin typeface="Calibri" panose="020F0502020204030204" pitchFamily="34" charset="0"/>
              </a:rPr>
              <a:t>30 - 45 minutes</a:t>
            </a:r>
            <a:endParaRPr lang="en-US" dirty="0">
              <a:solidFill>
                <a:prstClr val="white">
                  <a:lumMod val="65000"/>
                </a:prstClr>
              </a:solidFill>
              <a:latin typeface="Calibri" panose="020F0502020204030204" pitchFamily="34" charset="0"/>
            </a:endParaRPr>
          </a:p>
        </p:txBody>
      </p:sp>
      <p:cxnSp>
        <p:nvCxnSpPr>
          <p:cNvPr id="32" name="Straight Arrow Connector 31"/>
          <p:cNvCxnSpPr>
            <a:stCxn id="29" idx="3"/>
          </p:cNvCxnSpPr>
          <p:nvPr/>
        </p:nvCxnSpPr>
        <p:spPr bwMode="auto">
          <a:xfrm>
            <a:off x="6583603" y="3520869"/>
            <a:ext cx="2201798" cy="0"/>
          </a:xfrm>
          <a:prstGeom prst="straightConnector1">
            <a:avLst/>
          </a:prstGeom>
          <a:noFill/>
          <a:ln w="38100">
            <a:solidFill>
              <a:schemeClr val="bg1">
                <a:lumMod val="65000"/>
              </a:schemeClr>
            </a:solidFill>
            <a:round/>
            <a:headEnd type="none" w="med" len="med"/>
            <a:tailEnd type="triangle" w="med" len="med"/>
          </a:ln>
          <a:extLst>
            <a:ext uri="{909E8E84-426E-40DD-AFC4-6F175D3DCCD1}">
              <a14:hiddenFill xmlns:a14="http://schemas.microsoft.com/office/drawing/2010/main">
                <a:noFill/>
              </a14:hiddenFill>
            </a:ext>
          </a:extLst>
        </p:spPr>
      </p:cxnSp>
      <p:cxnSp>
        <p:nvCxnSpPr>
          <p:cNvPr id="42" name="Straight Arrow Connector 41"/>
          <p:cNvCxnSpPr>
            <a:stCxn id="29" idx="1"/>
          </p:cNvCxnSpPr>
          <p:nvPr/>
        </p:nvCxnSpPr>
        <p:spPr bwMode="auto">
          <a:xfrm flipH="1">
            <a:off x="2624072" y="3520869"/>
            <a:ext cx="2317030" cy="0"/>
          </a:xfrm>
          <a:prstGeom prst="straightConnector1">
            <a:avLst/>
          </a:prstGeom>
          <a:noFill/>
          <a:ln w="38100">
            <a:solidFill>
              <a:schemeClr val="bg1">
                <a:lumMod val="65000"/>
              </a:schemeClr>
            </a:solidFill>
            <a:round/>
            <a:headEnd type="none" w="med" len="med"/>
            <a:tailEnd type="triangle" w="med" len="me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306524" y="4358229"/>
            <a:ext cx="3169332" cy="2070417"/>
          </a:xfrm>
          <a:prstGeom prst="rect">
            <a:avLst/>
          </a:prstGeom>
        </p:spPr>
      </p:pic>
      <p:sp>
        <p:nvSpPr>
          <p:cNvPr id="3" name="Footer Placeholder 2"/>
          <p:cNvSpPr>
            <a:spLocks noGrp="1"/>
          </p:cNvSpPr>
          <p:nvPr>
            <p:ph type="ftr" sz="quarter" idx="10"/>
          </p:nvPr>
        </p:nvSpPr>
        <p:spPr/>
        <p:txBody>
          <a:bodyPr/>
          <a:lstStyle/>
          <a:p>
            <a:pPr>
              <a:defRPr/>
            </a:pPr>
            <a:r>
              <a:rPr lang="en-US" dirty="0" smtClean="0">
                <a:latin typeface="Calibri" panose="020F0502020204030204" pitchFamily="34" charset="0"/>
              </a:rPr>
              <a:t>Distribution A. Approved for Public Release: Distribution Unlimited</a:t>
            </a:r>
            <a:endParaRPr lang="en-US" dirty="0">
              <a:latin typeface="Calibri" panose="020F0502020204030204" pitchFamily="34" charset="0"/>
            </a:endParaRPr>
          </a:p>
        </p:txBody>
      </p:sp>
      <p:pic>
        <p:nvPicPr>
          <p:cNvPr id="5" name="Picture 4"/>
          <p:cNvPicPr>
            <a:picLocks noChangeAspect="1"/>
          </p:cNvPicPr>
          <p:nvPr/>
        </p:nvPicPr>
        <p:blipFill>
          <a:blip r:embed="rId6"/>
          <a:stretch>
            <a:fillRect/>
          </a:stretch>
        </p:blipFill>
        <p:spPr>
          <a:xfrm>
            <a:off x="6547026" y="1209207"/>
            <a:ext cx="2238375" cy="2038350"/>
          </a:xfrm>
          <a:prstGeom prst="rect">
            <a:avLst/>
          </a:prstGeom>
        </p:spPr>
      </p:pic>
      <p:pic>
        <p:nvPicPr>
          <p:cNvPr id="34" name="Picture 3"/>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951428" y="4361372"/>
            <a:ext cx="2065964" cy="206727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251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latin typeface="Calibri" panose="020F0502020204030204" pitchFamily="34" charset="0"/>
              </a:rPr>
              <a:t>Assays in Development</a:t>
            </a:r>
            <a:endParaRPr lang="en-US" dirty="0">
              <a:latin typeface="Calibri" panose="020F0502020204030204" pitchFamily="34" charset="0"/>
            </a:endParaRPr>
          </a:p>
        </p:txBody>
      </p:sp>
      <p:graphicFrame>
        <p:nvGraphicFramePr>
          <p:cNvPr id="4" name="Content Placeholder 5"/>
          <p:cNvGraphicFramePr>
            <a:graphicFrameLocks noGrp="1"/>
          </p:cNvGraphicFramePr>
          <p:nvPr>
            <p:ph sz="quarter" idx="13"/>
            <p:extLst>
              <p:ext uri="{D42A27DB-BD31-4B8C-83A1-F6EECF244321}">
                <p14:modId xmlns:p14="http://schemas.microsoft.com/office/powerpoint/2010/main" val="1581283822"/>
              </p:ext>
            </p:extLst>
          </p:nvPr>
        </p:nvGraphicFramePr>
        <p:xfrm>
          <a:off x="990600" y="1057275"/>
          <a:ext cx="7219949" cy="5495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0"/>
          </p:nvPr>
        </p:nvSpPr>
        <p:spPr/>
        <p:txBody>
          <a:bodyPr/>
          <a:lstStyle/>
          <a:p>
            <a:pPr>
              <a:defRPr/>
            </a:pPr>
            <a:r>
              <a:rPr lang="en-US" smtClean="0">
                <a:latin typeface="Calibri" panose="020F0502020204030204" pitchFamily="34" charset="0"/>
              </a:rPr>
              <a:t>Distribution A. Approved for Public Release: Distribution Unlimited</a:t>
            </a:r>
            <a:endParaRPr lang="en-US" dirty="0">
              <a:latin typeface="Calibri" panose="020F0502020204030204" pitchFamily="34" charset="0"/>
            </a:endParaRPr>
          </a:p>
        </p:txBody>
      </p:sp>
    </p:spTree>
    <p:extLst>
      <p:ext uri="{BB962C8B-B14F-4D97-AF65-F5344CB8AC3E}">
        <p14:creationId xmlns:p14="http://schemas.microsoft.com/office/powerpoint/2010/main" val="2696894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832_DARPA TEMP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Helvetica 55 Roman"/>
        <a:ea typeface=""/>
        <a:cs typeface=""/>
      </a:majorFont>
      <a:minorFont>
        <a:latin typeface="Helvetica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noAutofit/>
      </a:bodyPr>
      <a:lstStyle>
        <a:defPPr algn="ctr">
          <a:defRPr dirty="0">
            <a:latin typeface="Tahoma" pitchFamily="34" charset="0"/>
            <a:ea typeface="Tahoma" pitchFamily="34" charset="0"/>
            <a:cs typeface="Tahoma" pitchFamily="34" charset="0"/>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31935</TotalTime>
  <Words>1419</Words>
  <Application>Microsoft Office PowerPoint</Application>
  <PresentationFormat>On-screen Show (4:3)</PresentationFormat>
  <Paragraphs>296</Paragraphs>
  <Slides>22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Courier New</vt:lpstr>
      <vt:lpstr>Franklin Gothic Medium Cond</vt:lpstr>
      <vt:lpstr>Helvetica 55 Roman</vt:lpstr>
      <vt:lpstr>Tahoma</vt:lpstr>
      <vt:lpstr>832_DARPA TEMP2</vt:lpstr>
      <vt:lpstr>Outpacing Infectious Diseases   COL Matthew Hepburn, MC, USA Program Manager, Biological Technologies Office</vt:lpstr>
      <vt:lpstr>DARPA’s Mission: Breakthrough Technologies For National Security</vt:lpstr>
      <vt:lpstr>Characteristics of DARPA</vt:lpstr>
      <vt:lpstr>DARPA Technology Offices</vt:lpstr>
      <vt:lpstr>Biological Technologies Office (BTO)</vt:lpstr>
      <vt:lpstr>How DARPA thinks about research programs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Prize Challenge to Forecast Spread of Chikungunya</vt:lpstr>
      <vt:lpstr>Lessons Learned: Chikungunya Challenge</vt:lpstr>
      <vt:lpstr>PowerPoint Presentation</vt:lpstr>
      <vt:lpstr>Antibodies for Immediate Immunity</vt:lpstr>
      <vt:lpstr>PowerPoint Presentation</vt:lpstr>
      <vt:lpstr>PowerPoint Presentation</vt:lpstr>
      <vt:lpstr>PowerPoint Presentation</vt:lpstr>
    </vt:vector>
  </TitlesOfParts>
  <Company>DARPA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MTO FY 11 Briefings</dc:title>
  <dc:creator>Fang, David [USA]</dc:creator>
  <cp:lastModifiedBy>David Z. Fang</cp:lastModifiedBy>
  <cp:revision>2820</cp:revision>
  <cp:lastPrinted>2015-12-01T16:28:03Z</cp:lastPrinted>
  <dcterms:created xsi:type="dcterms:W3CDTF">2010-09-28T17:39:23Z</dcterms:created>
  <dcterms:modified xsi:type="dcterms:W3CDTF">2016-09-09T21:51:47Z</dcterms:modified>
</cp:coreProperties>
</file>