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5" r:id="rId2"/>
    <p:sldId id="276" r:id="rId3"/>
    <p:sldId id="289" r:id="rId4"/>
    <p:sldId id="291" r:id="rId5"/>
    <p:sldId id="259" r:id="rId6"/>
    <p:sldId id="293" r:id="rId7"/>
    <p:sldId id="294" r:id="rId8"/>
    <p:sldId id="295" r:id="rId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48178" autoAdjust="0"/>
  </p:normalViewPr>
  <p:slideViewPr>
    <p:cSldViewPr>
      <p:cViewPr varScale="1">
        <p:scale>
          <a:sx n="40" d="100"/>
          <a:sy n="40" d="100"/>
        </p:scale>
        <p:origin x="-18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682735C-C184-4E1F-A69D-814BCE768885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0EDF6B0-1700-4C3B-B942-3C18F550D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F6B0-1700-4C3B-B942-3C18F550D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63995-BC5C-4636-91D2-9FA3D2C3B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7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F6B0-1700-4C3B-B942-3C18F550D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F6B0-1700-4C3B-B942-3C18F550D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F6B0-1700-4C3B-B942-3C18F550DE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F6B0-1700-4C3B-B942-3C18F550D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F6B0-1700-4C3B-B942-3C18F550DE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61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11150" y="1560513"/>
            <a:ext cx="8521700" cy="4572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2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B694FC-88EE-4CAA-A1D6-B26F45C223D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DF89C08-6397-4949-A525-36E7C6C33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3900" y="1676400"/>
            <a:ext cx="7772400" cy="14700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Sleep: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Force Multiplier for </a:t>
            </a:r>
            <a:b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600" b="1" cap="sm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Health and Readiness</a:t>
            </a:r>
            <a:endParaRPr lang="en-US" sz="3600" b="1" cap="smal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763000" cy="3048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Anne Germain, Ph.D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University of Pittsburgh School of Medicine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Associate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Professor of Psychiatry, Psychology,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and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Clinical and Translational Science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Director, Neuroscience Clinical and Translational Research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Center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Director, Military Sleep Tactics and Resilience Research Team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22 September, 2016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8600" y="407987"/>
            <a:ext cx="8763000" cy="119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cap="none" dirty="0" smtClean="0">
                <a:solidFill>
                  <a:schemeClr val="accent1">
                    <a:lumMod val="50000"/>
                  </a:schemeClr>
                </a:solidFill>
              </a:rPr>
              <a:t>Panel #2: Optimizing Medical Readiness Of The Total Army </a:t>
            </a:r>
            <a:endParaRPr lang="en-US" sz="24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573633" cy="3810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  <a:r>
              <a:rPr lang="en-US" sz="24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In peace and war</a:t>
            </a: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b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the </a:t>
            </a:r>
            <a:r>
              <a:rPr lang="en-US" sz="24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lack of sleep </a:t>
            </a: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works like termites in a house: </a:t>
            </a:r>
            <a:b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below the surface, gnawing quietly and unseen  </a:t>
            </a:r>
            <a:b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to produce gradual weakening, </a:t>
            </a:r>
            <a:b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400" b="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which can lead to sudden and unexpected collapse.”</a:t>
            </a:r>
            <a:r>
              <a:rPr lang="en-US" sz="2800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2800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80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			</a:t>
            </a:r>
            <a:r>
              <a:rPr lang="en-US" sz="1400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Maj. Gen. Aubrey “Red” Newman, </a:t>
            </a:r>
            <a:r>
              <a:rPr lang="en-US" sz="1400" i="1" u="sng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Follow Me</a:t>
            </a:r>
            <a:r>
              <a:rPr lang="en-US" sz="1400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 , 1981</a:t>
            </a:r>
            <a:endParaRPr lang="en-US" sz="1400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584133"/>
            <a:ext cx="8610600" cy="1244667"/>
            <a:chOff x="228600" y="205509"/>
            <a:chExt cx="8610600" cy="124466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422" y="205509"/>
              <a:ext cx="2217669" cy="124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05509"/>
              <a:ext cx="1219200" cy="124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5509"/>
              <a:ext cx="1869950" cy="124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05509"/>
              <a:ext cx="1828800" cy="12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735" y="205509"/>
              <a:ext cx="1626871" cy="12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University of Pittsburgh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4" y="6324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9924" y="64147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Sleep, Health, and Readiness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 descr="sleep loss military vs civli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19200"/>
            <a:ext cx="3997279" cy="2771740"/>
          </a:xfrm>
          <a:prstGeom prst="rect">
            <a:avLst/>
          </a:prstGeom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038334" y="4045490"/>
            <a:ext cx="4785935" cy="374571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Compromised Health and Readiness </a:t>
            </a:r>
            <a:endParaRPr lang="en-US" altLang="en-US" sz="16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4038334" y="4323759"/>
            <a:ext cx="4958406" cy="22814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indent="-166688">
              <a:buFontTx/>
              <a:buChar char="•"/>
            </a:pPr>
            <a:r>
              <a:rPr lang="en-US" altLang="en-US" sz="1600" b="1" dirty="0">
                <a:cs typeface="Arial" pitchFamily="34" charset="0"/>
              </a:rPr>
              <a:t>Compromised Health</a:t>
            </a:r>
          </a:p>
          <a:p>
            <a:pPr marL="457200" lvl="2" indent="-166688">
              <a:buFontTx/>
              <a:buChar char="•"/>
            </a:pPr>
            <a:r>
              <a:rPr lang="en-US" altLang="en-US" sz="1600" b="1" dirty="0">
                <a:cs typeface="Arial" pitchFamily="34" charset="0"/>
              </a:rPr>
              <a:t>Mental </a:t>
            </a:r>
          </a:p>
          <a:p>
            <a:pPr marL="457200" lvl="2" indent="-166688">
              <a:buFontTx/>
              <a:buChar char="•"/>
            </a:pPr>
            <a:r>
              <a:rPr lang="en-US" altLang="en-US" sz="1600" b="1" dirty="0">
                <a:cs typeface="Arial" pitchFamily="34" charset="0"/>
              </a:rPr>
              <a:t>Physical</a:t>
            </a:r>
          </a:p>
          <a:p>
            <a:pPr indent="-166688">
              <a:buFontTx/>
              <a:buChar char="•"/>
            </a:pPr>
            <a:r>
              <a:rPr lang="en-US" altLang="en-US" sz="1600" dirty="0" smtClean="0">
                <a:cs typeface="Arial" pitchFamily="34" charset="0"/>
              </a:rPr>
              <a:t>Increased risk behaviors*</a:t>
            </a:r>
          </a:p>
          <a:p>
            <a:pPr indent="-166688">
              <a:buFontTx/>
              <a:buChar char="•"/>
            </a:pPr>
            <a:r>
              <a:rPr lang="en-US" altLang="en-US" sz="1600" dirty="0" smtClean="0">
                <a:cs typeface="Arial" pitchFamily="34" charset="0"/>
              </a:rPr>
              <a:t>Increased fatigue </a:t>
            </a:r>
            <a:endParaRPr lang="en-US" altLang="en-US" sz="1600" dirty="0">
              <a:cs typeface="Arial" pitchFamily="34" charset="0"/>
            </a:endParaRPr>
          </a:p>
          <a:p>
            <a:pPr marL="457200" lvl="2" indent="-166688">
              <a:buFontTx/>
              <a:buChar char="•"/>
            </a:pPr>
            <a:r>
              <a:rPr lang="en-US" altLang="en-US" sz="1600" dirty="0" smtClean="0">
                <a:cs typeface="Arial" pitchFamily="34" charset="0"/>
              </a:rPr>
              <a:t>Risk </a:t>
            </a:r>
            <a:r>
              <a:rPr lang="en-US" altLang="en-US" sz="1600" dirty="0">
                <a:cs typeface="Arial" pitchFamily="34" charset="0"/>
              </a:rPr>
              <a:t>of  injury </a:t>
            </a:r>
            <a:endParaRPr lang="en-US" altLang="en-US" sz="1600" dirty="0" smtClean="0">
              <a:cs typeface="Arial" pitchFamily="34" charset="0"/>
            </a:endParaRPr>
          </a:p>
          <a:p>
            <a:pPr marL="457200" lvl="2" indent="-166688">
              <a:buFontTx/>
              <a:buChar char="•"/>
            </a:pPr>
            <a:r>
              <a:rPr lang="en-US" altLang="en-US" sz="1600" dirty="0" smtClean="0">
                <a:cs typeface="Arial" pitchFamily="34" charset="0"/>
              </a:rPr>
              <a:t>Reduced productivity</a:t>
            </a:r>
            <a:endParaRPr lang="en-US" altLang="en-US" sz="1600" dirty="0">
              <a:cs typeface="Arial" pitchFamily="34" charset="0"/>
            </a:endParaRPr>
          </a:p>
          <a:p>
            <a:pPr indent="-166688">
              <a:buFontTx/>
              <a:buChar char="•"/>
            </a:pPr>
            <a:r>
              <a:rPr lang="en-US" altLang="en-US" sz="1600" dirty="0" smtClean="0">
                <a:cs typeface="Arial" pitchFamily="34" charset="0"/>
              </a:rPr>
              <a:t>Compromised cognitive readiness 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5400000">
            <a:off x="3298629" y="3817683"/>
            <a:ext cx="388349" cy="830184"/>
          </a:xfrm>
          <a:prstGeom prst="upArrow">
            <a:avLst>
              <a:gd name="adj1" fmla="val 50000"/>
              <a:gd name="adj2" fmla="val 6666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49286" y="4045490"/>
            <a:ext cx="2339831" cy="374571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Sleep Disturbances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16200000">
            <a:off x="1186249" y="4857642"/>
            <a:ext cx="1291668" cy="833501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2">
              <a:lumMod val="75000"/>
            </a:schemeClr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18" name="Picture 17" descr="University of Pittsburgh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4" y="6324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59924" y="64147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2800" y="1219200"/>
            <a:ext cx="4257394" cy="2743109"/>
            <a:chOff x="4672800" y="1219200"/>
            <a:chExt cx="4257394" cy="2743109"/>
          </a:xfrm>
        </p:grpSpPr>
        <p:pic>
          <p:nvPicPr>
            <p:cNvPr id="11" name="Picture 10" descr="rand impac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00" y="1219200"/>
              <a:ext cx="4257394" cy="26425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431301" y="3685310"/>
              <a:ext cx="2267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RAND, 2015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7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Cognitive-Behavioral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Treatment of Insomnia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161826"/>
              </p:ext>
            </p:extLst>
          </p:nvPr>
        </p:nvGraphicFramePr>
        <p:xfrm>
          <a:off x="457200" y="1579194"/>
          <a:ext cx="8229600" cy="466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99090">
                <a:tc>
                  <a:txBody>
                    <a:bodyPr/>
                    <a:lstStyle/>
                    <a:p>
                      <a:r>
                        <a:rPr lang="en-US" dirty="0" smtClean="0"/>
                        <a:t>Insomnia: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Inability to sleep despite adequate</a:t>
                      </a:r>
                      <a:r>
                        <a:rPr lang="en-US" baseline="0" dirty="0" smtClean="0"/>
                        <a:t> opportunity to sleep</a:t>
                      </a:r>
                      <a:endParaRPr lang="en-US" dirty="0"/>
                    </a:p>
                  </a:txBody>
                  <a:tcPr/>
                </a:tc>
              </a:tr>
              <a:tr h="1029710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CBT-I: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Set of </a:t>
                      </a:r>
                      <a:r>
                        <a:rPr lang="en-US" b="0" baseline="0" dirty="0" smtClean="0"/>
                        <a:t>behavioral rules (4) that sustain regular, sufficient, restorative, and predictable sleep. </a:t>
                      </a:r>
                      <a:endParaRPr lang="en-US" b="0" dirty="0"/>
                    </a:p>
                  </a:txBody>
                  <a:tcPr/>
                </a:tc>
              </a:tr>
              <a:tr h="103115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Magnitude of </a:t>
                      </a:r>
                      <a:r>
                        <a:rPr lang="en-US" b="1" dirty="0" smtClean="0"/>
                        <a:t>CBTI effects</a:t>
                      </a:r>
                      <a:r>
                        <a:rPr lang="en-US" b="1" dirty="0" smtClean="0"/>
                        <a:t>: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very large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Over </a:t>
                      </a:r>
                      <a:r>
                        <a:rPr lang="en-US" u="sng" baseline="0" dirty="0" smtClean="0"/>
                        <a:t>4*-8 </a:t>
                      </a:r>
                      <a:r>
                        <a:rPr lang="en-US" u="sng" baseline="0" dirty="0" smtClean="0"/>
                        <a:t>weeks</a:t>
                      </a:r>
                      <a:r>
                        <a:rPr lang="en-US" u="none" baseline="0" dirty="0" smtClean="0"/>
                        <a:t> (</a:t>
                      </a:r>
                      <a:r>
                        <a:rPr lang="en-US" u="none" baseline="0" dirty="0" err="1" smtClean="0"/>
                        <a:t>ind.</a:t>
                      </a:r>
                      <a:r>
                        <a:rPr lang="en-US" u="none" baseline="0" dirty="0" smtClean="0"/>
                        <a:t> or group)</a:t>
                      </a:r>
                      <a:endParaRPr lang="en-US" u="non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&gt; 70% Treatment Response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&gt; 35 % Remission </a:t>
                      </a:r>
                      <a:endParaRPr lang="en-US" dirty="0"/>
                    </a:p>
                  </a:txBody>
                  <a:tcPr/>
                </a:tc>
              </a:tr>
              <a:tr h="103115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line, evidence-based (EB) treatment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of </a:t>
                      </a:r>
                      <a:r>
                        <a:rPr lang="en-US" b="1" baseline="0" dirty="0" smtClean="0"/>
                        <a:t>insomnia </a:t>
                      </a:r>
                      <a:r>
                        <a:rPr lang="en-US" b="1" baseline="0" dirty="0" smtClean="0"/>
                        <a:t>endorsed by: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Academy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Sleep Medicine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Institute of Health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College of Physicians</a:t>
                      </a:r>
                    </a:p>
                  </a:txBody>
                  <a:tcPr/>
                </a:tc>
              </a:tr>
              <a:tr h="46296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“Sleep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Hygiene” is </a:t>
                      </a:r>
                      <a:r>
                        <a:rPr lang="en-US" sz="2400" b="1" u="sng" baseline="0" dirty="0" smtClean="0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an EB treatment of insomnia.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University of Pittsburg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4" y="6324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9924" y="64147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524" y="57912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7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CBTI: Challenges &amp; Opportunities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883964"/>
              </p:ext>
            </p:extLst>
          </p:nvPr>
        </p:nvGraphicFramePr>
        <p:xfrm>
          <a:off x="260177" y="1371600"/>
          <a:ext cx="8686800" cy="4892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24200"/>
                <a:gridCol w="5562600"/>
              </a:tblGrid>
              <a:tr h="7990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Challenges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Opportunities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8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(Erroneous) Cultural perceptions</a:t>
                      </a:r>
                      <a:r>
                        <a:rPr lang="en-US" sz="1600" baseline="0" dirty="0" smtClean="0"/>
                        <a:t> of (limited) sleep needs 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Education &amp; training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Dissemination of research and pragmatic findings </a:t>
                      </a:r>
                      <a:endParaRPr lang="en-US" sz="16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11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Demand &gt;&gt;&gt;&gt;&gt; Offer 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General sleep education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Professional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training in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u="sng" dirty="0" smtClean="0"/>
                        <a:t>EB</a:t>
                      </a:r>
                      <a:r>
                        <a:rPr lang="en-US" sz="1600" b="0" i="1" u="none" baseline="0" dirty="0" smtClean="0"/>
                        <a:t> </a:t>
                      </a:r>
                      <a:r>
                        <a:rPr lang="en-US" sz="1600" baseline="0" dirty="0" smtClean="0"/>
                        <a:t>behavioral sleep medicine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At point of entry of care</a:t>
                      </a:r>
                      <a:endParaRPr lang="en-US" sz="16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Implementation in non-specialty</a:t>
                      </a:r>
                      <a:r>
                        <a:rPr lang="en-US" sz="1600" baseline="0" dirty="0" smtClean="0"/>
                        <a:t> care settings </a:t>
                      </a:r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Develop adaptive tools to assess sleep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Creative resource allocation to complete trainings and certifications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Promote stepped-care / self-help methods + follow-up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Effectiveness of alternative methods of CBTI delivery (mHealth, online, apps”)</a:t>
                      </a:r>
                      <a:endParaRPr lang="en-US" sz="16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Sustainability in non-specialty</a:t>
                      </a:r>
                      <a:r>
                        <a:rPr lang="en-US" sz="1600" baseline="0" dirty="0" smtClean="0"/>
                        <a:t> care settings </a:t>
                      </a:r>
                      <a:endParaRPr lang="en-US" sz="1600" dirty="0" smtClean="0"/>
                    </a:p>
                    <a:p>
                      <a:endParaRPr 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Support and CE for clinicians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Promote self-help and stepped-care models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Program evaluation with relevant functional outcomes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Access to the experts </a:t>
                      </a:r>
                      <a:endParaRPr lang="en-US" sz="16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 descr="University of Pittsburg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4" y="6324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9924" y="64147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Take Home Messages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Restorative sleep is a pillar of health &amp; readiness. </a:t>
            </a:r>
          </a:p>
          <a:p>
            <a:pPr marL="914400" lvl="3" indent="-336550">
              <a:buFont typeface="Wingdings" panose="05000000000000000000" pitchFamily="2" charset="2"/>
              <a:buChar char="ü"/>
            </a:pPr>
            <a:r>
              <a:rPr lang="en-US" sz="2400" dirty="0" smtClean="0"/>
              <a:t>Promote healthy sleep behaviors  </a:t>
            </a:r>
          </a:p>
          <a:p>
            <a:pPr marL="914400" lvl="3" indent="-336550">
              <a:buFont typeface="Wingdings" panose="05000000000000000000" pitchFamily="2" charset="2"/>
              <a:buChar char="ü"/>
            </a:pPr>
            <a:r>
              <a:rPr lang="en-US" sz="2400" dirty="0" smtClean="0"/>
              <a:t>Support sleep banking / recovery whenever possible. </a:t>
            </a:r>
          </a:p>
          <a:p>
            <a:pPr marL="914400" lvl="3" indent="-336550">
              <a:buFont typeface="Wingdings" panose="05000000000000000000" pitchFamily="2" charset="2"/>
              <a:buChar char="ü"/>
            </a:pPr>
            <a:r>
              <a:rPr lang="en-US" sz="2400" dirty="0" smtClean="0"/>
              <a:t>Improve access and delivery of EB sleep care.  </a:t>
            </a:r>
          </a:p>
          <a:p>
            <a:pPr marL="914400" lvl="3" indent="-3365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CBTI is the #1 treatment for insomnia, </a:t>
            </a:r>
            <a:r>
              <a:rPr lang="en-US" b="1" i="1" dirty="0" smtClean="0"/>
              <a:t>and.. </a:t>
            </a:r>
          </a:p>
          <a:p>
            <a:pPr marL="854075" lvl="2" indent="-306388">
              <a:buFont typeface="Wingdings" panose="05000000000000000000" pitchFamily="2" charset="2"/>
              <a:buChar char="ü"/>
              <a:tabLst>
                <a:tab pos="854075" algn="l"/>
              </a:tabLst>
            </a:pPr>
            <a:r>
              <a:rPr lang="en-US" sz="2400" dirty="0" smtClean="0"/>
              <a:t>The demand currently exceeds the offer for EB services. </a:t>
            </a:r>
          </a:p>
          <a:p>
            <a:pPr marL="854075" lvl="2" indent="-306388">
              <a:buFont typeface="Wingdings" panose="05000000000000000000" pitchFamily="2" charset="2"/>
              <a:buChar char="ü"/>
              <a:tabLst>
                <a:tab pos="854075" algn="l"/>
              </a:tabLst>
            </a:pPr>
            <a:r>
              <a:rPr lang="en-US" sz="2400" dirty="0" smtClean="0"/>
              <a:t>Urgent need to develop, test, deploy, and evaluate alternative methods of delivery for CBTI. </a:t>
            </a:r>
          </a:p>
        </p:txBody>
      </p:sp>
      <p:pic>
        <p:nvPicPr>
          <p:cNvPr id="7" name="Picture 6" descr="University of Pittsburg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4" y="6324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59924" y="64147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4 Rules for Restorative Sleep 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85265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Don’t go the bed unless you are sleepy.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Don’t stay in bed unless you are sleeping.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Match your time in bed to total sleep time + 30 minutes.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 smtClean="0"/>
              <a:t>Get up at the same time every day of the week, no matter how many hours of sleep you got. </a:t>
            </a:r>
            <a:endParaRPr lang="en-US" sz="2800" b="1" dirty="0"/>
          </a:p>
        </p:txBody>
      </p:sp>
      <p:pic>
        <p:nvPicPr>
          <p:cNvPr id="4" name="Picture 3" descr="University of Pittsburg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4" y="6324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9924" y="64147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656255" y="1676400"/>
            <a:ext cx="5820745" cy="502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248" y="986772"/>
            <a:ext cx="5422111" cy="1540224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Stepped-Care Candidate Elements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ir Force Sleep 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6" y="1219200"/>
            <a:ext cx="1197244" cy="13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58348"/>
            <a:ext cx="1435889" cy="11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24" y="3623233"/>
            <a:ext cx="1828800" cy="10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61" y="2837920"/>
            <a:ext cx="977907" cy="9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51" y="3084566"/>
            <a:ext cx="1514515" cy="8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66" y="4387943"/>
            <a:ext cx="1481622" cy="74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89" y="5358696"/>
            <a:ext cx="1191208" cy="12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67" y="2149824"/>
            <a:ext cx="955781" cy="9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5" y="45720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University of Pittsburgh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2" y="629133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44551" y="6381437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Germain, Ph.D.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C3D69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549</TotalTime>
  <Words>486</Words>
  <Application>Microsoft Office PowerPoint</Application>
  <PresentationFormat>On-screen Show (4:3)</PresentationFormat>
  <Paragraphs>87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Sleep:  A Force Multiplier for  Health and Readiness</vt:lpstr>
      <vt:lpstr>“In peace and war,  the lack of sleep works like termites in a house:  below the surface, gnawing quietly and unseen   to produce gradual weakening,  which can lead to sudden and unexpected collapse.”    Maj. Gen. Aubrey “Red” Newman, Follow Me , 1981</vt:lpstr>
      <vt:lpstr>Sleep, Health, and Readiness</vt:lpstr>
      <vt:lpstr>Cognitive-Behavioral Treatment of Insomnia </vt:lpstr>
      <vt:lpstr>CBTI: Challenges &amp; Opportunities </vt:lpstr>
      <vt:lpstr>Take Home Messages</vt:lpstr>
      <vt:lpstr>4 Rules for Restorative Sleep </vt:lpstr>
      <vt:lpstr>Stepped-Care Candidate Elements 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MEDICINE:</dc:title>
  <dc:creator>Germain, Anne</dc:creator>
  <cp:lastModifiedBy>Germain, Anne</cp:lastModifiedBy>
  <cp:revision>46</cp:revision>
  <cp:lastPrinted>2016-09-19T19:52:45Z</cp:lastPrinted>
  <dcterms:created xsi:type="dcterms:W3CDTF">2016-09-18T23:09:27Z</dcterms:created>
  <dcterms:modified xsi:type="dcterms:W3CDTF">2016-09-19T20:21:46Z</dcterms:modified>
</cp:coreProperties>
</file>