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896" r:id="rId2"/>
  </p:sldMasterIdLst>
  <p:notesMasterIdLst>
    <p:notesMasterId r:id="rId14"/>
  </p:notesMasterIdLst>
  <p:handoutMasterIdLst>
    <p:handoutMasterId r:id="rId15"/>
  </p:handoutMasterIdLst>
  <p:sldIdLst>
    <p:sldId id="279" r:id="rId3"/>
    <p:sldId id="282" r:id="rId4"/>
    <p:sldId id="280" r:id="rId5"/>
    <p:sldId id="274" r:id="rId6"/>
    <p:sldId id="275" r:id="rId7"/>
    <p:sldId id="281" r:id="rId8"/>
    <p:sldId id="278" r:id="rId9"/>
    <p:sldId id="284" r:id="rId10"/>
    <p:sldId id="285" r:id="rId11"/>
    <p:sldId id="287" r:id="rId12"/>
    <p:sldId id="28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BD97"/>
    <a:srgbClr val="736B41"/>
    <a:srgbClr val="FFFFFF"/>
    <a:srgbClr val="FFFF00"/>
    <a:srgbClr val="77933C"/>
    <a:srgbClr val="8EB4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94129" autoAdjust="0"/>
  </p:normalViewPr>
  <p:slideViewPr>
    <p:cSldViewPr snapToGrid="0">
      <p:cViewPr varScale="1">
        <p:scale>
          <a:sx n="70" d="100"/>
          <a:sy n="70" d="100"/>
        </p:scale>
        <p:origin x="-1200"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RC9ENTA7NASVS2\loween.lobaton$\Command%20Capability%20Brief%20Data%20pu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RC9ENTA7NASVS2\loween.lobaton$\Command%20Capability%20Brief%20Data%20pu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autoTitleDeleted val="1"/>
    <c:view3D>
      <c:rotX val="40"/>
      <c:perspective val="60"/>
    </c:view3D>
    <c:plotArea>
      <c:layout>
        <c:manualLayout>
          <c:layoutTarget val="inner"/>
          <c:xMode val="edge"/>
          <c:yMode val="edge"/>
          <c:x val="8.3047855319457686E-2"/>
          <c:y val="0.157196718324003"/>
          <c:w val="0.82477186926976764"/>
          <c:h val="0.79166720104605059"/>
        </c:manualLayout>
      </c:layout>
      <c:pie3DChart>
        <c:varyColors val="1"/>
        <c:ser>
          <c:idx val="0"/>
          <c:order val="0"/>
          <c:explosion val="4"/>
          <c:dPt>
            <c:idx val="1"/>
            <c:explosion val="0"/>
          </c:dPt>
          <c:dPt>
            <c:idx val="2"/>
            <c:explosion val="0"/>
          </c:dPt>
          <c:dPt>
            <c:idx val="3"/>
            <c:explosion val="0"/>
          </c:dPt>
          <c:dPt>
            <c:idx val="4"/>
            <c:explosion val="0"/>
          </c:dPt>
          <c:dPt>
            <c:idx val="5"/>
            <c:explosion val="0"/>
          </c:dPt>
          <c:dLbls>
            <c:dLbl>
              <c:idx val="0"/>
              <c:layout>
                <c:manualLayout>
                  <c:x val="-0.2933268615395821"/>
                  <c:y val="-0.16123692473064991"/>
                </c:manualLayout>
              </c:layout>
              <c:spPr/>
              <c:txPr>
                <a:bodyPr/>
                <a:lstStyle/>
                <a:p>
                  <a:pPr>
                    <a:defRPr sz="1200">
                      <a:solidFill>
                        <a:schemeClr val="bg1"/>
                      </a:solidFill>
                      <a:latin typeface="Arial" panose="020B0604020202020204" pitchFamily="34" charset="0"/>
                      <a:cs typeface="Arial" panose="020B0604020202020204" pitchFamily="34" charset="0"/>
                    </a:defRPr>
                  </a:pPr>
                  <a:endParaRPr lang="en-US"/>
                </a:p>
              </c:txPr>
              <c:showVal val="1"/>
              <c:showCatName val="1"/>
              <c:extLst>
                <c:ext xmlns:c15="http://schemas.microsoft.com/office/drawing/2012/chart" uri="{CE6537A1-D6FC-4f65-9D91-7224C49458BB}"/>
              </c:extLst>
            </c:dLbl>
            <c:dLbl>
              <c:idx val="1"/>
              <c:layout>
                <c:manualLayout>
                  <c:x val="0.23168302592312887"/>
                  <c:y val="-0.12851772544610801"/>
                </c:manualLayout>
              </c:layout>
              <c:spPr/>
              <c:txPr>
                <a:bodyPr/>
                <a:lstStyle/>
                <a:p>
                  <a:pPr>
                    <a:defRPr sz="1200">
                      <a:solidFill>
                        <a:schemeClr val="bg1"/>
                      </a:solidFill>
                      <a:latin typeface="Arial" panose="020B0604020202020204" pitchFamily="34" charset="0"/>
                      <a:cs typeface="Arial" panose="020B0604020202020204" pitchFamily="34" charset="0"/>
                    </a:defRPr>
                  </a:pPr>
                  <a:endParaRPr lang="en-US"/>
                </a:p>
              </c:txPr>
              <c:showVal val="1"/>
              <c:showCatName val="1"/>
              <c:extLst>
                <c:ext xmlns:c15="http://schemas.microsoft.com/office/drawing/2012/chart" uri="{CE6537A1-D6FC-4f65-9D91-7224C49458BB}"/>
              </c:extLst>
            </c:dLbl>
            <c:dLbl>
              <c:idx val="2"/>
              <c:layout>
                <c:manualLayout>
                  <c:x val="-4.0743657042869814E-2"/>
                  <c:y val="-5.2784026996626494E-2"/>
                </c:manualLayout>
              </c:layout>
              <c:showVal val="1"/>
              <c:showCatName val="1"/>
              <c:extLst>
                <c:ext xmlns:c15="http://schemas.microsoft.com/office/drawing/2012/chart" uri="{CE6537A1-D6FC-4f65-9D91-7224C49458BB}"/>
              </c:extLst>
            </c:dLbl>
            <c:dLbl>
              <c:idx val="3"/>
              <c:layout>
                <c:manualLayout>
                  <c:x val="1.0771586244027439E-2"/>
                  <c:y val="-0.10051743532058491"/>
                </c:manualLayout>
              </c:layout>
              <c:showVal val="1"/>
              <c:showCatName val="1"/>
              <c:extLst>
                <c:ext xmlns:c15="http://schemas.microsoft.com/office/drawing/2012/chart" uri="{CE6537A1-D6FC-4f65-9D91-7224C49458BB}"/>
              </c:extLst>
            </c:dLbl>
            <c:dLbl>
              <c:idx val="4"/>
              <c:layout>
                <c:manualLayout>
                  <c:x val="8.6813715593243204E-2"/>
                  <c:y val="-0.12673415823022124"/>
                </c:manualLayout>
              </c:layout>
              <c:showVal val="1"/>
              <c:showCatName val="1"/>
              <c:extLst>
                <c:ext xmlns:c15="http://schemas.microsoft.com/office/drawing/2012/chart" uri="{CE6537A1-D6FC-4f65-9D91-7224C49458BB}"/>
              </c:extLst>
            </c:dLbl>
            <c:dLbl>
              <c:idx val="5"/>
              <c:layout>
                <c:manualLayout>
                  <c:x val="0.22150464365031294"/>
                  <c:y val="-6.2293909689860323E-2"/>
                </c:manualLayout>
              </c:layout>
              <c:showVal val="1"/>
              <c:showCatName val="1"/>
              <c:extLst>
                <c:ext xmlns:c15="http://schemas.microsoft.com/office/drawing/2012/chart" uri="{CE6537A1-D6FC-4f65-9D91-7224C49458BB}"/>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Val val="1"/>
            <c:showCatName val="1"/>
            <c:extLst>
              <c:ext xmlns:c15="http://schemas.microsoft.com/office/drawing/2012/chart" uri="{CE6537A1-D6FC-4f65-9D91-7224C49458BB}"/>
            </c:extLst>
          </c:dLbls>
          <c:cat>
            <c:strRef>
              <c:f>Sheet3!$A$1:$A$6</c:f>
              <c:strCache>
                <c:ptCount val="6"/>
                <c:pt idx="0">
                  <c:v>Asian-Pacific Islander</c:v>
                </c:pt>
                <c:pt idx="1">
                  <c:v>Caucasian</c:v>
                </c:pt>
                <c:pt idx="2">
                  <c:v>Hispanic</c:v>
                </c:pt>
                <c:pt idx="3">
                  <c:v>American Indian/Alaskan Native</c:v>
                </c:pt>
                <c:pt idx="4">
                  <c:v>Other</c:v>
                </c:pt>
                <c:pt idx="5">
                  <c:v>African-American</c:v>
                </c:pt>
              </c:strCache>
            </c:strRef>
          </c:cat>
          <c:val>
            <c:numRef>
              <c:f>Sheet3!$B$1:$B$6</c:f>
              <c:numCache>
                <c:formatCode>0%</c:formatCode>
                <c:ptCount val="6"/>
                <c:pt idx="0">
                  <c:v>0.60937042459736501</c:v>
                </c:pt>
                <c:pt idx="1">
                  <c:v>0.21551976573938544</c:v>
                </c:pt>
                <c:pt idx="2">
                  <c:v>4.7144948755490475E-2</c:v>
                </c:pt>
                <c:pt idx="3">
                  <c:v>1.1127379209370842E-2</c:v>
                </c:pt>
                <c:pt idx="4">
                  <c:v>4.8609077598828723E-2</c:v>
                </c:pt>
                <c:pt idx="5">
                  <c:v>6.822840409956081E-2</c:v>
                </c:pt>
              </c:numCache>
            </c:numRef>
          </c:val>
        </c:ser>
        <c:dLbls>
          <c:showVal val="1"/>
          <c:showCatName val="1"/>
        </c:dLbls>
      </c:pie3D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view3D>
      <c:rotX val="40"/>
      <c:rotY val="130"/>
      <c:perspective val="60"/>
    </c:view3D>
    <c:plotArea>
      <c:layout>
        <c:manualLayout>
          <c:layoutTarget val="inner"/>
          <c:xMode val="edge"/>
          <c:yMode val="edge"/>
          <c:x val="6.8352649739007412E-2"/>
          <c:y val="0.10508949950603598"/>
          <c:w val="0.8445682098102365"/>
          <c:h val="0.81287914159808905"/>
        </c:manualLayout>
      </c:layout>
      <c:pie3DChart>
        <c:varyColors val="1"/>
        <c:ser>
          <c:idx val="0"/>
          <c:order val="0"/>
          <c:dLbls>
            <c:dLbl>
              <c:idx val="0"/>
              <c:layout>
                <c:manualLayout>
                  <c:x val="0.103668347636321"/>
                  <c:y val="-0.29356898466759895"/>
                </c:manualLayout>
              </c:layout>
              <c:spPr/>
              <c:txPr>
                <a:bodyPr/>
                <a:lstStyle/>
                <a:p>
                  <a:pPr>
                    <a:defRPr/>
                  </a:pPr>
                  <a:endParaRPr lang="en-US"/>
                </a:p>
              </c:txPr>
              <c:showVal val="1"/>
              <c:showCatName val="1"/>
              <c:extLst>
                <c:ext xmlns:c15="http://schemas.microsoft.com/office/drawing/2012/chart" uri="{CE6537A1-D6FC-4f65-9D91-7224C49458BB}"/>
              </c:extLst>
            </c:dLbl>
            <c:dLbl>
              <c:idx val="1"/>
              <c:layout>
                <c:manualLayout>
                  <c:x val="0.15893980949011002"/>
                  <c:y val="9.0813951541333815E-2"/>
                </c:manualLayout>
              </c:layout>
              <c:spPr/>
              <c:txPr>
                <a:bodyPr/>
                <a:lstStyle/>
                <a:p>
                  <a:pPr>
                    <a:defRPr/>
                  </a:pPr>
                  <a:endParaRPr lang="en-US"/>
                </a:p>
              </c:txPr>
              <c:showVal val="1"/>
              <c:showCatNam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showVal val="1"/>
            <c:showCatName val="1"/>
            <c:extLst>
              <c:ext xmlns:c15="http://schemas.microsoft.com/office/drawing/2012/chart" uri="{CE6537A1-D6FC-4f65-9D91-7224C49458BB}"/>
            </c:extLst>
          </c:dLbls>
          <c:cat>
            <c:strRef>
              <c:f>Sheet3!$A$10:$A$20</c:f>
              <c:strCache>
                <c:ptCount val="11"/>
                <c:pt idx="0">
                  <c:v>Polynesian</c:v>
                </c:pt>
                <c:pt idx="1">
                  <c:v>Filipino</c:v>
                </c:pt>
                <c:pt idx="2">
                  <c:v>Guamanian</c:v>
                </c:pt>
                <c:pt idx="3">
                  <c:v>Micronesian</c:v>
                </c:pt>
                <c:pt idx="4">
                  <c:v>Japanese</c:v>
                </c:pt>
                <c:pt idx="5">
                  <c:v>Korean</c:v>
                </c:pt>
                <c:pt idx="6">
                  <c:v>Chinese</c:v>
                </c:pt>
                <c:pt idx="7">
                  <c:v>Vietnamese</c:v>
                </c:pt>
                <c:pt idx="8">
                  <c:v>Other Asian Descent</c:v>
                </c:pt>
                <c:pt idx="9">
                  <c:v>Other Pacific-Islander Descent</c:v>
                </c:pt>
                <c:pt idx="10">
                  <c:v>Other</c:v>
                </c:pt>
              </c:strCache>
            </c:strRef>
          </c:cat>
          <c:val>
            <c:numRef>
              <c:f>Sheet3!$B$10:$B$20</c:f>
              <c:numCache>
                <c:formatCode>0%</c:formatCode>
                <c:ptCount val="11"/>
                <c:pt idx="0">
                  <c:v>0.32628543969246387</c:v>
                </c:pt>
                <c:pt idx="1">
                  <c:v>0.26429601153291699</c:v>
                </c:pt>
                <c:pt idx="2">
                  <c:v>7.1600192215281119E-2</c:v>
                </c:pt>
                <c:pt idx="3">
                  <c:v>0.111004324843825</c:v>
                </c:pt>
                <c:pt idx="4">
                  <c:v>4.2767900048054523E-2</c:v>
                </c:pt>
                <c:pt idx="5">
                  <c:v>4.4690052859202523E-2</c:v>
                </c:pt>
                <c:pt idx="6">
                  <c:v>2.2585295530994812E-2</c:v>
                </c:pt>
                <c:pt idx="7">
                  <c:v>5.7664584334454734E-3</c:v>
                </c:pt>
                <c:pt idx="8">
                  <c:v>3.9404132628544725E-2</c:v>
                </c:pt>
                <c:pt idx="9">
                  <c:v>4.9014896684286414E-2</c:v>
                </c:pt>
                <c:pt idx="10">
                  <c:v>2.2585295530994812E-2</c:v>
                </c:pt>
              </c:numCache>
            </c:numRef>
          </c:val>
        </c:ser>
        <c:dLbls>
          <c:showVal val="1"/>
          <c:showCatName val="1"/>
        </c:dLbls>
      </c:pie3DChart>
    </c:plotArea>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EF469A-085C-4F69-AC3D-54908E737A94}" type="datetimeFigureOut">
              <a:rPr lang="en-US" smtClean="0"/>
              <a:pPr/>
              <a:t>10/4/2016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D3937-9F84-41EE-A841-2B1AAA253633}" type="slidenum">
              <a:rPr lang="en-US" smtClean="0"/>
              <a:pPr/>
              <a:t>‹#›</a:t>
            </a:fld>
            <a:endParaRPr lang="en-US"/>
          </a:p>
        </p:txBody>
      </p:sp>
    </p:spTree>
    <p:extLst>
      <p:ext uri="{BB962C8B-B14F-4D97-AF65-F5344CB8AC3E}">
        <p14:creationId xmlns:p14="http://schemas.microsoft.com/office/powerpoint/2010/main" xmlns="" val="148677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78F73-D537-47A5-9B91-07C70B68EDA2}" type="datetimeFigureOut">
              <a:rPr lang="en-US" smtClean="0"/>
              <a:pPr/>
              <a:t>10/4/2016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4B543-8BF9-443F-A34A-8B0DB787E46C}" type="slidenum">
              <a:rPr lang="en-US" smtClean="0"/>
              <a:pPr/>
              <a:t>‹#›</a:t>
            </a:fld>
            <a:endParaRPr lang="en-US"/>
          </a:p>
        </p:txBody>
      </p:sp>
    </p:spTree>
    <p:extLst>
      <p:ext uri="{BB962C8B-B14F-4D97-AF65-F5344CB8AC3E}">
        <p14:creationId xmlns:p14="http://schemas.microsoft.com/office/powerpoint/2010/main" xmlns="" val="359011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Thank LTG </a:t>
            </a:r>
            <a:r>
              <a:rPr lang="en-US" sz="1200" kern="1200" dirty="0" err="1" smtClean="0">
                <a:solidFill>
                  <a:schemeClr val="tx1"/>
                </a:solidFill>
                <a:effectLst/>
                <a:latin typeface="+mn-lt"/>
                <a:ea typeface="+mn-ea"/>
                <a:cs typeface="+mn-cs"/>
              </a:rPr>
              <a:t>Luckey</a:t>
            </a:r>
            <a:r>
              <a:rPr lang="en-US" sz="1200" kern="1200" dirty="0" smtClean="0">
                <a:solidFill>
                  <a:schemeClr val="tx1"/>
                </a:solidFill>
                <a:effectLst/>
                <a:latin typeface="+mn-lt"/>
                <a:ea typeface="+mn-ea"/>
                <a:cs typeface="+mn-cs"/>
              </a:rPr>
              <a:t> and other panelists for the opportunity to contribute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Echo and reaffirm that readiness is the number one priority.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 Army Pacific appreciates the opportunity to contribute to the Army Reserve Seminar discussion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16A530-B1B7-4A44-8213-074BFCC949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83238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dirty="0" smtClean="0"/>
              <a:t> </a:t>
            </a:r>
            <a:r>
              <a:rPr lang="en-US" sz="1400" dirty="0" smtClean="0">
                <a:latin typeface="Cambria" panose="02040503050406030204" pitchFamily="18" charset="0"/>
                <a:ea typeface="Calibri" panose="020F0502020204030204" pitchFamily="34" charset="0"/>
                <a:cs typeface="Times New Roman" panose="02020603050405020304" pitchFamily="18" charset="0"/>
              </a:rPr>
              <a:t>Many aspects of multi-domain battle can be integrated into exercises now; </a:t>
            </a:r>
            <a:r>
              <a:rPr lang="en-US" sz="1400" b="1" i="1" dirty="0" smtClean="0">
                <a:latin typeface="Cambria" panose="02040503050406030204" pitchFamily="18" charset="0"/>
                <a:ea typeface="Calibri" panose="020F0502020204030204" pitchFamily="34" charset="0"/>
                <a:cs typeface="Times New Roman" panose="02020603050405020304" pitchFamily="18" charset="0"/>
              </a:rPr>
              <a:t>we do not need to wait on new technologies</a:t>
            </a:r>
            <a:r>
              <a:rPr lang="en-US" sz="1400" dirty="0" smtClean="0">
                <a:latin typeface="Cambria" panose="02040503050406030204" pitchFamily="18" charset="0"/>
                <a:ea typeface="Calibri" panose="020F0502020204030204" pitchFamily="34" charset="0"/>
                <a:cs typeface="Times New Roman" panose="02020603050405020304" pitchFamily="18" charset="0"/>
              </a:rPr>
              <a:t>; use concepts and technologies we possess now in new and innovative ways.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smtClean="0">
                <a:latin typeface="Cambria" panose="02040503050406030204" pitchFamily="18" charset="0"/>
                <a:ea typeface="Calibri" panose="020F0502020204030204" pitchFamily="34" charset="0"/>
                <a:cs typeface="Times New Roman" panose="02020603050405020304" pitchFamily="18" charset="0"/>
              </a:rPr>
              <a:t>Incorporate Army and Marine HIMARS and Army Patriot to showcase both offensive and defensive capabilities</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smtClean="0">
                <a:latin typeface="Cambria" panose="02040503050406030204" pitchFamily="18" charset="0"/>
                <a:ea typeface="Calibri" panose="020F0502020204030204" pitchFamily="34" charset="0"/>
                <a:cs typeface="Times New Roman" panose="02020603050405020304" pitchFamily="18" charset="0"/>
              </a:rPr>
              <a:t>Army aviation ISO Marine amphibious and JSOF operations</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smtClean="0">
                <a:latin typeface="Cambria" panose="02040503050406030204" pitchFamily="18" charset="0"/>
                <a:ea typeface="Calibri" panose="020F0502020204030204" pitchFamily="34" charset="0"/>
                <a:cs typeface="Times New Roman" panose="02020603050405020304" pitchFamily="18" charset="0"/>
              </a:rPr>
              <a:t>Joint forced-entry operations to seize/re-capture key terrain/facilities</a:t>
            </a:r>
            <a:endParaRPr lang="en-US" baseline="0" dirty="0" smtClean="0"/>
          </a:p>
          <a:p>
            <a:r>
              <a:rPr lang="en-US" baseline="0" dirty="0" smtClean="0"/>
              <a:t> </a:t>
            </a:r>
            <a:endParaRPr lang="en-US" b="1" dirty="0"/>
          </a:p>
        </p:txBody>
      </p:sp>
      <p:sp>
        <p:nvSpPr>
          <p:cNvPr id="4" name="Slide Number Placeholder 3"/>
          <p:cNvSpPr>
            <a:spLocks noGrp="1"/>
          </p:cNvSpPr>
          <p:nvPr>
            <p:ph type="sldNum" sz="quarter" idx="10"/>
          </p:nvPr>
        </p:nvSpPr>
        <p:spPr/>
        <p:txBody>
          <a:bodyPr/>
          <a:lstStyle/>
          <a:p>
            <a:fld id="{24428ED3-4D4C-43C4-B611-B00F3FDFA64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51431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052BF0-922E-4194-96B4-E2AB76F00C55}" type="slidenum">
              <a:rPr lang="en-US" smtClean="0">
                <a:solidFill>
                  <a:srgbClr val="000000"/>
                </a:solidFill>
              </a:rPr>
              <a:pPr fontAlgn="base">
                <a:spcBef>
                  <a:spcPct val="0"/>
                </a:spcBef>
                <a:spcAft>
                  <a:spcPct val="0"/>
                </a:spcAft>
                <a:defRPr/>
              </a:pPr>
              <a:t>11</a:t>
            </a:fld>
            <a:endParaRPr lang="en-US" smtClean="0">
              <a:solidFill>
                <a:srgbClr val="000000"/>
              </a:solidFill>
            </a:endParaRPr>
          </a:p>
        </p:txBody>
      </p:sp>
      <p:sp>
        <p:nvSpPr>
          <p:cNvPr id="73731" name="Rectangle 2"/>
          <p:cNvSpPr>
            <a:spLocks noGrp="1" noRot="1" noChangeAspect="1" noChangeArrowheads="1" noTextEdit="1"/>
          </p:cNvSpPr>
          <p:nvPr>
            <p:ph type="sldImg"/>
          </p:nvPr>
        </p:nvSpPr>
        <p:spPr bwMode="auto">
          <a:xfrm>
            <a:off x="1117600" y="696913"/>
            <a:ext cx="4646613" cy="3486150"/>
          </a:xfrm>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04875" eaLnBrk="1" hangingPunct="1">
              <a:spcBef>
                <a:spcPct val="0"/>
              </a:spcBef>
            </a:pPr>
            <a:endParaRPr lang="en-US" dirty="0" smtClean="0"/>
          </a:p>
        </p:txBody>
      </p:sp>
    </p:spTree>
    <p:extLst>
      <p:ext uri="{BB962C8B-B14F-4D97-AF65-F5344CB8AC3E}">
        <p14:creationId xmlns:p14="http://schemas.microsoft.com/office/powerpoint/2010/main" xmlns="" val="206101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kern="1200" dirty="0" smtClean="0">
                <a:solidFill>
                  <a:schemeClr val="tx1"/>
                </a:solidFill>
                <a:effectLst/>
                <a:latin typeface="+mn-lt"/>
                <a:ea typeface="+mn-ea"/>
                <a:cs typeface="+mn-cs"/>
              </a:rPr>
              <a:t> </a:t>
            </a:r>
            <a:r>
              <a:rPr lang="en-US" sz="1200" b="1" u="sng" dirty="0" smtClean="0">
                <a:solidFill>
                  <a:srgbClr val="0000FF"/>
                </a:solidFill>
              </a:rPr>
              <a:t>Forward Postured Forces</a:t>
            </a:r>
          </a:p>
          <a:p>
            <a:pPr marL="117475" indent="-117475">
              <a:buFont typeface="Arial" charset="0"/>
              <a:buChar char="•"/>
              <a:defRPr/>
            </a:pPr>
            <a:r>
              <a:rPr lang="en-US" sz="1200" b="1" dirty="0" smtClean="0">
                <a:solidFill>
                  <a:srgbClr val="000000"/>
                </a:solidFill>
              </a:rPr>
              <a:t>Support to major OPLANs</a:t>
            </a:r>
          </a:p>
          <a:p>
            <a:pPr marL="117475" indent="-117475">
              <a:buFont typeface="Arial" charset="0"/>
              <a:buChar char="•"/>
              <a:defRPr/>
            </a:pPr>
            <a:r>
              <a:rPr lang="en-US" sz="1200" b="1" dirty="0" smtClean="0">
                <a:solidFill>
                  <a:srgbClr val="000000"/>
                </a:solidFill>
              </a:rPr>
              <a:t>Risk equals necessity for persistent presence</a:t>
            </a:r>
          </a:p>
          <a:p>
            <a:pPr marL="117475" indent="-117475">
              <a:buFont typeface="Arial" charset="0"/>
              <a:buChar char="•"/>
              <a:defRPr/>
            </a:pPr>
            <a:r>
              <a:rPr lang="en-US" sz="1200" b="1" dirty="0" smtClean="0">
                <a:solidFill>
                  <a:srgbClr val="000000"/>
                </a:solidFill>
              </a:rPr>
              <a:t>Forces committed</a:t>
            </a:r>
          </a:p>
          <a:p>
            <a:pPr algn="ctr">
              <a:defRPr/>
            </a:pPr>
            <a:endParaRPr lang="en-US" sz="1200" b="1" u="sng" dirty="0" smtClean="0">
              <a:solidFill>
                <a:srgbClr val="0000FF"/>
              </a:solidFill>
            </a:endParaRPr>
          </a:p>
          <a:p>
            <a:pPr algn="ctr">
              <a:defRPr/>
            </a:pPr>
            <a:r>
              <a:rPr lang="en-US" sz="1200" b="1" u="sng" dirty="0" smtClean="0">
                <a:solidFill>
                  <a:srgbClr val="0000FF"/>
                </a:solidFill>
              </a:rPr>
              <a:t>Area of Emphasis – South and SE Asia</a:t>
            </a:r>
          </a:p>
          <a:p>
            <a:pPr marL="117475" indent="-117475">
              <a:buFont typeface="Arial" charset="0"/>
              <a:buChar char="•"/>
              <a:defRPr/>
            </a:pPr>
            <a:r>
              <a:rPr lang="en-US" sz="1200" b="1" dirty="0" smtClean="0">
                <a:solidFill>
                  <a:srgbClr val="000000"/>
                </a:solidFill>
              </a:rPr>
              <a:t>Minimal assigned Army forces </a:t>
            </a:r>
          </a:p>
          <a:p>
            <a:pPr marL="117475" indent="-117475">
              <a:buFont typeface="Arial" charset="0"/>
              <a:buChar char="•"/>
              <a:defRPr/>
            </a:pPr>
            <a:r>
              <a:rPr lang="en-US" sz="1200" b="1" dirty="0" smtClean="0">
                <a:solidFill>
                  <a:srgbClr val="000000"/>
                </a:solidFill>
              </a:rPr>
              <a:t>Two treaty allies </a:t>
            </a:r>
          </a:p>
          <a:p>
            <a:pPr marL="117475" indent="-117475">
              <a:buFont typeface="Arial" charset="0"/>
              <a:buChar char="•"/>
              <a:defRPr/>
            </a:pPr>
            <a:r>
              <a:rPr lang="en-US" sz="1200" b="1" dirty="0" smtClean="0">
                <a:solidFill>
                  <a:srgbClr val="000000"/>
                </a:solidFill>
              </a:rPr>
              <a:t>Continual threat of humanitarian disasters</a:t>
            </a:r>
          </a:p>
          <a:p>
            <a:pPr marL="117475" indent="-117475">
              <a:buFont typeface="Arial" charset="0"/>
              <a:buChar char="•"/>
              <a:defRPr/>
            </a:pPr>
            <a:r>
              <a:rPr lang="en-US" sz="1200" b="1" dirty="0" smtClean="0">
                <a:solidFill>
                  <a:srgbClr val="000000"/>
                </a:solidFill>
              </a:rPr>
              <a:t>Opportunities open and close continuously</a:t>
            </a:r>
          </a:p>
          <a:p>
            <a:pPr marL="117475" indent="-117475">
              <a:buFont typeface="Arial" charset="0"/>
              <a:buChar char="•"/>
              <a:defRPr/>
            </a:pPr>
            <a:r>
              <a:rPr lang="en-US" sz="1200" b="1" dirty="0" smtClean="0">
                <a:solidFill>
                  <a:srgbClr val="000000"/>
                </a:solidFill>
              </a:rPr>
              <a:t>Pacific Activity Sets for HA/DR in Malaysia and Thailand</a:t>
            </a:r>
          </a:p>
          <a:p>
            <a:pPr marL="117475" indent="-117475">
              <a:buFont typeface="Arial" charset="0"/>
              <a:buChar char="•"/>
              <a:defRPr/>
            </a:pPr>
            <a:r>
              <a:rPr lang="en-US" sz="1200" b="1" dirty="0" smtClean="0">
                <a:solidFill>
                  <a:srgbClr val="000000"/>
                </a:solidFill>
              </a:rPr>
              <a:t>Pacific Pathways Rotation</a:t>
            </a:r>
          </a:p>
          <a:p>
            <a:pPr algn="ctr"/>
            <a:endParaRPr lang="en-US" sz="1200" b="1" u="sng" dirty="0" smtClean="0">
              <a:solidFill>
                <a:schemeClr val="accent3">
                  <a:lumMod val="50000"/>
                </a:schemeClr>
              </a:solidFill>
              <a:latin typeface=" Arial"/>
            </a:endParaRPr>
          </a:p>
          <a:p>
            <a:pPr algn="ctr">
              <a:defRPr/>
            </a:pPr>
            <a:r>
              <a:rPr lang="en-US" sz="1200" b="1" u="sng" dirty="0" smtClean="0">
                <a:solidFill>
                  <a:srgbClr val="0000FF"/>
                </a:solidFill>
              </a:rPr>
              <a:t>Power Projection</a:t>
            </a:r>
          </a:p>
          <a:p>
            <a:pPr marL="117475" indent="-117475">
              <a:buFont typeface="Arial" charset="0"/>
              <a:buChar char="•"/>
              <a:defRPr/>
            </a:pPr>
            <a:r>
              <a:rPr lang="en-US" sz="1200" b="1" dirty="0" smtClean="0">
                <a:solidFill>
                  <a:srgbClr val="000000"/>
                </a:solidFill>
              </a:rPr>
              <a:t>Majority of Assigned Forces </a:t>
            </a:r>
          </a:p>
          <a:p>
            <a:pPr marL="117475" indent="-117475">
              <a:buFont typeface="Arial" charset="0"/>
              <a:buChar char="•"/>
              <a:defRPr/>
            </a:pPr>
            <a:r>
              <a:rPr lang="en-US" sz="1200" b="1" dirty="0" smtClean="0">
                <a:solidFill>
                  <a:srgbClr val="000000"/>
                </a:solidFill>
              </a:rPr>
              <a:t>Based far from where likely employed</a:t>
            </a:r>
          </a:p>
          <a:p>
            <a:pPr marL="117475" indent="-117475">
              <a:buFont typeface="Arial" charset="0"/>
              <a:buChar char="•"/>
              <a:defRPr/>
            </a:pPr>
            <a:r>
              <a:rPr lang="en-US" sz="1200" b="1" dirty="0" smtClean="0">
                <a:solidFill>
                  <a:srgbClr val="000000"/>
                </a:solidFill>
              </a:rPr>
              <a:t>Require immediate strategic mobility</a:t>
            </a:r>
          </a:p>
          <a:p>
            <a:endParaRPr lang="en-US" dirty="0"/>
          </a:p>
        </p:txBody>
      </p:sp>
      <p:sp>
        <p:nvSpPr>
          <p:cNvPr id="4" name="Slide Number Placeholder 3"/>
          <p:cNvSpPr>
            <a:spLocks noGrp="1"/>
          </p:cNvSpPr>
          <p:nvPr>
            <p:ph type="sldNum" sz="quarter" idx="10"/>
          </p:nvPr>
        </p:nvSpPr>
        <p:spPr/>
        <p:txBody>
          <a:bodyPr/>
          <a:lstStyle/>
          <a:p>
            <a:fld id="{10FC6FDE-369D-4B14-A2BB-778BE9FB91C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2861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all the reserve compo support</a:t>
            </a:r>
            <a:r>
              <a:rPr lang="en-US" baseline="0" dirty="0" smtClean="0"/>
              <a:t> in the Pacific – required in everything we do; 2/3 of our sustainment is reserve</a:t>
            </a:r>
          </a:p>
          <a:p>
            <a:endParaRPr lang="en-US" baseline="0" dirty="0" smtClean="0"/>
          </a:p>
          <a:p>
            <a:pPr marL="285750" indent="-285750">
              <a:buFont typeface="Wingdings" panose="05000000000000000000" pitchFamily="2" charset="2"/>
              <a:buChar char="q"/>
            </a:pPr>
            <a:r>
              <a:rPr lang="en-US" sz="1200" dirty="0" smtClean="0">
                <a:latin typeface=" Arial"/>
              </a:rPr>
              <a:t>Pacific Army Reserve to provide </a:t>
            </a:r>
            <a:r>
              <a:rPr lang="en-US" sz="1200" b="1" dirty="0" smtClean="0">
                <a:latin typeface=" Arial"/>
              </a:rPr>
              <a:t>ready units </a:t>
            </a:r>
            <a:r>
              <a:rPr lang="en-US" sz="1200" dirty="0" smtClean="0">
                <a:latin typeface=" Arial"/>
              </a:rPr>
              <a:t>to support PACOM AOR requirements in a contested environment across </a:t>
            </a:r>
            <a:r>
              <a:rPr lang="en-US" sz="1200" b="1" dirty="0" smtClean="0">
                <a:latin typeface=" Arial"/>
              </a:rPr>
              <a:t>multiple domains</a:t>
            </a:r>
          </a:p>
          <a:p>
            <a:pPr marL="285750" indent="-285750">
              <a:buFont typeface="Wingdings" panose="05000000000000000000" pitchFamily="2" charset="2"/>
              <a:buChar char="q"/>
            </a:pPr>
            <a:endParaRPr lang="en-US" sz="1200" dirty="0" smtClean="0">
              <a:latin typeface=" Arial"/>
            </a:endParaRPr>
          </a:p>
          <a:p>
            <a:pPr marL="285750" indent="-285750">
              <a:buFont typeface="Wingdings" panose="05000000000000000000" pitchFamily="2" charset="2"/>
              <a:buChar char="q"/>
            </a:pPr>
            <a:r>
              <a:rPr lang="en-US" sz="1200" dirty="0" smtClean="0">
                <a:latin typeface=" Arial"/>
              </a:rPr>
              <a:t>Army Reserve is responsive in the Pacific providing </a:t>
            </a:r>
            <a:r>
              <a:rPr lang="en-US" sz="1200" b="1" dirty="0" smtClean="0">
                <a:latin typeface=" Arial"/>
              </a:rPr>
              <a:t>enabling capacities </a:t>
            </a:r>
            <a:r>
              <a:rPr lang="en-US" sz="1200" dirty="0" smtClean="0">
                <a:latin typeface=" Arial"/>
              </a:rPr>
              <a:t>through the establishment of relationship and decision makers in support of the homeland defense, DSCA, security cooperation, and humanitarian assistance</a:t>
            </a:r>
          </a:p>
          <a:p>
            <a:pPr marL="0" indent="0">
              <a:buFont typeface="Wingdings" panose="05000000000000000000" pitchFamily="2" charset="2"/>
              <a:buNone/>
            </a:pPr>
            <a:endParaRPr lang="en-US" sz="1200" dirty="0" smtClean="0">
              <a:latin typeface=" Arial"/>
            </a:endParaRPr>
          </a:p>
          <a:p>
            <a:pPr marL="285750" indent="-285750">
              <a:buFont typeface="Wingdings" panose="05000000000000000000" pitchFamily="2" charset="2"/>
              <a:buChar char="q"/>
            </a:pPr>
            <a:r>
              <a:rPr lang="en-US" sz="1200" dirty="0" smtClean="0">
                <a:latin typeface=" Arial"/>
              </a:rPr>
              <a:t>Pacific Army Reserve provides skilled, educated and experienced </a:t>
            </a:r>
            <a:r>
              <a:rPr lang="en-US" sz="1200" b="1" dirty="0" smtClean="0">
                <a:latin typeface=" Arial"/>
              </a:rPr>
              <a:t>citizen-Soldiers</a:t>
            </a:r>
            <a:r>
              <a:rPr lang="en-US" sz="1200" dirty="0" smtClean="0">
                <a:latin typeface=" Arial"/>
              </a:rPr>
              <a:t> prepared to support the current fight as cohesive units trained for the future fight against simultaneous or near-simultaneous contingencies</a:t>
            </a:r>
          </a:p>
          <a:p>
            <a:pPr marL="285750" indent="-285750">
              <a:buFont typeface="Wingdings" panose="05000000000000000000" pitchFamily="2" charset="2"/>
              <a:buChar char="q"/>
            </a:pPr>
            <a:endParaRPr lang="en-US" sz="1200" dirty="0" smtClean="0">
              <a:latin typeface=" Arial"/>
            </a:endParaRPr>
          </a:p>
          <a:p>
            <a:pPr marL="285750" indent="-285750">
              <a:buFont typeface="Wingdings" panose="05000000000000000000" pitchFamily="2" charset="2"/>
              <a:buChar char="q"/>
            </a:pPr>
            <a:r>
              <a:rPr lang="en-US" sz="1200" dirty="0" smtClean="0">
                <a:latin typeface=" Arial"/>
              </a:rPr>
              <a:t>Pacific Army Reserve</a:t>
            </a:r>
            <a:r>
              <a:rPr lang="en-US" sz="1200" b="1" dirty="0" smtClean="0">
                <a:latin typeface=" Arial"/>
              </a:rPr>
              <a:t> prioritizes and synchronizes</a:t>
            </a:r>
            <a:r>
              <a:rPr lang="en-US" sz="1200" dirty="0" smtClean="0">
                <a:latin typeface=" Arial"/>
              </a:rPr>
              <a:t> exercises and engagements to build and </a:t>
            </a:r>
            <a:r>
              <a:rPr lang="en-US" sz="1200" b="1" dirty="0" smtClean="0">
                <a:latin typeface=" Arial"/>
              </a:rPr>
              <a:t>sustain readiness </a:t>
            </a:r>
            <a:r>
              <a:rPr lang="en-US" sz="1200" dirty="0" smtClean="0">
                <a:latin typeface=" Arial"/>
              </a:rPr>
              <a:t>to maintain the most capable, combat-ready, and lethal reserve force</a:t>
            </a:r>
          </a:p>
          <a:p>
            <a:pPr marL="285750" indent="-285750">
              <a:buFont typeface="Wingdings" panose="05000000000000000000" pitchFamily="2" charset="2"/>
              <a:buChar char="q"/>
            </a:pPr>
            <a:endParaRPr lang="en-US" sz="1200" dirty="0" smtClean="0">
              <a:latin typeface=" Arial"/>
            </a:endParaRPr>
          </a:p>
          <a:p>
            <a:r>
              <a:rPr lang="en-US" sz="1200" kern="1200" dirty="0" smtClean="0">
                <a:solidFill>
                  <a:schemeClr val="tx1"/>
                </a:solidFill>
                <a:effectLst/>
                <a:latin typeface="+mn-lt"/>
                <a:ea typeface="+mn-ea"/>
                <a:cs typeface="+mn-cs"/>
              </a:rPr>
              <a:t>The Pacific Army Reserve supports the broad range of actions in order to shape and posture the contested environment across multiple domains to deter aggression, sustain operations, and establish the conditions in the Indo-Asia Pacific in support of strategic plans executed through steady state operations without significant resources from outside the AOR.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Total Force with Forward Presence</a:t>
            </a:r>
            <a:r>
              <a:rPr lang="en-US" sz="1200" kern="1200" dirty="0" smtClean="0">
                <a:solidFill>
                  <a:schemeClr val="tx1"/>
                </a:solidFill>
                <a:effectLst/>
                <a:latin typeface="+mn-lt"/>
                <a:ea typeface="+mn-ea"/>
                <a:cs typeface="+mn-cs"/>
              </a:rPr>
              <a:t>.    As we see in the Slide, the Pacific Army Reserve provide that critical forward presence providing those unique civilian-military skill sets and capabilities to the USARPAC Army Total Force in the Indo-Asia-Pacific region. This provide an enabling capacity to the PACOM AOR in order to improve access and Interoperability with the civilian based force.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Operation Force</a:t>
            </a:r>
            <a:r>
              <a:rPr lang="en-US" sz="1200" kern="1200" dirty="0" smtClean="0">
                <a:solidFill>
                  <a:schemeClr val="tx1"/>
                </a:solidFill>
                <a:effectLst/>
                <a:latin typeface="+mn-lt"/>
                <a:ea typeface="+mn-ea"/>
                <a:cs typeface="+mn-cs"/>
              </a:rPr>
              <a:t>.  USARPAC identified 9MSC as one of the operational HQ and is integral to USARPAC and the Joint Force assuring security, stability, and strategic options.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Regional and Global Support</a:t>
            </a:r>
            <a:r>
              <a:rPr lang="en-US" sz="1200" kern="1200" dirty="0" smtClean="0">
                <a:solidFill>
                  <a:schemeClr val="tx1"/>
                </a:solidFill>
                <a:effectLst/>
                <a:latin typeface="+mn-lt"/>
                <a:ea typeface="+mn-ea"/>
                <a:cs typeface="+mn-cs"/>
              </a:rPr>
              <a:t>. Reserve Forces provides USARPAC capacity to respond regionally and globally with ready Soldiers and units.   Pacific Army Reserve forces supported 7 x overseas contingency operation (FY 15-17) along with forty plus regional engagements.  As demand increases, Pacific Army Reserve priorities and synchronizes exercises and engagements to sustain readiness and support Theater Campaign Support Plan.</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Overseas Contingency Operation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X Chaplain Detachment in Romania (127/124 CH DET)</a:t>
            </a:r>
          </a:p>
          <a:p>
            <a:pPr lvl="0"/>
            <a:r>
              <a:rPr lang="en-US" sz="1200" kern="1200" dirty="0" smtClean="0">
                <a:solidFill>
                  <a:schemeClr val="tx1"/>
                </a:solidFill>
                <a:effectLst/>
                <a:latin typeface="+mn-lt"/>
                <a:ea typeface="+mn-ea"/>
                <a:cs typeface="+mn-cs"/>
              </a:rPr>
              <a:t>Mobilization Support in Guam (331 </a:t>
            </a:r>
            <a:r>
              <a:rPr lang="en-US" sz="1200" kern="1200" dirty="0" err="1" smtClean="0">
                <a:solidFill>
                  <a:schemeClr val="tx1"/>
                </a:solidFill>
                <a:effectLst/>
                <a:latin typeface="+mn-lt"/>
                <a:ea typeface="+mn-ea"/>
                <a:cs typeface="+mn-cs"/>
              </a:rPr>
              <a:t>MSBn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PSD Detachment in Afghanistan (368 MP)</a:t>
            </a:r>
          </a:p>
          <a:p>
            <a:pPr lvl="0"/>
            <a:r>
              <a:rPr lang="en-US" sz="1200" kern="1200" dirty="0" smtClean="0">
                <a:solidFill>
                  <a:schemeClr val="tx1"/>
                </a:solidFill>
                <a:effectLst/>
                <a:latin typeface="+mn-lt"/>
                <a:ea typeface="+mn-ea"/>
                <a:cs typeface="+mn-cs"/>
              </a:rPr>
              <a:t>Customs Detachment in Afghanistan (368 MP)</a:t>
            </a:r>
          </a:p>
          <a:p>
            <a:pPr lvl="0"/>
            <a:r>
              <a:rPr lang="en-US" sz="1200" kern="1200" dirty="0" smtClean="0">
                <a:solidFill>
                  <a:schemeClr val="tx1"/>
                </a:solidFill>
                <a:effectLst/>
                <a:latin typeface="+mn-lt"/>
                <a:ea typeface="+mn-ea"/>
                <a:cs typeface="+mn-cs"/>
              </a:rPr>
              <a:t>MP support to GTMO (368 MP)</a:t>
            </a:r>
          </a:p>
          <a:p>
            <a:pPr lvl="0"/>
            <a:r>
              <a:rPr lang="en-US" sz="1200" kern="1200" dirty="0" smtClean="0">
                <a:solidFill>
                  <a:schemeClr val="tx1"/>
                </a:solidFill>
                <a:effectLst/>
                <a:latin typeface="+mn-lt"/>
                <a:ea typeface="+mn-ea"/>
                <a:cs typeface="+mn-cs"/>
              </a:rPr>
              <a:t>LSV Crew support to Kuwait (548 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result of the dynamic nature of the environment, it become imperative that the Total Force is implemented into operational plans.  Thus, this requires innovative methodologies to employ a responsive reserve force.  One unique initiative currently being execute in Guam is our “in place mobilization plan”.  This proof of concept will shorten deployment timelines, while decreasing resource demands, and providing a more responsive reserve force to PACOM AOR.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of an engagement that demonstrated validation of readiness, validation of our civilian skill-sets]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In May and June, the 1984th United States Army Hospital participated in TROPIC CARE, a Joint Innovative Readiness Training (IRT) mission providing quality healthcare to underserved rural communities on Hawaii (Big) Island and Maui.  This exercise demonstrated the unit is capable of completing its mission essential tasks alongside medical professionals from the Total Army, other services, NATO, and state government and volunteers. </a:t>
            </a:r>
            <a:endParaRPr lang="en-US"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en-US" sz="1200" dirty="0" smtClean="0">
              <a:latin typeface=" Arial"/>
            </a:endParaRPr>
          </a:p>
          <a:p>
            <a:endParaRPr lang="en-US" dirty="0"/>
          </a:p>
        </p:txBody>
      </p:sp>
      <p:sp>
        <p:nvSpPr>
          <p:cNvPr id="4" name="Slide Number Placeholder 3"/>
          <p:cNvSpPr>
            <a:spLocks noGrp="1"/>
          </p:cNvSpPr>
          <p:nvPr>
            <p:ph type="sldNum" sz="quarter" idx="10"/>
          </p:nvPr>
        </p:nvSpPr>
        <p:spPr/>
        <p:txBody>
          <a:bodyPr/>
          <a:lstStyle/>
          <a:p>
            <a:fld id="{10FC6FDE-369D-4B14-A2BB-778BE9FB91C0}" type="slidenum">
              <a:rPr lang="en-US" smtClean="0"/>
              <a:pPr/>
              <a:t>3</a:t>
            </a:fld>
            <a:endParaRPr lang="en-US"/>
          </a:p>
        </p:txBody>
      </p:sp>
    </p:spTree>
    <p:extLst>
      <p:ext uri="{BB962C8B-B14F-4D97-AF65-F5344CB8AC3E}">
        <p14:creationId xmlns:p14="http://schemas.microsoft.com/office/powerpoint/2010/main" xmlns="" val="28545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employ MDB, requires a setting of the foundation – which in turn requires</a:t>
            </a:r>
            <a:r>
              <a:rPr lang="en-US" baseline="0" dirty="0" smtClean="0"/>
              <a:t> the reserve component to help develop relationships, position forces, sustain forces, and support the joint force</a:t>
            </a:r>
            <a:endParaRPr lang="en-US" dirty="0"/>
          </a:p>
        </p:txBody>
      </p:sp>
      <p:sp>
        <p:nvSpPr>
          <p:cNvPr id="4" name="Slide Number Placeholder 3"/>
          <p:cNvSpPr>
            <a:spLocks noGrp="1"/>
          </p:cNvSpPr>
          <p:nvPr>
            <p:ph type="sldNum" sz="quarter" idx="10"/>
          </p:nvPr>
        </p:nvSpPr>
        <p:spPr/>
        <p:txBody>
          <a:bodyPr/>
          <a:lstStyle/>
          <a:p>
            <a:fld id="{10FC6FDE-369D-4B14-A2BB-778BE9FB91C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6043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6FDE-369D-4B14-A2BB-778BE9FB91C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131021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230601" indent="-230601">
              <a:buFont typeface="Arial" panose="020B0604020202020204" pitchFamily="34" charset="0"/>
              <a:buChar char="•"/>
            </a:pPr>
            <a:r>
              <a:rPr lang="en-US" sz="1100" dirty="0">
                <a:latin typeface="Arial" pitchFamily="34" charset="0"/>
                <a:cs typeface="Arial" pitchFamily="34" charset="0"/>
              </a:rPr>
              <a:t>Language numbers are a/o 27Apr2016</a:t>
            </a:r>
          </a:p>
          <a:p>
            <a:pPr marL="230601" indent="-230601">
              <a:buFont typeface="Arial" panose="020B0604020202020204" pitchFamily="34" charset="0"/>
              <a:buChar char="•"/>
            </a:pPr>
            <a:r>
              <a:rPr lang="en-US" sz="1100" dirty="0">
                <a:latin typeface="Arial" pitchFamily="34" charset="0"/>
                <a:cs typeface="Arial" pitchFamily="34" charset="0"/>
              </a:rPr>
              <a:t>~ 650 Soldiers with additional languages (that we are currently tracking)</a:t>
            </a:r>
          </a:p>
          <a:p>
            <a:pPr marL="688440" lvl="1" indent="-230601">
              <a:buFont typeface="Arial" panose="020B0604020202020204" pitchFamily="34" charset="0"/>
              <a:buChar char="•"/>
            </a:pPr>
            <a:r>
              <a:rPr lang="en-US" sz="1100" dirty="0">
                <a:latin typeface="Arial" pitchFamily="34" charset="0"/>
                <a:cs typeface="Arial" pitchFamily="34" charset="0"/>
              </a:rPr>
              <a:t>Numbers of Soldiers speaking “native languages” (Samoan, Chinese, Korean, Japanese, Tagalog) are likely much higher.  </a:t>
            </a:r>
          </a:p>
          <a:p>
            <a:pPr marL="230601" indent="-230601">
              <a:buFont typeface="Arial" panose="020B0604020202020204" pitchFamily="34" charset="0"/>
              <a:buChar char="•"/>
            </a:pPr>
            <a:r>
              <a:rPr lang="en-US" sz="1100" dirty="0">
                <a:latin typeface="Arial" pitchFamily="34" charset="0"/>
                <a:cs typeface="Arial" pitchFamily="34" charset="0"/>
              </a:rPr>
              <a:t>35 consolidated languages ----42 languages/dialects total.  6 Arabic dialects; 3 Spanish dialects</a:t>
            </a:r>
          </a:p>
          <a:p>
            <a:pPr marL="688440" lvl="1" indent="-230601">
              <a:buFont typeface="Arial" panose="020B0604020202020204" pitchFamily="34" charset="0"/>
              <a:buChar char="•"/>
            </a:pPr>
            <a:r>
              <a:rPr lang="en-US" sz="1100" dirty="0">
                <a:latin typeface="Arial" pitchFamily="34" charset="0"/>
                <a:cs typeface="Arial" pitchFamily="34" charset="0"/>
              </a:rPr>
              <a:t>Of these, 15 are PACOM AOR languages/dialects (French also spoken out here, but included in European) </a:t>
            </a:r>
          </a:p>
          <a:p>
            <a:pPr marL="688440" lvl="1" indent="-230601">
              <a:buFont typeface="Arial" panose="020B0604020202020204" pitchFamily="34" charset="0"/>
              <a:buChar char="•"/>
            </a:pPr>
            <a:r>
              <a:rPr lang="en-US" sz="1100" dirty="0">
                <a:latin typeface="Arial" pitchFamily="34" charset="0"/>
                <a:cs typeface="Arial" pitchFamily="34" charset="0"/>
              </a:rPr>
              <a:t>4 – North/South American</a:t>
            </a:r>
          </a:p>
          <a:p>
            <a:pPr marL="688440" lvl="1" indent="-230601">
              <a:buFont typeface="Arial" panose="020B0604020202020204" pitchFamily="34" charset="0"/>
              <a:buChar char="•"/>
            </a:pPr>
            <a:r>
              <a:rPr lang="en-US" sz="1100" dirty="0">
                <a:latin typeface="Arial" pitchFamily="34" charset="0"/>
                <a:cs typeface="Arial" pitchFamily="34" charset="0"/>
              </a:rPr>
              <a:t>10 -  European</a:t>
            </a:r>
          </a:p>
          <a:p>
            <a:pPr marL="688440" lvl="1" indent="-230601">
              <a:buFont typeface="Arial" panose="020B0604020202020204" pitchFamily="34" charset="0"/>
              <a:buChar char="•"/>
            </a:pPr>
            <a:r>
              <a:rPr lang="en-US" sz="1100" dirty="0">
                <a:latin typeface="Arial" pitchFamily="34" charset="0"/>
                <a:cs typeface="Arial" pitchFamily="34" charset="0"/>
              </a:rPr>
              <a:t>7 - African (includes Arabic dialects of North Africa)</a:t>
            </a:r>
          </a:p>
          <a:p>
            <a:pPr marL="688440" lvl="1" indent="-230601">
              <a:buFont typeface="Arial" panose="020B0604020202020204" pitchFamily="34" charset="0"/>
              <a:buChar char="•"/>
            </a:pPr>
            <a:r>
              <a:rPr lang="en-US" sz="1100" dirty="0">
                <a:latin typeface="Arial" pitchFamily="34" charset="0"/>
                <a:cs typeface="Arial" pitchFamily="34" charset="0"/>
              </a:rPr>
              <a:t>6 - Middle east/Southwest Asia</a:t>
            </a:r>
          </a:p>
          <a:p>
            <a:pPr marL="230601" indent="-230601">
              <a:buFont typeface="Arial" panose="020B0604020202020204" pitchFamily="34" charset="0"/>
              <a:buChar char="•"/>
            </a:pPr>
            <a:r>
              <a:rPr lang="en-US" sz="1100" dirty="0">
                <a:latin typeface="Arial" pitchFamily="34" charset="0"/>
                <a:cs typeface="Arial" pitchFamily="34" charset="0"/>
              </a:rPr>
              <a:t>Army Strategic Language List (a/o 1JUN2015) lists languages currently eligible for additional, monthly pay (47 languages/dialects total)</a:t>
            </a:r>
          </a:p>
          <a:p>
            <a:pPr marL="688440" lvl="1" indent="-230601">
              <a:buFont typeface="Arial" panose="020B0604020202020204" pitchFamily="34" charset="0"/>
              <a:buChar char="•"/>
            </a:pPr>
            <a:r>
              <a:rPr lang="en-US" sz="1100" dirty="0">
                <a:latin typeface="Arial" pitchFamily="34" charset="0"/>
                <a:cs typeface="Arial" pitchFamily="34" charset="0"/>
              </a:rPr>
              <a:t>9</a:t>
            </a:r>
            <a:r>
              <a:rPr lang="en-US" sz="1100" baseline="30000" dirty="0">
                <a:latin typeface="Arial" pitchFamily="34" charset="0"/>
                <a:cs typeface="Arial" pitchFamily="34" charset="0"/>
              </a:rPr>
              <a:t>th</a:t>
            </a:r>
            <a:r>
              <a:rPr lang="en-US" sz="1100" dirty="0">
                <a:latin typeface="Arial" pitchFamily="34" charset="0"/>
                <a:cs typeface="Arial" pitchFamily="34" charset="0"/>
              </a:rPr>
              <a:t> MSC has 18 languages eligible for pay (if Soldiers take and pass a DLPT) </a:t>
            </a:r>
          </a:p>
          <a:p>
            <a:pPr marL="688440" lvl="1" indent="-230601">
              <a:buFont typeface="Arial" panose="020B0604020202020204" pitchFamily="34" charset="0"/>
              <a:buChar char="•"/>
            </a:pPr>
            <a:r>
              <a:rPr lang="en-US" sz="1100" dirty="0">
                <a:latin typeface="Arial" pitchFamily="34" charset="0"/>
                <a:cs typeface="Arial" pitchFamily="34" charset="0"/>
              </a:rPr>
              <a:t>9</a:t>
            </a:r>
            <a:r>
              <a:rPr lang="en-US" sz="1100" baseline="30000" dirty="0">
                <a:latin typeface="Arial" pitchFamily="34" charset="0"/>
                <a:cs typeface="Arial" pitchFamily="34" charset="0"/>
              </a:rPr>
              <a:t>th</a:t>
            </a:r>
            <a:r>
              <a:rPr lang="en-US" sz="1100" dirty="0">
                <a:latin typeface="Arial" pitchFamily="34" charset="0"/>
                <a:cs typeface="Arial" pitchFamily="34" charset="0"/>
              </a:rPr>
              <a:t> MSC had one of the first Soldiers to max out on monthly pay ($1000/month)</a:t>
            </a:r>
          </a:p>
          <a:p>
            <a:pPr marL="688440" lvl="1" indent="-230601">
              <a:buFont typeface="Arial" panose="020B0604020202020204" pitchFamily="34" charset="0"/>
              <a:buChar char="•"/>
            </a:pPr>
            <a:r>
              <a:rPr lang="en-US" sz="1100" dirty="0">
                <a:latin typeface="Arial" pitchFamily="34" charset="0"/>
                <a:cs typeface="Arial" pitchFamily="34" charset="0"/>
              </a:rPr>
              <a:t>~11 Solders are currently getting paid for speaking additional languages</a:t>
            </a:r>
          </a:p>
          <a:p>
            <a:pPr marL="230601" indent="-230601"/>
            <a:endParaRPr lang="en-US" sz="1100" dirty="0">
              <a:latin typeface="Arial" pitchFamily="34" charset="0"/>
              <a:cs typeface="Arial" pitchFamily="34" charset="0"/>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E72D8B-87B5-4546-A247-EF3D5A683441}"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xmlns="" val="408833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 USARPAC is responsible for maintaining globally responsive forces, planning for and executing engagement activities in the Indo-Asia Pacific on a daily basis.  One of the Pacific Army Reserves roles is to support Indo-Asia Pacific TSCP and Engagement programs requirements.  These programs sustain positive Army relationships while building warfighting proficiency and enhancing allied and partner interoperability and capacity.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9MSC has also been instrumental in establishing Reserve to Reserve engagements with allies and partners in order to build the Reserve capacity within the AOR.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advantage our Reserve Soldier residing throughout the Pacific AOR communities they have an inherent cultural infinity providing a unique multiplier in building and sustaining relationships.  This includes a number of reserve Soldiers who can converse in other languages which significantly assist in bridging challenging communication barriers.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of building mission command capacity while internally and with partner nations]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Events like the IMUA DAWN Combined Arms Rehearsals exemplify how we develop our teams through building mission command capacity.  The 303d Movement Enhancement Brigade trained side-by-side with Japanese counterparts to prepare for the command post exercise working through design and mission analysis fundamentals to build plans supporting Humanitarian Assistance, Disaster Relief, and Non-combatant Evacuation operations. </a:t>
            </a:r>
            <a:r>
              <a:rPr lang="en-US" baseline="0" dirty="0" smtClean="0"/>
              <a:t> </a:t>
            </a:r>
            <a:endParaRPr lang="en-US" b="1" dirty="0"/>
          </a:p>
        </p:txBody>
      </p:sp>
      <p:sp>
        <p:nvSpPr>
          <p:cNvPr id="4" name="Slide Number Placeholder 3"/>
          <p:cNvSpPr>
            <a:spLocks noGrp="1"/>
          </p:cNvSpPr>
          <p:nvPr>
            <p:ph type="sldNum" sz="quarter" idx="10"/>
          </p:nvPr>
        </p:nvSpPr>
        <p:spPr/>
        <p:txBody>
          <a:bodyPr/>
          <a:lstStyle/>
          <a:p>
            <a:fld id="{24428ED3-4D4C-43C4-B611-B00F3FDFA64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20437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600" b="1" dirty="0">
              <a:solidFill>
                <a:srgbClr val="000000"/>
              </a:solidFill>
              <a:latin typeface="Arial"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D4BB212D-9097-4D45-8E75-F87DDC4E629E}" type="slidenum">
              <a:rPr lang="en-US" smtClean="0">
                <a:solidFill>
                  <a:prstClr val="black"/>
                </a:solidFill>
                <a:ea typeface="ＭＳ Ｐゴシック" pitchFamily="34" charset="-128"/>
              </a:rPr>
              <a:pPr/>
              <a:t>8</a:t>
            </a:fld>
            <a:endParaRPr lang="en-US" smtClean="0">
              <a:solidFill>
                <a:prstClr val="black"/>
              </a:solidFill>
              <a:ea typeface="ＭＳ Ｐゴシック" pitchFamily="34" charset="-128"/>
            </a:endParaRPr>
          </a:p>
        </p:txBody>
      </p:sp>
    </p:spTree>
    <p:extLst>
      <p:ext uri="{BB962C8B-B14F-4D97-AF65-F5344CB8AC3E}">
        <p14:creationId xmlns:p14="http://schemas.microsoft.com/office/powerpoint/2010/main" xmlns="" val="105224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Readiness – number one priority</a:t>
            </a:r>
            <a:endParaRPr lang="en-US" dirty="0"/>
          </a:p>
        </p:txBody>
      </p:sp>
      <p:sp>
        <p:nvSpPr>
          <p:cNvPr id="4" name="Slide Number Placeholder 3"/>
          <p:cNvSpPr>
            <a:spLocks noGrp="1"/>
          </p:cNvSpPr>
          <p:nvPr>
            <p:ph type="sldNum" sz="quarter" idx="10"/>
          </p:nvPr>
        </p:nvSpPr>
        <p:spPr/>
        <p:txBody>
          <a:bodyPr/>
          <a:lstStyle/>
          <a:p>
            <a:fld id="{10FC6FDE-369D-4B14-A2BB-778BE9FB91C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32966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5350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50403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965172475"/>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24239" y="600508"/>
            <a:ext cx="4905487" cy="762000"/>
          </a:xfrm>
          <a:prstGeom prst="rect">
            <a:avLst/>
          </a:prstGeom>
        </p:spPr>
        <p:txBody>
          <a:bodyPr/>
          <a:lstStyle/>
          <a:p>
            <a:r>
              <a:rPr lang="en-US" smtClean="0"/>
              <a:t>Click to edit Master title style</a:t>
            </a:r>
            <a:endParaRPr lang="en-US"/>
          </a:p>
        </p:txBody>
      </p:sp>
      <p:sp>
        <p:nvSpPr>
          <p:cNvPr id="3"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66362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a:solidFill>
                <a:prstClr val="black"/>
              </a:solidFill>
              <a:cs typeface="Arial" charset="0"/>
            </a:endParaRPr>
          </a:p>
        </p:txBody>
      </p:sp>
      <p:sp>
        <p:nvSpPr>
          <p:cNvPr id="3" name="Text Box 19"/>
          <p:cNvSpPr txBox="1">
            <a:spLocks noChangeArrowheads="1"/>
          </p:cNvSpPr>
          <p:nvPr userDrawn="1"/>
        </p:nvSpPr>
        <p:spPr bwMode="auto">
          <a:xfrm>
            <a:off x="4448175" y="400050"/>
            <a:ext cx="4695825" cy="1384300"/>
          </a:xfrm>
          <a:prstGeom prst="rect">
            <a:avLst/>
          </a:prstGeom>
          <a:noFill/>
          <a:ln w="9525">
            <a:noFill/>
            <a:miter lim="800000"/>
            <a:headEnd/>
            <a:tailEnd/>
          </a:ln>
        </p:spPr>
        <p:txBody>
          <a:bodyPr lIns="91432" tIns="45716" rIns="91432" bIns="45716">
            <a:spAutoFit/>
          </a:bodyPr>
          <a:lstStyle/>
          <a:p>
            <a:pPr algn="ctr">
              <a:defRPr/>
            </a:pPr>
            <a:r>
              <a:rPr lang="en-US" sz="3200" b="1" dirty="0">
                <a:solidFill>
                  <a:prstClr val="white"/>
                </a:solidFill>
                <a:cs typeface="Arial" charset="0"/>
              </a:rPr>
              <a:t>Agenda</a:t>
            </a:r>
          </a:p>
          <a:p>
            <a:pPr algn="ctr">
              <a:defRPr/>
            </a:pPr>
            <a:endParaRPr lang="en-US" sz="2800" b="1" dirty="0">
              <a:solidFill>
                <a:prstClr val="white"/>
              </a:solidFill>
              <a:effectLst>
                <a:outerShdw blurRad="38100" dist="38100" dir="2700000" algn="tl">
                  <a:srgbClr val="C0C0C0"/>
                </a:outerShdw>
              </a:effectLst>
              <a:cs typeface="Arial" charset="0"/>
            </a:endParaRPr>
          </a:p>
          <a:p>
            <a:pPr algn="ctr">
              <a:defRPr/>
            </a:pPr>
            <a:endParaRPr lang="en-US" b="1" dirty="0">
              <a:solidFill>
                <a:prstClr val="white"/>
              </a:solidFill>
              <a:effectLst>
                <a:outerShdw blurRad="38100" dist="38100" dir="2700000" algn="tl">
                  <a:srgbClr val="C0C0C0"/>
                </a:outerShdw>
              </a:effectLst>
              <a:cs typeface="Arial" charset="0"/>
            </a:endParaRPr>
          </a:p>
        </p:txBody>
      </p:sp>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latin typeface="Arial" charset="0"/>
                  <a:cs typeface="Arial" charset="0"/>
                </a:rPr>
                <a:t>Army G-3/5/7</a:t>
              </a:r>
              <a:endParaRPr lang="en-US" sz="1600" b="1" dirty="0">
                <a:solidFill>
                  <a:srgbClr val="767900"/>
                </a:solidFill>
                <a:latin typeface="Arial" charset="0"/>
                <a:cs typeface="Arial" charset="0"/>
              </a:endParaRPr>
            </a:p>
          </p:txBody>
        </p:sp>
        <p:pic>
          <p:nvPicPr>
            <p:cNvPr id="6" name="Picture 17" descr="P-300-Md-BOTG-Brand-Banner-Horz"/>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a:solidFill>
                  <a:prstClr val="black"/>
                </a:solidFill>
                <a:latin typeface="Arial" charset="0"/>
                <a:cs typeface="Arial" charset="0"/>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latin typeface="Arial" charset="0"/>
                  <a:cs typeface="Arial" charset="0"/>
                </a:rPr>
                <a:t>AMERICA’S ARMY:</a:t>
              </a:r>
            </a:p>
            <a:p>
              <a:pPr>
                <a:defRPr/>
              </a:pPr>
              <a:r>
                <a:rPr lang="en-US" sz="1700" b="1" dirty="0">
                  <a:solidFill>
                    <a:srgbClr val="969696"/>
                  </a:solidFill>
                  <a:latin typeface="Arial" charset="0"/>
                  <a:cs typeface="Arial" charset="0"/>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latin typeface="Arial" pitchFamily="34" charset="0"/>
                <a:cs typeface="Arial" pitchFamily="34" charset="0"/>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latin typeface="Arial" pitchFamily="34" charset="0"/>
                <a:cs typeface="Arial" pitchFamily="34" charset="0"/>
              </a:rPr>
              <a:t> UNCLASS/FOUO</a:t>
            </a:r>
          </a:p>
        </p:txBody>
      </p:sp>
      <p:sp>
        <p:nvSpPr>
          <p:cNvPr id="17" name="Date Placeholder 3"/>
          <p:cNvSpPr>
            <a:spLocks noGrp="1"/>
          </p:cNvSpPr>
          <p:nvPr>
            <p:ph type="dt" sz="quarter" idx="10"/>
          </p:nvPr>
        </p:nvSpPr>
        <p:spPr>
          <a:xfrm>
            <a:off x="-3175" y="6664325"/>
            <a:ext cx="2133600" cy="182563"/>
          </a:xfrm>
          <a:prstGeom prst="rect">
            <a:avLst/>
          </a:prstGeom>
        </p:spPr>
        <p:txBody>
          <a:bodyPr/>
          <a:lstStyle>
            <a:lvl1pPr>
              <a:defRPr sz="900">
                <a:solidFill>
                  <a:srgbClr val="808080"/>
                </a:solidFill>
                <a:latin typeface="Arial" charset="0"/>
              </a:defRPr>
            </a:lvl1pPr>
          </a:lstStyle>
          <a:p>
            <a:pPr>
              <a:defRPr/>
            </a:pPr>
            <a:endParaRPr lang="en-US">
              <a:cs typeface="Arial" charset="0"/>
            </a:endParaRPr>
          </a:p>
        </p:txBody>
      </p:sp>
      <p:sp>
        <p:nvSpPr>
          <p:cNvPr id="18"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80971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24239" y="600508"/>
            <a:ext cx="4905487" cy="762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F3651A09-0AE8-4796-817A-B8FC102EA0DE}" type="slidenum">
              <a:rPr lang="en-GB"/>
              <a:pPr>
                <a:defRPr/>
              </a:pPr>
              <a:t>‹#›</a:t>
            </a:fld>
            <a:endParaRPr lang="en-GB" dirty="0"/>
          </a:p>
        </p:txBody>
      </p:sp>
    </p:spTree>
    <p:extLst>
      <p:ext uri="{BB962C8B-B14F-4D97-AF65-F5344CB8AC3E}">
        <p14:creationId xmlns:p14="http://schemas.microsoft.com/office/powerpoint/2010/main" xmlns="" val="148561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407977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25BDDD40-D362-4C37-9F47-0D0A300E43B6}" type="slidenum">
              <a:rPr/>
              <a:pPr>
                <a:defRPr/>
              </a:pPr>
              <a:t>‹#›</a:t>
            </a:fld>
            <a:endParaRPr dirty="0"/>
          </a:p>
        </p:txBody>
      </p:sp>
      <p:sp>
        <p:nvSpPr>
          <p:cNvPr id="5" name="Title 4"/>
          <p:cNvSpPr>
            <a:spLocks noGrp="1"/>
          </p:cNvSpPr>
          <p:nvPr>
            <p:ph type="title"/>
          </p:nvPr>
        </p:nvSpPr>
        <p:spPr>
          <a:xfrm>
            <a:off x="4206240" y="0"/>
            <a:ext cx="4937760" cy="64008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56601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25BDDD40-D362-4C37-9F47-0D0A300E43B6}" type="slidenum">
              <a:rPr/>
              <a:pPr>
                <a:defRPr/>
              </a:pPr>
              <a:t>‹#›</a:t>
            </a:fld>
            <a:endParaRPr dirty="0"/>
          </a:p>
        </p:txBody>
      </p:sp>
      <p:sp>
        <p:nvSpPr>
          <p:cNvPr id="5" name="Title 4"/>
          <p:cNvSpPr>
            <a:spLocks noGrp="1"/>
          </p:cNvSpPr>
          <p:nvPr>
            <p:ph type="title"/>
          </p:nvPr>
        </p:nvSpPr>
        <p:spPr>
          <a:xfrm>
            <a:off x="4206240" y="0"/>
            <a:ext cx="4937760" cy="64008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469854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659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D727F9-2DF5-4E2F-9B3E-B5AD1EF3AE2E}" type="datetimeFigureOut">
              <a:rPr lang="en-US" smtClean="0">
                <a:solidFill>
                  <a:prstClr val="black"/>
                </a:solidFill>
              </a:rPr>
              <a:pPr/>
              <a:t>10/4/2016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C6D5040-5814-42BD-8229-0F8F83C4997B}" type="slidenum">
              <a:rPr/>
              <a:pPr/>
              <a:t>‹#›</a:t>
            </a:fld>
            <a:endParaRPr/>
          </a:p>
        </p:txBody>
      </p:sp>
    </p:spTree>
    <p:extLst>
      <p:ext uri="{BB962C8B-B14F-4D97-AF65-F5344CB8AC3E}">
        <p14:creationId xmlns:p14="http://schemas.microsoft.com/office/powerpoint/2010/main" xmlns="" val="28659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38945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04947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7067550" y="6483351"/>
            <a:ext cx="2057400" cy="365125"/>
          </a:xfrm>
          <a:prstGeom prst="rect">
            <a:avLst/>
          </a:prstGeom>
        </p:spPr>
        <p:txBody>
          <a:bodyPr vert="horz" lIns="91440" tIns="45720" rIns="91440" bIns="45720" rtlCol="0" anchor="ctr"/>
          <a:lstStyle>
            <a:lvl1pPr algn="r">
              <a:defRPr sz="1400" b="1">
                <a:solidFill>
                  <a:schemeClr val="tx1"/>
                </a:solidFill>
                <a:effectLst>
                  <a:outerShdw blurRad="38100" dist="38100" dir="2700000" algn="tl">
                    <a:srgbClr val="000000">
                      <a:alpha val="43137"/>
                    </a:srgbClr>
                  </a:outerShdw>
                </a:effectLst>
                <a:latin typeface=" Arial"/>
              </a:defRPr>
            </a:lvl1pPr>
          </a:lstStyle>
          <a:p>
            <a:fld id="{53D94C0A-0993-4BB0-9B92-5FF8FAE492FB}" type="slidenum">
              <a:rPr smtClean="0">
                <a:solidFill>
                  <a:prstClr val="black"/>
                </a:solidFill>
              </a:rPr>
              <a:pPr/>
              <a:t>‹#›</a:t>
            </a:fld>
            <a:endParaRPr>
              <a:solidFill>
                <a:prstClr val="black"/>
              </a:solidFill>
            </a:endParaRPr>
          </a:p>
        </p:txBody>
      </p:sp>
    </p:spTree>
    <p:extLst>
      <p:ext uri="{BB962C8B-B14F-4D97-AF65-F5344CB8AC3E}">
        <p14:creationId xmlns:p14="http://schemas.microsoft.com/office/powerpoint/2010/main" xmlns="" val="4225354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16675"/>
            <a:ext cx="1371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315200" y="6416675"/>
            <a:ext cx="1371600" cy="365125"/>
          </a:xfrm>
          <a:prstGeom prst="rect">
            <a:avLst/>
          </a:prstGeom>
        </p:spPr>
        <p:txBody>
          <a:bodyPr/>
          <a:lstStyle/>
          <a:p>
            <a:fld id="{C89EC10C-F816-4E81-A80F-C9EB028DD71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128306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4790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555212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71629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446871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958887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66453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91729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862962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867133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902429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24239" y="600508"/>
            <a:ext cx="4905487"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570397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682978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227869140"/>
      </p:ext>
    </p:extLst>
  </p:cSld>
  <p:clrMapOvr>
    <a:masterClrMapping/>
  </p:clrMapOvr>
  <p:transition>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24239" y="600508"/>
            <a:ext cx="4905487" cy="762000"/>
          </a:xfrm>
          <a:prstGeom prst="rect">
            <a:avLst/>
          </a:prstGeom>
        </p:spPr>
        <p:txBody>
          <a:bodyPr/>
          <a:lstStyle/>
          <a:p>
            <a:r>
              <a:rPr lang="en-US" smtClean="0"/>
              <a:t>Click to edit Master title style</a:t>
            </a:r>
            <a:endParaRPr lang="en-US"/>
          </a:p>
        </p:txBody>
      </p:sp>
      <p:sp>
        <p:nvSpPr>
          <p:cNvPr id="3"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3726079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a:solidFill>
                <a:prstClr val="black"/>
              </a:solidFill>
              <a:cs typeface="Arial" charset="0"/>
            </a:endParaRPr>
          </a:p>
        </p:txBody>
      </p:sp>
      <p:sp>
        <p:nvSpPr>
          <p:cNvPr id="3" name="Text Box 19"/>
          <p:cNvSpPr txBox="1">
            <a:spLocks noChangeArrowheads="1"/>
          </p:cNvSpPr>
          <p:nvPr userDrawn="1"/>
        </p:nvSpPr>
        <p:spPr bwMode="auto">
          <a:xfrm>
            <a:off x="4448175" y="400050"/>
            <a:ext cx="4695825" cy="1384300"/>
          </a:xfrm>
          <a:prstGeom prst="rect">
            <a:avLst/>
          </a:prstGeom>
          <a:noFill/>
          <a:ln w="9525">
            <a:noFill/>
            <a:miter lim="800000"/>
            <a:headEnd/>
            <a:tailEnd/>
          </a:ln>
        </p:spPr>
        <p:txBody>
          <a:bodyPr lIns="91432" tIns="45716" rIns="91432" bIns="45716">
            <a:spAutoFit/>
          </a:bodyPr>
          <a:lstStyle/>
          <a:p>
            <a:pPr algn="ctr">
              <a:defRPr/>
            </a:pPr>
            <a:r>
              <a:rPr lang="en-US" sz="3200" b="1" dirty="0">
                <a:solidFill>
                  <a:prstClr val="white"/>
                </a:solidFill>
                <a:cs typeface="Arial" charset="0"/>
              </a:rPr>
              <a:t>Agenda</a:t>
            </a:r>
          </a:p>
          <a:p>
            <a:pPr algn="ctr">
              <a:defRPr/>
            </a:pPr>
            <a:endParaRPr lang="en-US" sz="2800" b="1" dirty="0">
              <a:solidFill>
                <a:prstClr val="white"/>
              </a:solidFill>
              <a:effectLst>
                <a:outerShdw blurRad="38100" dist="38100" dir="2700000" algn="tl">
                  <a:srgbClr val="C0C0C0"/>
                </a:outerShdw>
              </a:effectLst>
              <a:cs typeface="Arial" charset="0"/>
            </a:endParaRPr>
          </a:p>
          <a:p>
            <a:pPr algn="ctr">
              <a:defRPr/>
            </a:pPr>
            <a:endParaRPr lang="en-US" b="1" dirty="0">
              <a:solidFill>
                <a:prstClr val="white"/>
              </a:solidFill>
              <a:effectLst>
                <a:outerShdw blurRad="38100" dist="38100" dir="2700000" algn="tl">
                  <a:srgbClr val="C0C0C0"/>
                </a:outerShdw>
              </a:effectLst>
              <a:cs typeface="Arial" charset="0"/>
            </a:endParaRPr>
          </a:p>
        </p:txBody>
      </p:sp>
      <p:grpSp>
        <p:nvGrpSpPr>
          <p:cNvPr id="4" name="Group 23"/>
          <p:cNvGrpSpPr>
            <a:grpSpLocks/>
          </p:cNvGrpSpPr>
          <p:nvPr userDrawn="1"/>
        </p:nvGrpSpPr>
        <p:grpSpPr bwMode="auto">
          <a:xfrm>
            <a:off x="0" y="-4763"/>
            <a:ext cx="9144000" cy="868363"/>
            <a:chOff x="0" y="-13618"/>
            <a:chExt cx="9144000" cy="868583"/>
          </a:xfrm>
        </p:grpSpPr>
        <p:sp>
          <p:nvSpPr>
            <p:cNvPr id="5" name="Rectangle 10"/>
            <p:cNvSpPr>
              <a:spLocks noChangeArrowheads="1"/>
            </p:cNvSpPr>
            <p:nvPr/>
          </p:nvSpPr>
          <p:spPr bwMode="auto">
            <a:xfrm>
              <a:off x="1793875" y="577083"/>
              <a:ext cx="1325563" cy="277882"/>
            </a:xfrm>
            <a:prstGeom prst="rect">
              <a:avLst/>
            </a:prstGeom>
            <a:noFill/>
            <a:ln w="12700">
              <a:noFill/>
              <a:miter lim="800000"/>
              <a:headEnd/>
              <a:tailEnd/>
            </a:ln>
            <a:effectLst>
              <a:outerShdw dist="17961" dir="2700000" algn="ctr" rotWithShape="0">
                <a:schemeClr val="tx1"/>
              </a:outerShdw>
            </a:effectLst>
          </p:spPr>
          <p:txBody>
            <a:bodyPr wrap="none" lIns="28575" tIns="15875" rIns="28575" bIns="15875">
              <a:spAutoFit/>
            </a:bodyPr>
            <a:lstStyle/>
            <a:p>
              <a:pPr algn="ctr" defTabSz="84138" eaLnBrk="0" hangingPunct="0">
                <a:defRPr/>
              </a:pPr>
              <a:r>
                <a:rPr lang="en-US" sz="1600" b="1" dirty="0">
                  <a:solidFill>
                    <a:srgbClr val="81AD00"/>
                  </a:solidFill>
                  <a:latin typeface="Arial" charset="0"/>
                  <a:cs typeface="Arial" charset="0"/>
                </a:rPr>
                <a:t>Army G-3/5/7</a:t>
              </a:r>
              <a:endParaRPr lang="en-US" sz="1600" b="1" dirty="0">
                <a:solidFill>
                  <a:srgbClr val="767900"/>
                </a:solidFill>
                <a:latin typeface="Arial" charset="0"/>
                <a:cs typeface="Arial" charset="0"/>
              </a:endParaRPr>
            </a:p>
          </p:txBody>
        </p:sp>
        <p:pic>
          <p:nvPicPr>
            <p:cNvPr id="6" name="Picture 17" descr="P-300-Md-BOTG-Brand-Banner-Horz"/>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8882"/>
              <a:ext cx="456688" cy="640370"/>
            </a:xfrm>
            <a:prstGeom prst="rect">
              <a:avLst/>
            </a:prstGeom>
            <a:noFill/>
            <a:ln w="9525">
              <a:noFill/>
              <a:miter lim="800000"/>
              <a:headEnd/>
              <a:tailEnd/>
            </a:ln>
          </p:spPr>
        </p:pic>
        <p:grpSp>
          <p:nvGrpSpPr>
            <p:cNvPr id="7"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grpSp>
        <p:grpSp>
          <p:nvGrpSpPr>
            <p:cNvPr id="8"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p>
                <a:pPr>
                  <a:defRPr/>
                </a:pPr>
                <a:endParaRPr lang="en-US">
                  <a:solidFill>
                    <a:prstClr val="black"/>
                  </a:solidFill>
                  <a:cs typeface="Arial" charset="0"/>
                </a:endParaRPr>
              </a:p>
            </p:txBody>
          </p:sp>
        </p:grpSp>
        <p:sp>
          <p:nvSpPr>
            <p:cNvPr id="9" name="Rectangle 16"/>
            <p:cNvSpPr>
              <a:spLocks noChangeArrowheads="1"/>
            </p:cNvSpPr>
            <p:nvPr/>
          </p:nvSpPr>
          <p:spPr bwMode="auto">
            <a:xfrm>
              <a:off x="3062288" y="-13618"/>
              <a:ext cx="6080125" cy="639925"/>
            </a:xfrm>
            <a:prstGeom prst="rect">
              <a:avLst/>
            </a:prstGeom>
            <a:solidFill>
              <a:srgbClr val="4D4D4D"/>
            </a:solidFill>
            <a:ln w="9525">
              <a:noFill/>
              <a:miter lim="800000"/>
              <a:headEnd/>
              <a:tailEnd/>
            </a:ln>
          </p:spPr>
          <p:txBody>
            <a:bodyPr wrap="none" lIns="86493" tIns="43247" rIns="86493" bIns="43247" anchor="ctr"/>
            <a:lstStyle/>
            <a:p>
              <a:pPr algn="r" defTabSz="865188">
                <a:defRPr/>
              </a:pPr>
              <a:endParaRPr lang="en-US" sz="1900" b="1">
                <a:solidFill>
                  <a:prstClr val="black"/>
                </a:solidFill>
                <a:latin typeface="Arial" charset="0"/>
                <a:cs typeface="Arial" charset="0"/>
              </a:endParaRPr>
            </a:p>
          </p:txBody>
        </p:sp>
        <p:sp>
          <p:nvSpPr>
            <p:cNvPr id="10" name="Rectangle 18"/>
            <p:cNvSpPr>
              <a:spLocks noChangeArrowheads="1"/>
            </p:cNvSpPr>
            <p:nvPr/>
          </p:nvSpPr>
          <p:spPr bwMode="auto">
            <a:xfrm>
              <a:off x="454025" y="-8854"/>
              <a:ext cx="3763963" cy="639925"/>
            </a:xfrm>
            <a:prstGeom prst="rect">
              <a:avLst/>
            </a:prstGeom>
            <a:solidFill>
              <a:schemeClr val="tx1"/>
            </a:solidFill>
            <a:ln w="9525">
              <a:noFill/>
              <a:miter lim="800000"/>
              <a:headEnd/>
              <a:tailEnd/>
            </a:ln>
          </p:spPr>
          <p:txBody>
            <a:bodyPr wrap="none" lIns="91432" tIns="45716" rIns="91432" bIns="45716" anchor="ctr"/>
            <a:lstStyle/>
            <a:p>
              <a:pPr>
                <a:defRPr/>
              </a:pPr>
              <a:r>
                <a:rPr lang="en-US" sz="1700" b="1" dirty="0">
                  <a:solidFill>
                    <a:srgbClr val="F6C700"/>
                  </a:solidFill>
                  <a:latin typeface="Arial" charset="0"/>
                  <a:cs typeface="Arial" charset="0"/>
                </a:rPr>
                <a:t>AMERICA’S ARMY:</a:t>
              </a:r>
            </a:p>
            <a:p>
              <a:pPr>
                <a:defRPr/>
              </a:pPr>
              <a:r>
                <a:rPr lang="en-US" sz="1700" b="1" dirty="0">
                  <a:solidFill>
                    <a:srgbClr val="969696"/>
                  </a:solidFill>
                  <a:latin typeface="Arial" charset="0"/>
                  <a:cs typeface="Arial" charset="0"/>
                </a:rPr>
                <a:t>THE STRENGTH OF THE NATION</a:t>
              </a:r>
            </a:p>
          </p:txBody>
        </p:sp>
      </p:grpSp>
      <p:sp>
        <p:nvSpPr>
          <p:cNvPr id="15" name="Text Box 28"/>
          <p:cNvSpPr txBox="1">
            <a:spLocks noChangeArrowheads="1"/>
          </p:cNvSpPr>
          <p:nvPr userDrawn="1"/>
        </p:nvSpPr>
        <p:spPr bwMode="auto">
          <a:xfrm>
            <a:off x="2787650" y="-9525"/>
            <a:ext cx="1490663" cy="247650"/>
          </a:xfrm>
          <a:prstGeom prst="rect">
            <a:avLst/>
          </a:prstGeom>
          <a:noFill/>
          <a:ln w="12700" algn="ctr">
            <a:noFill/>
            <a:miter lim="800000"/>
            <a:headEnd/>
            <a:tailEnd/>
          </a:ln>
        </p:spPr>
        <p:txBody>
          <a:bodyPr>
            <a:spAutoFit/>
          </a:bodyPr>
          <a:lstStyle/>
          <a:p>
            <a:pPr algn="r">
              <a:defRPr/>
            </a:pPr>
            <a:r>
              <a:rPr lang="en-US" sz="1000" b="1" dirty="0">
                <a:solidFill>
                  <a:srgbClr val="00CC00"/>
                </a:solidFill>
                <a:latin typeface="Arial" pitchFamily="34" charset="0"/>
                <a:cs typeface="Arial" pitchFamily="34" charset="0"/>
              </a:rPr>
              <a:t> UNCLASS/FOUO</a:t>
            </a:r>
          </a:p>
        </p:txBody>
      </p:sp>
      <p:sp>
        <p:nvSpPr>
          <p:cNvPr id="16" name="Text Box 28"/>
          <p:cNvSpPr txBox="1">
            <a:spLocks noChangeArrowheads="1"/>
          </p:cNvSpPr>
          <p:nvPr userDrawn="1"/>
        </p:nvSpPr>
        <p:spPr bwMode="auto">
          <a:xfrm>
            <a:off x="2789238" y="6659563"/>
            <a:ext cx="1490662" cy="182562"/>
          </a:xfrm>
          <a:prstGeom prst="rect">
            <a:avLst/>
          </a:prstGeom>
          <a:noFill/>
          <a:ln w="12700" algn="ctr">
            <a:noFill/>
            <a:miter lim="800000"/>
            <a:headEnd/>
            <a:tailEnd/>
          </a:ln>
        </p:spPr>
        <p:txBody>
          <a:bodyPr>
            <a:spAutoFit/>
          </a:bodyPr>
          <a:lstStyle/>
          <a:p>
            <a:pPr algn="r">
              <a:defRPr/>
            </a:pPr>
            <a:r>
              <a:rPr lang="en-US" sz="1000" b="1" dirty="0">
                <a:solidFill>
                  <a:srgbClr val="00CC00"/>
                </a:solidFill>
                <a:latin typeface="Arial" pitchFamily="34" charset="0"/>
                <a:cs typeface="Arial" pitchFamily="34" charset="0"/>
              </a:rPr>
              <a:t> UNCLASS/FOUO</a:t>
            </a:r>
          </a:p>
        </p:txBody>
      </p:sp>
      <p:sp>
        <p:nvSpPr>
          <p:cNvPr id="17" name="Date Placeholder 3"/>
          <p:cNvSpPr>
            <a:spLocks noGrp="1"/>
          </p:cNvSpPr>
          <p:nvPr>
            <p:ph type="dt" sz="quarter" idx="10"/>
          </p:nvPr>
        </p:nvSpPr>
        <p:spPr>
          <a:xfrm>
            <a:off x="-3175" y="6664325"/>
            <a:ext cx="2133600" cy="182563"/>
          </a:xfrm>
          <a:prstGeom prst="rect">
            <a:avLst/>
          </a:prstGeom>
        </p:spPr>
        <p:txBody>
          <a:bodyPr/>
          <a:lstStyle>
            <a:lvl1pPr>
              <a:defRPr sz="900">
                <a:solidFill>
                  <a:srgbClr val="808080"/>
                </a:solidFill>
                <a:latin typeface="Arial" charset="0"/>
              </a:defRPr>
            </a:lvl1pPr>
          </a:lstStyle>
          <a:p>
            <a:pPr>
              <a:defRPr/>
            </a:pPr>
            <a:endParaRPr lang="en-US">
              <a:cs typeface="Arial" charset="0"/>
            </a:endParaRPr>
          </a:p>
        </p:txBody>
      </p:sp>
      <p:sp>
        <p:nvSpPr>
          <p:cNvPr id="18"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3394977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24239" y="600508"/>
            <a:ext cx="4905487" cy="762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F3651A09-0AE8-4796-817A-B8FC102EA0DE}" type="slidenum">
              <a:rPr lang="en-GB"/>
              <a:pPr>
                <a:defRPr/>
              </a:pPr>
              <a:t>‹#›</a:t>
            </a:fld>
            <a:endParaRPr lang="en-GB" dirty="0"/>
          </a:p>
        </p:txBody>
      </p:sp>
    </p:spTree>
    <p:extLst>
      <p:ext uri="{BB962C8B-B14F-4D97-AF65-F5344CB8AC3E}">
        <p14:creationId xmlns:p14="http://schemas.microsoft.com/office/powerpoint/2010/main" xmlns="" val="618981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3834667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25BDDD40-D362-4C37-9F47-0D0A300E43B6}" type="slidenum">
              <a:rPr/>
              <a:pPr>
                <a:defRPr/>
              </a:pPr>
              <a:t>‹#›</a:t>
            </a:fld>
            <a:endParaRPr dirty="0"/>
          </a:p>
        </p:txBody>
      </p:sp>
      <p:sp>
        <p:nvSpPr>
          <p:cNvPr id="5" name="Title 4"/>
          <p:cNvSpPr>
            <a:spLocks noGrp="1"/>
          </p:cNvSpPr>
          <p:nvPr>
            <p:ph type="title"/>
          </p:nvPr>
        </p:nvSpPr>
        <p:spPr>
          <a:xfrm>
            <a:off x="4206240" y="0"/>
            <a:ext cx="4937760" cy="64008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50829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2155429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Arial" charset="0"/>
                <a:cs typeface="+mn-cs"/>
              </a:defRPr>
            </a:lvl1pPr>
          </a:lstStyle>
          <a:p>
            <a:pPr>
              <a:defRPr/>
            </a:pPr>
            <a:fld id="{25BDDD40-D362-4C37-9F47-0D0A300E43B6}" type="slidenum">
              <a:rPr/>
              <a:pPr>
                <a:defRPr/>
              </a:pPr>
              <a:t>‹#›</a:t>
            </a:fld>
            <a:endParaRPr dirty="0"/>
          </a:p>
        </p:txBody>
      </p:sp>
      <p:sp>
        <p:nvSpPr>
          <p:cNvPr id="5" name="Title 4"/>
          <p:cNvSpPr>
            <a:spLocks noGrp="1"/>
          </p:cNvSpPr>
          <p:nvPr>
            <p:ph type="title"/>
          </p:nvPr>
        </p:nvSpPr>
        <p:spPr>
          <a:xfrm>
            <a:off x="4206240" y="0"/>
            <a:ext cx="4937760" cy="640080"/>
          </a:xfrm>
          <a:prstGeom prst="rect">
            <a:avLst/>
          </a:prstGeom>
        </p:spPr>
        <p:txBody>
          <a:bodyPr anchor="ctr"/>
          <a:lstStyle>
            <a:lvl1pPr>
              <a:defRPr sz="28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09258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4989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D727F9-2DF5-4E2F-9B3E-B5AD1EF3AE2E}" type="datetimeFigureOut">
              <a:rPr lang="en-US" smtClean="0">
                <a:solidFill>
                  <a:prstClr val="black"/>
                </a:solidFill>
              </a:rPr>
              <a:pPr/>
              <a:t>10/4/2016</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C6D5040-5814-42BD-8229-0F8F83C4997B}" type="slidenum">
              <a:rPr/>
              <a:pPr/>
              <a:t>‹#›</a:t>
            </a:fld>
            <a:endParaRPr/>
          </a:p>
        </p:txBody>
      </p:sp>
    </p:spTree>
    <p:extLst>
      <p:ext uri="{BB962C8B-B14F-4D97-AF65-F5344CB8AC3E}">
        <p14:creationId xmlns:p14="http://schemas.microsoft.com/office/powerpoint/2010/main" xmlns="" val="1347388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851208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399"/>
            <a:ext cx="6781800" cy="762001"/>
          </a:xfrm>
          <a:prstGeom prst="rect">
            <a:avLst/>
          </a:prstGeom>
        </p:spPr>
        <p:txBody>
          <a:bodyPr anchor="t">
            <a:normAutofit/>
          </a:bodyPr>
          <a:lstStyle>
            <a:lvl1pPr algn="ctr">
              <a:defRPr sz="3600" b="0" cap="none">
                <a:latin typeface="+mj-lt"/>
                <a:cs typeface="Arial" pitchFamily="34" charset="0"/>
              </a:defRPr>
            </a:lvl1p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7067550" y="6483351"/>
            <a:ext cx="2057400" cy="365125"/>
          </a:xfrm>
          <a:prstGeom prst="rect">
            <a:avLst/>
          </a:prstGeom>
        </p:spPr>
        <p:txBody>
          <a:bodyPr vert="horz" lIns="91440" tIns="45720" rIns="91440" bIns="45720" rtlCol="0" anchor="ctr"/>
          <a:lstStyle>
            <a:lvl1pPr algn="r">
              <a:defRPr sz="1400" b="1">
                <a:solidFill>
                  <a:schemeClr val="tx1"/>
                </a:solidFill>
                <a:effectLst>
                  <a:outerShdw blurRad="38100" dist="38100" dir="2700000" algn="tl">
                    <a:srgbClr val="000000">
                      <a:alpha val="43137"/>
                    </a:srgbClr>
                  </a:outerShdw>
                </a:effectLst>
                <a:latin typeface=" Arial"/>
              </a:defRPr>
            </a:lvl1pPr>
          </a:lstStyle>
          <a:p>
            <a:fld id="{53D94C0A-0993-4BB0-9B92-5FF8FAE492FB}" type="slidenum">
              <a:rPr smtClean="0">
                <a:solidFill>
                  <a:prstClr val="black"/>
                </a:solidFill>
              </a:rPr>
              <a:pPr/>
              <a:t>‹#›</a:t>
            </a:fld>
            <a:endParaRPr>
              <a:solidFill>
                <a:prstClr val="black"/>
              </a:solidFill>
            </a:endParaRPr>
          </a:p>
        </p:txBody>
      </p:sp>
    </p:spTree>
    <p:extLst>
      <p:ext uri="{BB962C8B-B14F-4D97-AF65-F5344CB8AC3E}">
        <p14:creationId xmlns:p14="http://schemas.microsoft.com/office/powerpoint/2010/main" xmlns="" val="2088430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7067550" y="6483351"/>
            <a:ext cx="2057400" cy="365125"/>
          </a:xfrm>
          <a:prstGeom prst="rect">
            <a:avLst/>
          </a:prstGeom>
        </p:spPr>
        <p:txBody>
          <a:bodyPr vert="horz" lIns="91440" tIns="45720" rIns="91440" bIns="45720" rtlCol="0" anchor="ctr"/>
          <a:lstStyle>
            <a:lvl1pPr algn="r">
              <a:defRPr sz="1400" b="1">
                <a:solidFill>
                  <a:schemeClr val="tx1"/>
                </a:solidFill>
                <a:effectLst>
                  <a:outerShdw blurRad="38100" dist="38100" dir="2700000" algn="tl">
                    <a:srgbClr val="000000">
                      <a:alpha val="43137"/>
                    </a:srgbClr>
                  </a:outerShdw>
                </a:effectLst>
                <a:latin typeface=" Arial"/>
              </a:defRPr>
            </a:lvl1pPr>
          </a:lstStyle>
          <a:p>
            <a:fld id="{53D94C0A-0993-4BB0-9B92-5FF8FAE492FB}" type="slidenum">
              <a:rPr smtClean="0">
                <a:solidFill>
                  <a:prstClr val="black"/>
                </a:solidFill>
              </a:rPr>
              <a:pPr/>
              <a:t>‹#›</a:t>
            </a:fld>
            <a:endParaRPr>
              <a:solidFill>
                <a:prstClr val="black"/>
              </a:solidFill>
            </a:endParaRPr>
          </a:p>
        </p:txBody>
      </p:sp>
    </p:spTree>
    <p:extLst>
      <p:ext uri="{BB962C8B-B14F-4D97-AF65-F5344CB8AC3E}">
        <p14:creationId xmlns:p14="http://schemas.microsoft.com/office/powerpoint/2010/main" xmlns="" val="818155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16675"/>
            <a:ext cx="1371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315200" y="6416675"/>
            <a:ext cx="1371600" cy="365125"/>
          </a:xfrm>
          <a:prstGeom prst="rect">
            <a:avLst/>
          </a:prstGeom>
        </p:spPr>
        <p:txBody>
          <a:bodyPr/>
          <a:lstStyle/>
          <a:p>
            <a:fld id="{C89EC10C-F816-4E81-A80F-C9EB028DD71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86134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23002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410570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334675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2486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24239" y="600508"/>
            <a:ext cx="4905487"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1"/>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6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Tree>
    <p:extLst>
      <p:ext uri="{BB962C8B-B14F-4D97-AF65-F5344CB8AC3E}">
        <p14:creationId xmlns:p14="http://schemas.microsoft.com/office/powerpoint/2010/main" xmlns="" val="174660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3.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4BD97"/>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Slide Number Placeholder 4"/>
          <p:cNvSpPr>
            <a:spLocks noGrp="1"/>
          </p:cNvSpPr>
          <p:nvPr>
            <p:ph type="sldNum" sz="quarter" idx="4"/>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2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sp>
        <p:nvSpPr>
          <p:cNvPr id="10" name="Title 1"/>
          <p:cNvSpPr txBox="1">
            <a:spLocks/>
          </p:cNvSpPr>
          <p:nvPr userDrawn="1"/>
        </p:nvSpPr>
        <p:spPr>
          <a:xfrm>
            <a:off x="0" y="3149"/>
            <a:ext cx="9144000" cy="640690"/>
          </a:xfrm>
          <a:prstGeom prst="rect">
            <a:avLst/>
          </a:prstGeom>
          <a:solidFill>
            <a:schemeClr val="tx1"/>
          </a:solidFill>
        </p:spPr>
        <p:txBody>
          <a:bodyPr anchor="ctr"/>
          <a:lst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a:lstStyle>
          <a:p>
            <a:endParaRPr lang="en-US" sz="2800" dirty="0">
              <a:solidFill>
                <a:srgbClr val="FFC50D"/>
              </a:solidFill>
              <a:effectLst>
                <a:outerShdw blurRad="38100" dist="38100" dir="2700000" algn="tl">
                  <a:srgbClr val="000000">
                    <a:alpha val="43137"/>
                  </a:srgbClr>
                </a:outerShdw>
              </a:effectLst>
            </a:endParaRPr>
          </a:p>
        </p:txBody>
      </p:sp>
      <p:grpSp>
        <p:nvGrpSpPr>
          <p:cNvPr id="11" name="Group 8"/>
          <p:cNvGrpSpPr>
            <a:grpSpLocks/>
          </p:cNvGrpSpPr>
          <p:nvPr userDrawn="1"/>
        </p:nvGrpSpPr>
        <p:grpSpPr bwMode="auto">
          <a:xfrm>
            <a:off x="0" y="636811"/>
            <a:ext cx="9144000" cy="134936"/>
            <a:chOff x="192" y="1023"/>
            <a:chExt cx="5376" cy="96"/>
          </a:xfrm>
        </p:grpSpPr>
        <p:sp>
          <p:nvSpPr>
            <p:cNvPr id="12"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cs typeface="Arial" charset="0"/>
              </a:endParaRPr>
            </a:p>
          </p:txBody>
        </p:sp>
        <p:sp>
          <p:nvSpPr>
            <p:cNvPr id="13"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cs typeface="Arial" charset="0"/>
              </a:endParaRPr>
            </a:p>
          </p:txBody>
        </p:sp>
      </p:grpSp>
      <p:pic>
        <p:nvPicPr>
          <p:cNvPr id="14" name="Picture 2" descr="C:\Users\Christopher.Jeszensz\AppData\Local\Microsoft\Windows\Temporary Internet Files\Content.Outlook\XX2D04T6\USARMY_2D_2C_LE_NS_PS.png"/>
          <p:cNvPicPr>
            <a:picLocks noChangeAspect="1" noChangeArrowheads="1"/>
          </p:cNvPicPr>
          <p:nvPr userDrawn="1"/>
        </p:nvPicPr>
        <p:blipFill>
          <a:blip r:embed="rId25" cstate="print"/>
          <a:srcRect/>
          <a:stretch>
            <a:fillRect/>
          </a:stretch>
        </p:blipFill>
        <p:spPr bwMode="auto">
          <a:xfrm>
            <a:off x="0" y="0"/>
            <a:ext cx="425944" cy="636811"/>
          </a:xfrm>
          <a:prstGeom prst="rect">
            <a:avLst/>
          </a:prstGeom>
          <a:noFill/>
          <a:effectLst>
            <a:outerShdw blurRad="50800" dist="38100" dir="2700000" algn="tl" rotWithShape="0">
              <a:prstClr val="black">
                <a:alpha val="40000"/>
              </a:prstClr>
            </a:outerShdw>
          </a:effectLst>
        </p:spPr>
      </p:pic>
      <p:sp>
        <p:nvSpPr>
          <p:cNvPr id="17" name="Rectangle 18"/>
          <p:cNvSpPr>
            <a:spLocks noChangeArrowheads="1"/>
          </p:cNvSpPr>
          <p:nvPr userDrawn="1"/>
        </p:nvSpPr>
        <p:spPr bwMode="auto">
          <a:xfrm>
            <a:off x="449092" y="0"/>
            <a:ext cx="3881607" cy="636811"/>
          </a:xfrm>
          <a:prstGeom prst="rect">
            <a:avLst/>
          </a:prstGeom>
          <a:solidFill>
            <a:schemeClr val="tx1"/>
          </a:solidFill>
          <a:ln w="9525">
            <a:noFill/>
            <a:miter lim="800000"/>
            <a:headEnd/>
            <a:tailEnd/>
          </a:ln>
        </p:spPr>
        <p:txBody>
          <a:bodyPr wrap="none" lIns="91432" tIns="45716" rIns="91432" bIns="45716" anchor="ctr"/>
          <a:lstStyle/>
          <a:p>
            <a:pPr eaLnBrk="0" fontAlgn="base" hangingPunct="0">
              <a:spcBef>
                <a:spcPct val="0"/>
              </a:spcBef>
              <a:spcAft>
                <a:spcPct val="0"/>
              </a:spcAft>
              <a:defRPr/>
            </a:pPr>
            <a:r>
              <a:rPr lang="en-US" sz="1400" b="1" dirty="0">
                <a:solidFill>
                  <a:srgbClr val="F6C700"/>
                </a:solidFill>
                <a:latin typeface="Arial" pitchFamily="34" charset="0"/>
                <a:cs typeface="Arial" charset="0"/>
              </a:rPr>
              <a:t>AMERICA’S </a:t>
            </a:r>
            <a:r>
              <a:rPr lang="en-US" sz="1400" b="1" dirty="0" smtClean="0">
                <a:solidFill>
                  <a:srgbClr val="F6C700"/>
                </a:solidFill>
                <a:latin typeface="Arial" pitchFamily="34" charset="0"/>
                <a:cs typeface="Arial" charset="0"/>
              </a:rPr>
              <a:t>ARMY IN THE PACIFIC</a:t>
            </a:r>
            <a:endParaRPr lang="en-US" sz="1400" b="1" dirty="0">
              <a:solidFill>
                <a:srgbClr val="F6C700"/>
              </a:solidFill>
              <a:latin typeface="Arial" pitchFamily="34" charset="0"/>
              <a:cs typeface="Arial" charset="0"/>
            </a:endParaRPr>
          </a:p>
          <a:p>
            <a:pPr eaLnBrk="0" fontAlgn="base" hangingPunct="0">
              <a:spcBef>
                <a:spcPct val="0"/>
              </a:spcBef>
              <a:spcAft>
                <a:spcPct val="0"/>
              </a:spcAft>
              <a:defRPr/>
            </a:pPr>
            <a:r>
              <a:rPr lang="en-US" sz="1400" b="1" i="1" u="sng" dirty="0" smtClean="0">
                <a:solidFill>
                  <a:srgbClr val="969696"/>
                </a:solidFill>
                <a:latin typeface="Arial" pitchFamily="34" charset="0"/>
                <a:cs typeface="Arial" charset="0"/>
              </a:rPr>
              <a:t>PEOPLE</a:t>
            </a:r>
            <a:r>
              <a:rPr lang="en-US" sz="1400" b="1" i="1" dirty="0" smtClean="0">
                <a:solidFill>
                  <a:srgbClr val="969696"/>
                </a:solidFill>
                <a:latin typeface="Arial" pitchFamily="34" charset="0"/>
                <a:cs typeface="Arial" charset="0"/>
              </a:rPr>
              <a:t> ARE OUR ADVANTAGE!</a:t>
            </a:r>
            <a:endParaRPr lang="en-US" sz="1400" b="1" i="1" dirty="0">
              <a:solidFill>
                <a:srgbClr val="969696"/>
              </a:solidFill>
              <a:latin typeface="Arial" pitchFamily="34" charset="0"/>
              <a:cs typeface="Arial" charset="0"/>
            </a:endParaRPr>
          </a:p>
        </p:txBody>
      </p:sp>
    </p:spTree>
    <p:extLst>
      <p:ext uri="{BB962C8B-B14F-4D97-AF65-F5344CB8AC3E}">
        <p14:creationId xmlns:p14="http://schemas.microsoft.com/office/powerpoint/2010/main" xmlns="" val="957397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6" r:id="rId21"/>
    <p:sldLayoutId id="2147483697" r:id="rId22"/>
    <p:sldLayoutId id="2147483895" r:id="rId23"/>
  </p:sldLayoutIdLst>
  <p:hf hdr="0" ftr="0" dt="0"/>
  <p:txStyles>
    <p:titleStyle>
      <a:lvl1pPr algn="r"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4BD97"/>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 name="Group 8"/>
          <p:cNvGrpSpPr>
            <a:grpSpLocks/>
          </p:cNvGrpSpPr>
          <p:nvPr/>
        </p:nvGrpSpPr>
        <p:grpSpPr bwMode="auto">
          <a:xfrm>
            <a:off x="0" y="636811"/>
            <a:ext cx="9144000" cy="125189"/>
            <a:chOff x="192" y="1023"/>
            <a:chExt cx="5376" cy="96"/>
          </a:xfrm>
        </p:grpSpPr>
        <p:sp>
          <p:nvSpPr>
            <p:cNvPr id="34"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cs typeface="Arial" charset="0"/>
              </a:endParaRPr>
            </a:p>
          </p:txBody>
        </p:sp>
        <p:sp>
          <p:nvSpPr>
            <p:cNvPr id="35"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cs typeface="Arial" charset="0"/>
              </a:endParaRPr>
            </a:p>
          </p:txBody>
        </p:sp>
      </p:grpSp>
      <p:sp>
        <p:nvSpPr>
          <p:cNvPr id="31" name="Rectangle 18"/>
          <p:cNvSpPr>
            <a:spLocks noChangeArrowheads="1"/>
          </p:cNvSpPr>
          <p:nvPr/>
        </p:nvSpPr>
        <p:spPr bwMode="auto">
          <a:xfrm>
            <a:off x="410993" y="0"/>
            <a:ext cx="3827520" cy="644525"/>
          </a:xfrm>
          <a:prstGeom prst="rect">
            <a:avLst/>
          </a:prstGeom>
          <a:solidFill>
            <a:schemeClr val="tx1"/>
          </a:solidFill>
          <a:ln w="9525">
            <a:noFill/>
            <a:miter lim="800000"/>
            <a:headEnd/>
            <a:tailEnd/>
          </a:ln>
        </p:spPr>
        <p:txBody>
          <a:bodyPr wrap="none" lIns="91432" tIns="45716" rIns="91432" bIns="45716" anchor="ctr"/>
          <a:lstStyle/>
          <a:p>
            <a:pPr eaLnBrk="0" fontAlgn="base" hangingPunct="0">
              <a:spcBef>
                <a:spcPct val="0"/>
              </a:spcBef>
              <a:spcAft>
                <a:spcPct val="0"/>
              </a:spcAft>
              <a:defRPr/>
            </a:pPr>
            <a:r>
              <a:rPr lang="en-US" sz="1400" b="1" dirty="0">
                <a:solidFill>
                  <a:srgbClr val="F6C700"/>
                </a:solidFill>
                <a:latin typeface="Arial" pitchFamily="34" charset="0"/>
                <a:cs typeface="Arial" charset="0"/>
              </a:rPr>
              <a:t>AMERICA’S </a:t>
            </a:r>
            <a:r>
              <a:rPr lang="en-US" sz="1400" b="1" dirty="0" smtClean="0">
                <a:solidFill>
                  <a:srgbClr val="F6C700"/>
                </a:solidFill>
                <a:latin typeface="Arial" pitchFamily="34" charset="0"/>
                <a:cs typeface="Arial" charset="0"/>
              </a:rPr>
              <a:t>ARMY IN THE PACIFIC</a:t>
            </a:r>
            <a:endParaRPr lang="en-US" sz="1400" b="1" dirty="0">
              <a:solidFill>
                <a:srgbClr val="F6C700"/>
              </a:solidFill>
              <a:latin typeface="Arial" pitchFamily="34" charset="0"/>
              <a:cs typeface="Arial" charset="0"/>
            </a:endParaRPr>
          </a:p>
          <a:p>
            <a:pPr eaLnBrk="0" fontAlgn="base" hangingPunct="0">
              <a:spcBef>
                <a:spcPct val="0"/>
              </a:spcBef>
              <a:spcAft>
                <a:spcPct val="0"/>
              </a:spcAft>
              <a:defRPr/>
            </a:pPr>
            <a:r>
              <a:rPr lang="en-US" sz="1400" b="1" i="1" u="sng" dirty="0" smtClean="0">
                <a:solidFill>
                  <a:srgbClr val="969696"/>
                </a:solidFill>
                <a:latin typeface="Arial" pitchFamily="34" charset="0"/>
                <a:cs typeface="Arial" charset="0"/>
              </a:rPr>
              <a:t>PEOPLE</a:t>
            </a:r>
            <a:r>
              <a:rPr lang="en-US" sz="1400" b="1" i="1" dirty="0" smtClean="0">
                <a:solidFill>
                  <a:srgbClr val="969696"/>
                </a:solidFill>
                <a:latin typeface="Arial" pitchFamily="34" charset="0"/>
                <a:cs typeface="Arial" charset="0"/>
              </a:rPr>
              <a:t> ARE OUR ADVANTAGE!</a:t>
            </a:r>
            <a:endParaRPr lang="en-US" sz="1400" b="1" i="1" dirty="0">
              <a:solidFill>
                <a:srgbClr val="969696"/>
              </a:solidFill>
              <a:latin typeface="Arial" pitchFamily="34" charset="0"/>
              <a:cs typeface="Arial" charset="0"/>
            </a:endParaRPr>
          </a:p>
        </p:txBody>
      </p:sp>
      <p:sp>
        <p:nvSpPr>
          <p:cNvPr id="16" name="Slide Number Placeholder 4"/>
          <p:cNvSpPr>
            <a:spLocks noGrp="1"/>
          </p:cNvSpPr>
          <p:nvPr>
            <p:ph type="sldNum" sz="quarter" idx="4"/>
          </p:nvPr>
        </p:nvSpPr>
        <p:spPr>
          <a:xfrm>
            <a:off x="7010400" y="6553200"/>
            <a:ext cx="2133600" cy="182563"/>
          </a:xfrm>
          <a:prstGeom prst="rect">
            <a:avLst/>
          </a:prstGeom>
        </p:spPr>
        <p:txBody>
          <a:bodyPr/>
          <a:lstStyle>
            <a:lvl1pPr marL="0" algn="r" defTabSz="914400" rtl="0" eaLnBrk="1" fontAlgn="base" latinLnBrk="0" hangingPunct="1">
              <a:spcBef>
                <a:spcPct val="0"/>
              </a:spcBef>
              <a:spcAft>
                <a:spcPct val="0"/>
              </a:spcAft>
              <a:defRPr lang="en-US" sz="1200" kern="1200" smtClean="0">
                <a:solidFill>
                  <a:prstClr val="black"/>
                </a:solidFill>
                <a:latin typeface="Times New Roman" pitchFamily="18" charset="0"/>
                <a:ea typeface="+mn-ea"/>
                <a:cs typeface="Arial" charset="0"/>
              </a:defRPr>
            </a:lvl1pPr>
          </a:lstStyle>
          <a:p>
            <a:pPr>
              <a:defRPr/>
            </a:pPr>
            <a:fld id="{F3651A09-0AE8-4796-817A-B8FC102EA0DE}" type="slidenum">
              <a:rPr/>
              <a:pPr>
                <a:defRPr/>
              </a:pPr>
              <a:t>‹#›</a:t>
            </a:fld>
            <a:endParaRPr dirty="0"/>
          </a:p>
        </p:txBody>
      </p:sp>
      <p:pic>
        <p:nvPicPr>
          <p:cNvPr id="18" name="Picture 2" descr="C:\Users\Christopher.Jeszensz\AppData\Local\Microsoft\Windows\Temporary Internet Files\Content.Outlook\XX2D04T6\USARMY_2D_2C_LE_NS_PS.png"/>
          <p:cNvPicPr>
            <a:picLocks noChangeAspect="1"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auto">
          <a:xfrm>
            <a:off x="0" y="7546"/>
            <a:ext cx="426057" cy="636980"/>
          </a:xfrm>
          <a:prstGeom prst="rect">
            <a:avLst/>
          </a:prstGeom>
          <a:noFill/>
        </p:spPr>
      </p:pic>
      <p:sp>
        <p:nvSpPr>
          <p:cNvPr id="15" name="Title 1"/>
          <p:cNvSpPr txBox="1">
            <a:spLocks/>
          </p:cNvSpPr>
          <p:nvPr userDrawn="1"/>
        </p:nvSpPr>
        <p:spPr>
          <a:xfrm>
            <a:off x="4238514" y="3149"/>
            <a:ext cx="4905486" cy="640690"/>
          </a:xfrm>
          <a:prstGeom prst="rect">
            <a:avLst/>
          </a:prstGeom>
          <a:solidFill>
            <a:schemeClr val="tx1"/>
          </a:solidFill>
        </p:spPr>
        <p:txBody>
          <a:bodyPr anchor="ctr"/>
          <a:lst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a:lstStyle>
          <a:p>
            <a:endParaRPr lang="en-US" sz="2800" dirty="0">
              <a:solidFill>
                <a:srgbClr val="FFC50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3967608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Lst>
  <p:hf hdr="0" ftr="0" dt="0"/>
  <p:txStyles>
    <p:titleStyle>
      <a:lvl1pPr algn="r"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google.com/url?sa=i&amp;rct=j&amp;q=&amp;esrc=s&amp;frm=1&amp;source=images&amp;cd=&amp;cad=rja&amp;docid=h-X8rOdIX1vCWM&amp;tbnid=8J8nv6u5gjH_qM:&amp;ved=0CAUQjRw&amp;url=http://www.usarpac.army.mil/18thmedcom/history.html&amp;ei=w2MuUZLdE6rjiAKEsYCYCg&amp;bvm=bv.42965579,d.cGE&amp;psig=AFQjCNGNegEwaW21X4DumqbkiiTf9NkhHg&amp;ust=1362081088377933" TargetMode="External"/><Relationship Id="rId18" Type="http://schemas.openxmlformats.org/officeDocument/2006/relationships/hyperlink" Target="http://www.google.com/url?sa=i&amp;rct=j&amp;q=&amp;esrc=s&amp;frm=1&amp;source=images&amp;cd=&amp;cad=rja&amp;docid=S0700yjb5zZxcM&amp;tbnid=wMR2NvGCnyLZUM:&amp;ved=0CAUQjRw&amp;url=http://en.wikipedia.org/wiki/8th_Theater_Sustainment_Command&amp;ei=l9onUfbuDuitiALT94GYAQ&amp;bvm=bv.42768644,d.cGE&amp;psig=AFQjCNG_2cpp1iSOI3Kw3JuCqaByLyP6fg&amp;ust=1361652757616634" TargetMode="External"/><Relationship Id="rId26" Type="http://schemas.openxmlformats.org/officeDocument/2006/relationships/image" Target="../media/image22.jpeg"/><Relationship Id="rId3" Type="http://schemas.openxmlformats.org/officeDocument/2006/relationships/image" Target="../media/image5.png"/><Relationship Id="rId21"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6.jpeg"/><Relationship Id="rId25"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hyperlink" Target="http://www.google.com/url?sa=i&amp;rct=j&amp;q=311th+signal+command&amp;source=images&amp;cd=&amp;cad=rja&amp;docid=18Nrqb1qXvpe-M&amp;tbnid=H7n4SRqCRi-6XM:&amp;ved=0CAUQjRw&amp;url=http://vimeo.com/the311thsignal&amp;ei=tcguUaw5iISLAqHjgZAE&amp;bvm=bv.43148975,d.cGE&amp;psig=AFQjCNFeTgI5n8B6HKHlRg22Yhw5JlYbIQ&amp;ust=1362106927277382" TargetMode="External"/><Relationship Id="rId20" Type="http://schemas.openxmlformats.org/officeDocument/2006/relationships/hyperlink" Target="http://www.google.com/url?sa=i&amp;rct=j&amp;q=&amp;esrc=s&amp;frm=1&amp;source=images&amp;cd=&amp;cad=rja&amp;docid=C5r9Zb3GUQwbNM&amp;tbnid=Coyc4GpZlCFpFM:&amp;ved=0CAUQjRw&amp;url=http://en.wikipedia.org/wiki/94th_Army_Air_and_Missile_Defense_Command_(United_States)&amp;ei=yasvUf6HEIrBigKss4HAAw&amp;bvm=bv.43148975,d.cGE&amp;psig=AFQjCNFjTstu2EkLYgFbEJA0wLFirXCKvw&amp;ust=1362165063730689" TargetMode="External"/><Relationship Id="rId29"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0.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19.jpeg"/><Relationship Id="rId28" Type="http://schemas.openxmlformats.org/officeDocument/2006/relationships/image" Target="../media/image23.png"/><Relationship Id="rId10" Type="http://schemas.openxmlformats.org/officeDocument/2006/relationships/image" Target="../media/image11.jpeg"/><Relationship Id="rId19" Type="http://schemas.openxmlformats.org/officeDocument/2006/relationships/image" Target="../media/image17.png"/><Relationship Id="rId31" Type="http://schemas.openxmlformats.org/officeDocument/2006/relationships/image" Target="../media/image26.jpeg"/><Relationship Id="rId4" Type="http://schemas.openxmlformats.org/officeDocument/2006/relationships/image" Target="../media/image6.jpeg"/><Relationship Id="rId9" Type="http://schemas.openxmlformats.org/officeDocument/2006/relationships/hyperlink" Target="http://www.google.com/url?sa=i&amp;rct=j&amp;q=&amp;esrc=s&amp;frm=1&amp;source=images&amp;cd=&amp;cad=rja&amp;docid=yxdCIiiF8AVQtM&amp;tbnid=iz7rzwGm7O2MuM:&amp;ved=0CAUQjRw&amp;url=http://www.usfj.mil/welcome.html&amp;ei=ztQnUajJMOTcigKjtoCwCQ&amp;bvm=bv.42768644,d.cGE&amp;psig=AFQjCNErPjIZkh86PiGvzMgBAk2nhyEZcA&amp;ust=1361651275441725" TargetMode="External"/><Relationship Id="rId14" Type="http://schemas.openxmlformats.org/officeDocument/2006/relationships/image" Target="../media/image14.png"/><Relationship Id="rId22" Type="http://schemas.openxmlformats.org/officeDocument/2006/relationships/hyperlink" Target="http://www.google.com/url?sa=i&amp;rct=j&amp;q=&amp;esrc=s&amp;frm=1&amp;source=images&amp;cd=&amp;cad=rja&amp;docid=W0874Lv9tB5uTM&amp;tbnid=LNVCE2IRdBd5wM:&amp;ved=0CAUQjRw&amp;url=http://www.facebook.com/9thMissionSupportCommand&amp;ei=c9EnUcr3I9DsigKhtYCwDg&amp;bvm=bv.42768644,d.cGE&amp;psig=AFQjCNE2D3hAmVP_lQIP2P-VtXkndm4lUA&amp;ust=1361650418013321" TargetMode="External"/><Relationship Id="rId27" Type="http://schemas.openxmlformats.org/officeDocument/2006/relationships/hyperlink" Target="http://en.wikipedia.org/wiki/File:U.S._Army_Alaska_-_Emblem.png" TargetMode="External"/><Relationship Id="rId30"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0" y="1110417"/>
            <a:ext cx="9144000" cy="1470025"/>
          </a:xfrm>
        </p:spPr>
        <p:txBody>
          <a:bodyPr/>
          <a:lstStyle/>
          <a:p>
            <a:r>
              <a:rPr lang="en-US" b="1" i="1" dirty="0" smtClean="0">
                <a:latin typeface="Verdana" panose="020B0604030504040204" pitchFamily="34" charset="0"/>
                <a:ea typeface="Verdana" panose="020B0604030504040204" pitchFamily="34" charset="0"/>
                <a:cs typeface="Verdana" panose="020B0604030504040204" pitchFamily="34" charset="0"/>
              </a:rPr>
              <a:t/>
            </a:r>
            <a:br>
              <a:rPr lang="en-US" b="1" i="1" dirty="0" smtClean="0">
                <a:latin typeface="Verdana" panose="020B0604030504040204" pitchFamily="34" charset="0"/>
                <a:ea typeface="Verdana" panose="020B0604030504040204" pitchFamily="34" charset="0"/>
                <a:cs typeface="Verdana" panose="020B0604030504040204" pitchFamily="34" charset="0"/>
              </a:rPr>
            </a:br>
            <a:r>
              <a:rPr lang="en-US" b="1" i="1" dirty="0">
                <a:latin typeface="Verdana" panose="020B0604030504040204" pitchFamily="34" charset="0"/>
                <a:ea typeface="Verdana" panose="020B0604030504040204" pitchFamily="34" charset="0"/>
                <a:cs typeface="Verdana" panose="020B0604030504040204" pitchFamily="34" charset="0"/>
              </a:rPr>
              <a:t>The Total Force in the Pacific</a:t>
            </a:r>
            <a:br>
              <a:rPr lang="en-US" b="1" i="1" dirty="0">
                <a:latin typeface="Verdana" panose="020B0604030504040204" pitchFamily="34" charset="0"/>
                <a:ea typeface="Verdana" panose="020B0604030504040204" pitchFamily="34" charset="0"/>
                <a:cs typeface="Verdana" panose="020B0604030504040204" pitchFamily="34" charset="0"/>
              </a:rPr>
            </a:br>
            <a:endParaRPr lang="en-US" b="1" i="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U_S_ Army Pacific Shoulder Sleeve Insignia.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37857" y="3200400"/>
            <a:ext cx="1796143" cy="1676400"/>
          </a:xfrm>
          <a:prstGeom prst="rect">
            <a:avLst/>
          </a:prstGeom>
          <a:noFill/>
          <a:ln w="9525">
            <a:noFill/>
            <a:miter lim="800000"/>
            <a:headEnd/>
            <a:tailEnd/>
          </a:ln>
        </p:spPr>
      </p:pic>
      <p:sp>
        <p:nvSpPr>
          <p:cNvPr id="10" name="Subtitle 2"/>
          <p:cNvSpPr>
            <a:spLocks noGrp="1"/>
          </p:cNvSpPr>
          <p:nvPr>
            <p:ph type="subTitle" idx="1"/>
          </p:nvPr>
        </p:nvSpPr>
        <p:spPr>
          <a:xfrm>
            <a:off x="152400" y="5334000"/>
            <a:ext cx="8534400" cy="1219200"/>
          </a:xfrm>
        </p:spPr>
        <p:txBody>
          <a:bodyPr>
            <a:normAutofit/>
          </a:bodyPr>
          <a:lstStyle/>
          <a:p>
            <a:pPr>
              <a:lnSpc>
                <a:spcPct val="100000"/>
              </a:lnSpc>
              <a:spcBef>
                <a:spcPts val="0"/>
              </a:spcBef>
            </a:pPr>
            <a:r>
              <a:rPr lang="en-US" sz="2000" b="1" dirty="0" smtClean="0">
                <a:solidFill>
                  <a:schemeClr val="tx1"/>
                </a:solidFill>
              </a:rPr>
              <a:t>General Robert B. Brown</a:t>
            </a:r>
          </a:p>
          <a:p>
            <a:pPr>
              <a:lnSpc>
                <a:spcPct val="100000"/>
              </a:lnSpc>
              <a:spcBef>
                <a:spcPts val="0"/>
              </a:spcBef>
            </a:pPr>
            <a:r>
              <a:rPr lang="en-US" sz="2000" b="1" dirty="0" smtClean="0">
                <a:solidFill>
                  <a:schemeClr val="tx1"/>
                </a:solidFill>
              </a:rPr>
              <a:t>Commanding General, US Army Pacific</a:t>
            </a:r>
          </a:p>
          <a:p>
            <a:pPr>
              <a:lnSpc>
                <a:spcPct val="100000"/>
              </a:lnSpc>
              <a:spcBef>
                <a:spcPts val="0"/>
              </a:spcBef>
            </a:pPr>
            <a:r>
              <a:rPr lang="en-US" sz="2000" b="1" dirty="0" smtClean="0">
                <a:solidFill>
                  <a:schemeClr val="tx1"/>
                </a:solidFill>
              </a:rPr>
              <a:t>One Team!</a:t>
            </a:r>
            <a:endParaRPr lang="en-US" sz="2000" b="1" dirty="0">
              <a:solidFill>
                <a:schemeClr val="tx1"/>
              </a:solidFill>
            </a:endParaRPr>
          </a:p>
        </p:txBody>
      </p:sp>
      <p:sp>
        <p:nvSpPr>
          <p:cNvPr id="13" name="TextBox 12"/>
          <p:cNvSpPr txBox="1"/>
          <p:nvPr/>
        </p:nvSpPr>
        <p:spPr>
          <a:xfrm>
            <a:off x="3846733" y="6604084"/>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1217095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Title 2"/>
          <p:cNvSpPr>
            <a:spLocks noGrp="1"/>
          </p:cNvSpPr>
          <p:nvPr>
            <p:ph type="title" idx="4294967295"/>
          </p:nvPr>
        </p:nvSpPr>
        <p:spPr>
          <a:xfrm>
            <a:off x="3401568" y="86384"/>
            <a:ext cx="5715000" cy="609600"/>
          </a:xfrm>
          <a:prstGeom prst="rect">
            <a:avLst/>
          </a:prstGeom>
        </p:spPr>
        <p:txBody>
          <a:bodyPr>
            <a:noAutofit/>
          </a:bodyPr>
          <a:lstStyle/>
          <a:p>
            <a:r>
              <a:rPr lang="en-US" sz="3200" b="1" i="1" dirty="0" smtClean="0">
                <a:solidFill>
                  <a:srgbClr val="FFC50D"/>
                </a:solidFill>
                <a:latin typeface=" Arial"/>
                <a:cs typeface="Arial" pitchFamily="34" charset="0"/>
              </a:rPr>
              <a:t>Pacific Pathways</a:t>
            </a:r>
            <a:endParaRPr lang="en-US" sz="3200" b="1" i="1" dirty="0">
              <a:solidFill>
                <a:srgbClr val="FFC50D"/>
              </a:solidFill>
              <a:latin typeface=" Arial"/>
              <a:cs typeface="Arial" pitchFamily="34" charset="0"/>
            </a:endParaRPr>
          </a:p>
        </p:txBody>
      </p:sp>
      <p:sp>
        <p:nvSpPr>
          <p:cNvPr id="150" name="Content Placeholder 4"/>
          <p:cNvSpPr txBox="1">
            <a:spLocks/>
          </p:cNvSpPr>
          <p:nvPr/>
        </p:nvSpPr>
        <p:spPr>
          <a:xfrm>
            <a:off x="5029200" y="1143000"/>
            <a:ext cx="4087368"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800" b="1" dirty="0" smtClean="0">
                <a:solidFill>
                  <a:prstClr val="black"/>
                </a:solidFill>
                <a:latin typeface=" Arial"/>
                <a:cs typeface="Arial" pitchFamily="34" charset="0"/>
              </a:rPr>
              <a:t>Strategic approach </a:t>
            </a:r>
            <a:r>
              <a:rPr lang="en-US" sz="1800" dirty="0" smtClean="0">
                <a:solidFill>
                  <a:prstClr val="black"/>
                </a:solidFill>
                <a:latin typeface=" Arial"/>
                <a:cs typeface="Arial" pitchFamily="34" charset="0"/>
              </a:rPr>
              <a:t>to both </a:t>
            </a:r>
            <a:r>
              <a:rPr lang="en-US" sz="1800" b="1" i="1" dirty="0" smtClean="0">
                <a:solidFill>
                  <a:prstClr val="black"/>
                </a:solidFill>
                <a:latin typeface=" Arial"/>
                <a:cs typeface="Arial" pitchFamily="34" charset="0"/>
              </a:rPr>
              <a:t>training</a:t>
            </a:r>
            <a:r>
              <a:rPr lang="en-US" sz="1800" dirty="0" smtClean="0">
                <a:solidFill>
                  <a:prstClr val="black"/>
                </a:solidFill>
                <a:latin typeface=" Arial"/>
                <a:cs typeface="Arial" pitchFamily="34" charset="0"/>
              </a:rPr>
              <a:t> and </a:t>
            </a:r>
            <a:r>
              <a:rPr lang="en-US" sz="1800" b="1" i="1" dirty="0" smtClean="0">
                <a:solidFill>
                  <a:prstClr val="black"/>
                </a:solidFill>
                <a:latin typeface=" Arial"/>
                <a:cs typeface="Arial" pitchFamily="34" charset="0"/>
              </a:rPr>
              <a:t>security cooperation</a:t>
            </a:r>
            <a:r>
              <a:rPr lang="en-US" sz="1800" dirty="0" smtClean="0">
                <a:solidFill>
                  <a:prstClr val="black"/>
                </a:solidFill>
                <a:latin typeface=" Arial"/>
                <a:cs typeface="Arial" pitchFamily="34" charset="0"/>
              </a:rPr>
              <a:t>:</a:t>
            </a:r>
            <a:r>
              <a:rPr lang="en-US" sz="1400" dirty="0" smtClean="0">
                <a:solidFill>
                  <a:prstClr val="black"/>
                </a:solidFill>
                <a:latin typeface=" Arial"/>
                <a:cs typeface="Arial" pitchFamily="34" charset="0"/>
              </a:rPr>
              <a:t/>
            </a:r>
            <a:br>
              <a:rPr lang="en-US" sz="1400" dirty="0" smtClean="0">
                <a:solidFill>
                  <a:prstClr val="black"/>
                </a:solidFill>
                <a:latin typeface=" Arial"/>
                <a:cs typeface="Arial" pitchFamily="34" charset="0"/>
              </a:rPr>
            </a:br>
            <a:endParaRPr lang="en-US" sz="1000" dirty="0">
              <a:solidFill>
                <a:prstClr val="black"/>
              </a:solidFill>
              <a:latin typeface=" Arial"/>
              <a:cs typeface="Arial" pitchFamily="34" charset="0"/>
            </a:endParaRPr>
          </a:p>
          <a:p>
            <a:pPr marL="174625" indent="-168275">
              <a:spcBef>
                <a:spcPts val="0"/>
              </a:spcBef>
              <a:spcAft>
                <a:spcPts val="600"/>
              </a:spcAft>
              <a:defRPr/>
            </a:pPr>
            <a:r>
              <a:rPr lang="en-US" sz="1600" b="1" dirty="0" smtClean="0">
                <a:solidFill>
                  <a:prstClr val="black"/>
                </a:solidFill>
                <a:latin typeface=" Arial"/>
                <a:cs typeface="Arial" pitchFamily="34" charset="0"/>
              </a:rPr>
              <a:t>Builds</a:t>
            </a:r>
            <a:r>
              <a:rPr lang="en-US" sz="1600" dirty="0" smtClean="0">
                <a:solidFill>
                  <a:prstClr val="black"/>
                </a:solidFill>
                <a:latin typeface=" Arial"/>
                <a:cs typeface="Arial" pitchFamily="34" charset="0"/>
              </a:rPr>
              <a:t> </a:t>
            </a:r>
            <a:r>
              <a:rPr lang="en-US" sz="1600" b="1" dirty="0" smtClean="0">
                <a:solidFill>
                  <a:prstClr val="black"/>
                </a:solidFill>
                <a:latin typeface=" Arial"/>
                <a:cs typeface="Arial" pitchFamily="34" charset="0"/>
              </a:rPr>
              <a:t>Readiness</a:t>
            </a:r>
            <a:r>
              <a:rPr lang="en-US" sz="1600" dirty="0">
                <a:solidFill>
                  <a:prstClr val="black"/>
                </a:solidFill>
                <a:latin typeface=" Arial"/>
                <a:cs typeface="Arial" pitchFamily="34" charset="0"/>
              </a:rPr>
              <a:t> </a:t>
            </a:r>
            <a:r>
              <a:rPr lang="en-US" sz="1600" dirty="0" smtClean="0">
                <a:solidFill>
                  <a:prstClr val="black"/>
                </a:solidFill>
                <a:latin typeface=" Arial"/>
                <a:cs typeface="Arial" pitchFamily="34" charset="0"/>
              </a:rPr>
              <a:t>at the Tactical, Operational, and Strategic levels</a:t>
            </a:r>
            <a:endParaRPr lang="en-US" sz="1600" b="1" dirty="0" smtClean="0">
              <a:solidFill>
                <a:prstClr val="black"/>
              </a:solidFill>
              <a:latin typeface=" Arial"/>
              <a:cs typeface="Arial" pitchFamily="34" charset="0"/>
            </a:endParaRPr>
          </a:p>
          <a:p>
            <a:pPr marL="174625" indent="-168275">
              <a:spcBef>
                <a:spcPts val="0"/>
              </a:spcBef>
              <a:spcAft>
                <a:spcPts val="600"/>
              </a:spcAft>
              <a:defRPr/>
            </a:pPr>
            <a:r>
              <a:rPr lang="en-US" sz="1600" dirty="0" smtClean="0">
                <a:solidFill>
                  <a:prstClr val="black"/>
                </a:solidFill>
                <a:latin typeface=" Arial"/>
                <a:cs typeface="Arial" pitchFamily="34" charset="0"/>
              </a:rPr>
              <a:t>Demonstrates ability to </a:t>
            </a:r>
            <a:r>
              <a:rPr lang="en-US" sz="1600" b="1" dirty="0" smtClean="0">
                <a:solidFill>
                  <a:prstClr val="black"/>
                </a:solidFill>
                <a:latin typeface=" Arial"/>
                <a:cs typeface="Arial" pitchFamily="34" charset="0"/>
              </a:rPr>
              <a:t>rapidly deploy </a:t>
            </a:r>
            <a:r>
              <a:rPr lang="en-US" sz="1600" dirty="0" smtClean="0">
                <a:solidFill>
                  <a:prstClr val="black"/>
                </a:solidFill>
                <a:latin typeface=" Arial"/>
                <a:cs typeface="Arial" pitchFamily="34" charset="0"/>
              </a:rPr>
              <a:t>(tailorable, scalable, and expeditionary)</a:t>
            </a:r>
          </a:p>
          <a:p>
            <a:pPr marL="174625" indent="-168275">
              <a:spcBef>
                <a:spcPts val="0"/>
              </a:spcBef>
              <a:spcAft>
                <a:spcPts val="600"/>
              </a:spcAft>
              <a:defRPr/>
            </a:pPr>
            <a:r>
              <a:rPr lang="en-US" sz="1600" dirty="0" smtClean="0">
                <a:solidFill>
                  <a:prstClr val="black"/>
                </a:solidFill>
                <a:latin typeface=" Arial"/>
                <a:cs typeface="Arial" pitchFamily="34" charset="0"/>
              </a:rPr>
              <a:t>Positions</a:t>
            </a:r>
            <a:r>
              <a:rPr lang="en-US" sz="1600" b="1" dirty="0" smtClean="0">
                <a:solidFill>
                  <a:prstClr val="black"/>
                </a:solidFill>
                <a:latin typeface=" Arial"/>
                <a:cs typeface="Arial" pitchFamily="34" charset="0"/>
              </a:rPr>
              <a:t> </a:t>
            </a:r>
            <a:r>
              <a:rPr lang="en-US" sz="1600" dirty="0" smtClean="0">
                <a:solidFill>
                  <a:prstClr val="black"/>
                </a:solidFill>
                <a:latin typeface=" Arial"/>
                <a:cs typeface="Arial" pitchFamily="34" charset="0"/>
              </a:rPr>
              <a:t>Army Forces </a:t>
            </a:r>
            <a:r>
              <a:rPr lang="en-US" sz="1600" b="1" dirty="0" smtClean="0">
                <a:solidFill>
                  <a:prstClr val="black"/>
                </a:solidFill>
                <a:latin typeface=" Arial"/>
                <a:cs typeface="Arial" pitchFamily="34" charset="0"/>
              </a:rPr>
              <a:t>west of International </a:t>
            </a:r>
            <a:r>
              <a:rPr lang="en-US" sz="1600" b="1" dirty="0">
                <a:solidFill>
                  <a:prstClr val="black"/>
                </a:solidFill>
                <a:latin typeface=" Arial"/>
                <a:cs typeface="Arial" pitchFamily="34" charset="0"/>
              </a:rPr>
              <a:t>D</a:t>
            </a:r>
            <a:r>
              <a:rPr lang="en-US" sz="1600" b="1" dirty="0" smtClean="0">
                <a:solidFill>
                  <a:prstClr val="black"/>
                </a:solidFill>
                <a:latin typeface=" Arial"/>
                <a:cs typeface="Arial" pitchFamily="34" charset="0"/>
              </a:rPr>
              <a:t>ate </a:t>
            </a:r>
            <a:r>
              <a:rPr lang="en-US" sz="1600" b="1" dirty="0">
                <a:solidFill>
                  <a:prstClr val="black"/>
                </a:solidFill>
                <a:latin typeface=" Arial"/>
                <a:cs typeface="Arial" pitchFamily="34" charset="0"/>
              </a:rPr>
              <a:t>L</a:t>
            </a:r>
            <a:r>
              <a:rPr lang="en-US" sz="1600" b="1" dirty="0" smtClean="0">
                <a:solidFill>
                  <a:prstClr val="black"/>
                </a:solidFill>
                <a:latin typeface=" Arial"/>
                <a:cs typeface="Arial" pitchFamily="34" charset="0"/>
              </a:rPr>
              <a:t>ine </a:t>
            </a:r>
            <a:r>
              <a:rPr lang="en-US" sz="1600" dirty="0" smtClean="0">
                <a:solidFill>
                  <a:prstClr val="black"/>
                </a:solidFill>
                <a:latin typeface=" Arial"/>
                <a:cs typeface="Arial" pitchFamily="34" charset="0"/>
              </a:rPr>
              <a:t>for 10 months of the year</a:t>
            </a:r>
          </a:p>
          <a:p>
            <a:pPr marL="174625" indent="-168275">
              <a:spcBef>
                <a:spcPts val="0"/>
              </a:spcBef>
              <a:spcAft>
                <a:spcPts val="600"/>
              </a:spcAft>
              <a:defRPr/>
            </a:pPr>
            <a:r>
              <a:rPr lang="en-US" sz="1600" dirty="0" smtClean="0">
                <a:solidFill>
                  <a:prstClr val="black"/>
                </a:solidFill>
                <a:latin typeface=" Arial"/>
                <a:cs typeface="Arial" pitchFamily="34" charset="0"/>
              </a:rPr>
              <a:t>Provides opportunities to </a:t>
            </a:r>
            <a:r>
              <a:rPr lang="en-US" sz="1600" b="1" dirty="0" smtClean="0">
                <a:solidFill>
                  <a:prstClr val="black"/>
                </a:solidFill>
                <a:latin typeface=" Arial"/>
                <a:cs typeface="Arial" pitchFamily="34" charset="0"/>
              </a:rPr>
              <a:t>develop and employ Multi-Domain Battle </a:t>
            </a:r>
            <a:r>
              <a:rPr lang="en-US" sz="1600" dirty="0" smtClean="0">
                <a:solidFill>
                  <a:prstClr val="black"/>
                </a:solidFill>
                <a:latin typeface=" Arial"/>
                <a:cs typeface="Arial" pitchFamily="34" charset="0"/>
              </a:rPr>
              <a:t>concepts and future technologies</a:t>
            </a:r>
          </a:p>
          <a:p>
            <a:pPr marL="174625" indent="-168275">
              <a:spcBef>
                <a:spcPts val="0"/>
              </a:spcBef>
              <a:spcAft>
                <a:spcPts val="600"/>
              </a:spcAft>
              <a:defRPr/>
            </a:pPr>
            <a:r>
              <a:rPr lang="en-US" sz="1600" dirty="0" smtClean="0">
                <a:solidFill>
                  <a:prstClr val="black"/>
                </a:solidFill>
                <a:latin typeface=" Arial"/>
                <a:cs typeface="Arial" pitchFamily="34" charset="0"/>
              </a:rPr>
              <a:t>Creates Partner </a:t>
            </a:r>
            <a:r>
              <a:rPr lang="en-US" sz="1600" b="1" dirty="0" smtClean="0">
                <a:solidFill>
                  <a:prstClr val="black"/>
                </a:solidFill>
                <a:latin typeface=" Arial"/>
                <a:cs typeface="Arial" pitchFamily="34" charset="0"/>
              </a:rPr>
              <a:t>relationships, trust, and confidence </a:t>
            </a:r>
            <a:r>
              <a:rPr lang="en-US" sz="1600" dirty="0" smtClean="0">
                <a:solidFill>
                  <a:prstClr val="black"/>
                </a:solidFill>
                <a:latin typeface=" Arial"/>
                <a:cs typeface="Arial" pitchFamily="34" charset="0"/>
              </a:rPr>
              <a:t>from the </a:t>
            </a:r>
            <a:r>
              <a:rPr lang="en-US" sz="1600" b="1" dirty="0" smtClean="0">
                <a:solidFill>
                  <a:prstClr val="black"/>
                </a:solidFill>
                <a:latin typeface=" Arial"/>
                <a:cs typeface="Arial" pitchFamily="34" charset="0"/>
              </a:rPr>
              <a:t>Soldier to the Theater Commander </a:t>
            </a:r>
            <a:r>
              <a:rPr lang="en-US" sz="1600" dirty="0" smtClean="0">
                <a:solidFill>
                  <a:prstClr val="black"/>
                </a:solidFill>
                <a:latin typeface=" Arial"/>
                <a:cs typeface="Arial" pitchFamily="34" charset="0"/>
              </a:rPr>
              <a:t>level</a:t>
            </a:r>
          </a:p>
          <a:p>
            <a:pPr marL="6350" indent="0">
              <a:buFont typeface="Arial" pitchFamily="34" charset="0"/>
              <a:buNone/>
              <a:defRPr/>
            </a:pPr>
            <a:endParaRPr lang="en-US" sz="1600" dirty="0" smtClean="0">
              <a:solidFill>
                <a:prstClr val="black"/>
              </a:solidFill>
              <a:latin typeface=" Arial"/>
              <a:cs typeface="Arial" pitchFamily="34" charset="0"/>
            </a:endParaRPr>
          </a:p>
        </p:txBody>
      </p:sp>
      <p:sp>
        <p:nvSpPr>
          <p:cNvPr id="151" name="Content Placeholder 4"/>
          <p:cNvSpPr txBox="1">
            <a:spLocks/>
          </p:cNvSpPr>
          <p:nvPr/>
        </p:nvSpPr>
        <p:spPr>
          <a:xfrm>
            <a:off x="0" y="4899870"/>
            <a:ext cx="5334000" cy="609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US" sz="1600" b="1" i="1" dirty="0" smtClean="0">
                <a:solidFill>
                  <a:srgbClr val="0000FF"/>
                </a:solidFill>
                <a:latin typeface=" Arial"/>
                <a:cs typeface="Arial" pitchFamily="34" charset="0"/>
              </a:rPr>
              <a:t>Reconnaissance </a:t>
            </a:r>
            <a:r>
              <a:rPr lang="en-US" sz="1600" b="1" i="1" dirty="0">
                <a:solidFill>
                  <a:srgbClr val="0000FF"/>
                </a:solidFill>
                <a:latin typeface=" Arial"/>
                <a:cs typeface="Arial" pitchFamily="34" charset="0"/>
              </a:rPr>
              <a:t>+ Rehearsals + Relationships = </a:t>
            </a:r>
            <a:endParaRPr lang="en-US" sz="1600" b="1" i="1" dirty="0" smtClean="0">
              <a:solidFill>
                <a:srgbClr val="0000FF"/>
              </a:solidFill>
              <a:latin typeface=" Arial"/>
              <a:cs typeface="Arial" pitchFamily="34" charset="0"/>
            </a:endParaRPr>
          </a:p>
          <a:p>
            <a:pPr algn="ctr">
              <a:buFont typeface="Arial" pitchFamily="34" charset="0"/>
              <a:buNone/>
              <a:defRPr/>
            </a:pPr>
            <a:r>
              <a:rPr lang="en-US" sz="1600" b="1" i="1" u="sng" dirty="0" smtClean="0">
                <a:solidFill>
                  <a:srgbClr val="0000FF"/>
                </a:solidFill>
                <a:latin typeface=" Arial"/>
                <a:cs typeface="Arial" pitchFamily="34" charset="0"/>
              </a:rPr>
              <a:t>Readiness</a:t>
            </a:r>
            <a:endParaRPr lang="en-US" sz="1400" b="1" i="1" u="sng" dirty="0" smtClean="0">
              <a:solidFill>
                <a:srgbClr val="0000FF"/>
              </a:solidFill>
              <a:latin typeface=" Arial"/>
              <a:cs typeface="Arial" pitchFamily="34" charset="0"/>
            </a:endParaRPr>
          </a:p>
        </p:txBody>
      </p:sp>
      <p:sp>
        <p:nvSpPr>
          <p:cNvPr id="8" name="Content Placeholder 4"/>
          <p:cNvSpPr txBox="1">
            <a:spLocks/>
          </p:cNvSpPr>
          <p:nvPr/>
        </p:nvSpPr>
        <p:spPr>
          <a:xfrm>
            <a:off x="187171" y="5917389"/>
            <a:ext cx="8728229" cy="647701"/>
          </a:xfrm>
          <a:prstGeom prst="rect">
            <a:avLst/>
          </a:prstGeom>
          <a:solidFill>
            <a:srgbClr val="FFFF99"/>
          </a:solidFill>
          <a:ln>
            <a:solidFill>
              <a:schemeClr val="tx1"/>
            </a:solidFill>
          </a:ln>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spcBef>
                <a:spcPts val="0"/>
              </a:spcBef>
              <a:spcAft>
                <a:spcPts val="600"/>
              </a:spcAft>
              <a:buFont typeface="Arial" pitchFamily="34" charset="0"/>
              <a:buNone/>
              <a:defRPr/>
            </a:pPr>
            <a:r>
              <a:rPr lang="en-US" sz="1600" i="1" dirty="0" smtClean="0">
                <a:solidFill>
                  <a:prstClr val="black"/>
                </a:solidFill>
                <a:latin typeface=" Arial"/>
                <a:cs typeface="Arial" pitchFamily="34" charset="0"/>
              </a:rPr>
              <a:t>Pacific Pathways combines </a:t>
            </a:r>
            <a:r>
              <a:rPr lang="en-US" sz="1600" b="1" i="1" dirty="0" smtClean="0">
                <a:solidFill>
                  <a:prstClr val="black"/>
                </a:solidFill>
                <a:latin typeface=" Arial"/>
                <a:cs typeface="Arial" pitchFamily="34" charset="0"/>
              </a:rPr>
              <a:t>existing exercises, strategic reach, and multinational partnerships </a:t>
            </a:r>
            <a:r>
              <a:rPr lang="en-US" sz="1600" i="1" dirty="0" smtClean="0">
                <a:solidFill>
                  <a:prstClr val="black"/>
                </a:solidFill>
                <a:latin typeface=" Arial"/>
                <a:cs typeface="Arial" pitchFamily="34" charset="0"/>
              </a:rPr>
              <a:t>to provide </a:t>
            </a:r>
            <a:r>
              <a:rPr lang="en-US" sz="1600" b="1" i="1" dirty="0" smtClean="0">
                <a:solidFill>
                  <a:prstClr val="black"/>
                </a:solidFill>
                <a:latin typeface=" Arial"/>
                <a:cs typeface="Arial" pitchFamily="34" charset="0"/>
              </a:rPr>
              <a:t>Strategic Options </a:t>
            </a:r>
            <a:r>
              <a:rPr lang="en-US" sz="1600" i="1" dirty="0" smtClean="0">
                <a:solidFill>
                  <a:prstClr val="black"/>
                </a:solidFill>
                <a:latin typeface=" Arial"/>
                <a:cs typeface="Arial" pitchFamily="34" charset="0"/>
              </a:rPr>
              <a:t>to the Commander, PACOM and our National Leadership</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71" y="1203049"/>
            <a:ext cx="4805082" cy="3617918"/>
          </a:xfrm>
          <a:prstGeom prst="rect">
            <a:avLst/>
          </a:prstGeom>
          <a:ln>
            <a:solidFill>
              <a:schemeClr val="tx1"/>
            </a:solidFill>
          </a:ln>
        </p:spPr>
      </p:pic>
      <p:sp>
        <p:nvSpPr>
          <p:cNvPr id="7" name="TextBox 6"/>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3961170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 name="TextBox 128"/>
          <p:cNvSpPr txBox="1"/>
          <p:nvPr/>
        </p:nvSpPr>
        <p:spPr>
          <a:xfrm>
            <a:off x="3444240" y="81888"/>
            <a:ext cx="5699760" cy="523220"/>
          </a:xfrm>
          <a:prstGeom prst="rect">
            <a:avLst/>
          </a:prstGeom>
          <a:noFill/>
        </p:spPr>
        <p:txBody>
          <a:bodyPr wrap="square" rtlCol="0">
            <a:spAutoFit/>
          </a:bodyPr>
          <a:lstStyle>
            <a:defPPr>
              <a:defRPr lang="en-US"/>
            </a:defPPr>
            <a:lvl1pPr algn="r">
              <a:defRPr sz="2800" b="1" i="1">
                <a:solidFill>
                  <a:srgbClr val="000000"/>
                </a:solidFill>
              </a:defRPr>
            </a:lvl1pPr>
          </a:lstStyle>
          <a:p>
            <a:r>
              <a:rPr lang="en-US" dirty="0" smtClean="0">
                <a:solidFill>
                  <a:srgbClr val="FFC50D"/>
                </a:solidFill>
                <a:latin typeface=" Arial"/>
              </a:rPr>
              <a:t>The Path to Multi-Domain Battle</a:t>
            </a:r>
            <a:endParaRPr lang="en-US" dirty="0">
              <a:solidFill>
                <a:srgbClr val="FFC50D"/>
              </a:solidFill>
              <a:latin typeface=" Arial"/>
            </a:endParaRPr>
          </a:p>
        </p:txBody>
      </p:sp>
      <p:sp>
        <p:nvSpPr>
          <p:cNvPr id="17" name="Content Placeholder 4"/>
          <p:cNvSpPr txBox="1">
            <a:spLocks/>
          </p:cNvSpPr>
          <p:nvPr/>
        </p:nvSpPr>
        <p:spPr>
          <a:xfrm>
            <a:off x="352272" y="1033046"/>
            <a:ext cx="8486928" cy="643354"/>
          </a:xfrm>
          <a:prstGeom prst="rect">
            <a:avLst/>
          </a:prstGeom>
          <a:solidFill>
            <a:srgbClr val="7030A0"/>
          </a:solidFill>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US" sz="1600" i="1" dirty="0">
                <a:solidFill>
                  <a:prstClr val="white"/>
                </a:solidFill>
                <a:latin typeface=" Arial"/>
                <a:cs typeface="Arial" pitchFamily="34" charset="0"/>
              </a:rPr>
              <a:t>“… the Army’s got to be able to sink ships, neutralize satellites, shoot down missiles and deny the enemy the ability to command and control its </a:t>
            </a:r>
            <a:r>
              <a:rPr lang="en-US" sz="1600" i="1" dirty="0" smtClean="0">
                <a:solidFill>
                  <a:prstClr val="white"/>
                </a:solidFill>
                <a:latin typeface=" Arial"/>
                <a:cs typeface="Arial" pitchFamily="34" charset="0"/>
              </a:rPr>
              <a:t>forces.” –</a:t>
            </a:r>
            <a:r>
              <a:rPr lang="en-US" sz="1600" i="1" dirty="0">
                <a:solidFill>
                  <a:prstClr val="white"/>
                </a:solidFill>
                <a:latin typeface=" Arial"/>
                <a:cs typeface="Arial" pitchFamily="34" charset="0"/>
              </a:rPr>
              <a:t> </a:t>
            </a:r>
            <a:r>
              <a:rPr lang="en-US" sz="1600" i="1" dirty="0" smtClean="0">
                <a:solidFill>
                  <a:prstClr val="white"/>
                </a:solidFill>
                <a:latin typeface=" Arial"/>
                <a:cs typeface="Arial" pitchFamily="34" charset="0"/>
              </a:rPr>
              <a:t>ADM Harry Harris</a:t>
            </a:r>
            <a:endParaRPr lang="en-US" sz="1600" i="1" dirty="0">
              <a:solidFill>
                <a:prstClr val="white"/>
              </a:solidFill>
              <a:latin typeface=" Arial"/>
              <a:cs typeface="Arial" pitchFamily="34" charset="0"/>
            </a:endParaRPr>
          </a:p>
        </p:txBody>
      </p:sp>
      <p:pic>
        <p:nvPicPr>
          <p:cNvPr id="10" name="Picture 9"/>
          <p:cNvPicPr>
            <a:picLocks noChangeAspect="1"/>
          </p:cNvPicPr>
          <p:nvPr/>
        </p:nvPicPr>
        <p:blipFill>
          <a:blip r:embed="rId3" cstate="print"/>
          <a:stretch>
            <a:fillRect/>
          </a:stretch>
        </p:blipFill>
        <p:spPr>
          <a:xfrm>
            <a:off x="457200" y="1785438"/>
            <a:ext cx="8229600" cy="4005762"/>
          </a:xfrm>
          <a:prstGeom prst="rect">
            <a:avLst/>
          </a:prstGeom>
          <a:ln w="9525">
            <a:solidFill>
              <a:schemeClr val="tx1"/>
            </a:solidFill>
          </a:ln>
        </p:spPr>
      </p:pic>
      <p:sp>
        <p:nvSpPr>
          <p:cNvPr id="11" name="Content Placeholder 4"/>
          <p:cNvSpPr txBox="1">
            <a:spLocks/>
          </p:cNvSpPr>
          <p:nvPr/>
        </p:nvSpPr>
        <p:spPr>
          <a:xfrm>
            <a:off x="914400" y="5537914"/>
            <a:ext cx="7604440" cy="63428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spcBef>
                <a:spcPts val="0"/>
              </a:spcBef>
              <a:spcAft>
                <a:spcPts val="600"/>
              </a:spcAft>
              <a:buFont typeface="Arial" pitchFamily="34" charset="0"/>
              <a:buNone/>
              <a:defRPr/>
            </a:pPr>
            <a:endParaRPr lang="en-US" sz="1600" dirty="0" smtClean="0">
              <a:solidFill>
                <a:prstClr val="black"/>
              </a:solidFill>
              <a:cs typeface="Arial" pitchFamily="34" charset="0"/>
            </a:endParaRPr>
          </a:p>
          <a:p>
            <a:pPr marL="6350" indent="0" algn="ctr">
              <a:buFont typeface="Arial" pitchFamily="34" charset="0"/>
              <a:buNone/>
              <a:defRPr/>
            </a:pPr>
            <a:endParaRPr lang="en-US" sz="1600" dirty="0" smtClean="0">
              <a:solidFill>
                <a:prstClr val="black"/>
              </a:solidFill>
              <a:cs typeface="Arial" pitchFamily="34" charset="0"/>
            </a:endParaRPr>
          </a:p>
        </p:txBody>
      </p:sp>
      <p:sp>
        <p:nvSpPr>
          <p:cNvPr id="12" name="Content Placeholder 4"/>
          <p:cNvSpPr txBox="1">
            <a:spLocks/>
          </p:cNvSpPr>
          <p:nvPr/>
        </p:nvSpPr>
        <p:spPr>
          <a:xfrm>
            <a:off x="304800" y="5943600"/>
            <a:ext cx="8631621" cy="647700"/>
          </a:xfrm>
          <a:prstGeom prst="rect">
            <a:avLst/>
          </a:prstGeom>
          <a:solidFill>
            <a:srgbClr val="FFFF99"/>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50" algn="ctr">
              <a:buFont typeface="Arial" pitchFamily="34" charset="0"/>
              <a:buNone/>
              <a:defRPr/>
            </a:pPr>
            <a:r>
              <a:rPr lang="en-US" sz="1600" dirty="0" smtClean="0">
                <a:solidFill>
                  <a:prstClr val="black"/>
                </a:solidFill>
                <a:latin typeface=" Arial"/>
                <a:cs typeface="Arial" pitchFamily="34" charset="0"/>
              </a:rPr>
              <a:t>Setting the Path with </a:t>
            </a:r>
            <a:r>
              <a:rPr lang="en-US" sz="1600" b="1" dirty="0" smtClean="0">
                <a:solidFill>
                  <a:prstClr val="black"/>
                </a:solidFill>
                <a:latin typeface=" Arial"/>
                <a:cs typeface="Arial" pitchFamily="34" charset="0"/>
              </a:rPr>
              <a:t>‘The 5 Ms’ -  </a:t>
            </a:r>
            <a:r>
              <a:rPr lang="en-US" sz="1600" dirty="0" smtClean="0">
                <a:solidFill>
                  <a:prstClr val="black"/>
                </a:solidFill>
                <a:latin typeface=" Arial"/>
                <a:cs typeface="Arial" pitchFamily="34" charset="0"/>
              </a:rPr>
              <a:t>Combining </a:t>
            </a:r>
            <a:r>
              <a:rPr lang="en-US" sz="1600" b="1" i="1" dirty="0" smtClean="0">
                <a:solidFill>
                  <a:prstClr val="black"/>
                </a:solidFill>
                <a:latin typeface=" Arial"/>
                <a:cs typeface="Arial" pitchFamily="34" charset="0"/>
              </a:rPr>
              <a:t>Multi-Domain</a:t>
            </a:r>
            <a:r>
              <a:rPr lang="en-US" sz="1600" b="1" dirty="0" smtClean="0">
                <a:solidFill>
                  <a:prstClr val="black"/>
                </a:solidFill>
                <a:latin typeface=" Arial"/>
                <a:cs typeface="Arial" pitchFamily="34" charset="0"/>
              </a:rPr>
              <a:t>, </a:t>
            </a:r>
            <a:r>
              <a:rPr lang="en-US" sz="1600" b="1" i="1" dirty="0" smtClean="0">
                <a:solidFill>
                  <a:prstClr val="black"/>
                </a:solidFill>
                <a:latin typeface=" Arial"/>
                <a:cs typeface="Arial" pitchFamily="34" charset="0"/>
              </a:rPr>
              <a:t>Multi-National</a:t>
            </a:r>
            <a:r>
              <a:rPr lang="en-US" sz="1600" b="1" i="1" dirty="0">
                <a:solidFill>
                  <a:prstClr val="black"/>
                </a:solidFill>
                <a:latin typeface=" Arial"/>
                <a:cs typeface="Arial" pitchFamily="34" charset="0"/>
              </a:rPr>
              <a:t> </a:t>
            </a:r>
            <a:r>
              <a:rPr lang="en-US" sz="1600" b="1" i="1" dirty="0" smtClean="0">
                <a:solidFill>
                  <a:prstClr val="black"/>
                </a:solidFill>
                <a:latin typeface=" Arial"/>
                <a:cs typeface="Arial" pitchFamily="34" charset="0"/>
              </a:rPr>
              <a:t>and Multi-Interagency</a:t>
            </a:r>
            <a:r>
              <a:rPr lang="en-US" sz="1600" b="1" dirty="0" smtClean="0">
                <a:solidFill>
                  <a:prstClr val="black"/>
                </a:solidFill>
                <a:latin typeface=" Arial"/>
                <a:cs typeface="Arial" pitchFamily="34" charset="0"/>
              </a:rPr>
              <a:t> </a:t>
            </a:r>
            <a:r>
              <a:rPr lang="en-US" sz="1600" dirty="0" smtClean="0">
                <a:solidFill>
                  <a:prstClr val="black"/>
                </a:solidFill>
                <a:latin typeface=" Arial"/>
                <a:cs typeface="Arial" pitchFamily="34" charset="0"/>
              </a:rPr>
              <a:t>to create </a:t>
            </a:r>
            <a:r>
              <a:rPr lang="en-US" sz="1600" b="1" i="1" dirty="0" smtClean="0">
                <a:solidFill>
                  <a:prstClr val="black"/>
                </a:solidFill>
                <a:latin typeface=" Arial"/>
                <a:cs typeface="Arial" pitchFamily="34" charset="0"/>
              </a:rPr>
              <a:t>Multiple Options </a:t>
            </a:r>
            <a:r>
              <a:rPr lang="en-US" sz="1600" dirty="0" smtClean="0">
                <a:solidFill>
                  <a:prstClr val="black"/>
                </a:solidFill>
                <a:latin typeface=" Arial"/>
                <a:cs typeface="Arial" pitchFamily="34" charset="0"/>
              </a:rPr>
              <a:t>and present </a:t>
            </a:r>
            <a:r>
              <a:rPr lang="en-US" sz="1600" b="1" i="1" dirty="0" smtClean="0">
                <a:solidFill>
                  <a:prstClr val="black"/>
                </a:solidFill>
                <a:latin typeface=" Arial"/>
                <a:cs typeface="Arial" pitchFamily="34" charset="0"/>
              </a:rPr>
              <a:t>Multiple Dilemmas </a:t>
            </a:r>
            <a:r>
              <a:rPr lang="en-US" sz="1600" dirty="0" smtClean="0">
                <a:solidFill>
                  <a:prstClr val="black"/>
                </a:solidFill>
                <a:latin typeface=" Arial"/>
                <a:cs typeface="Arial" pitchFamily="34" charset="0"/>
              </a:rPr>
              <a:t>to our Adversary</a:t>
            </a:r>
          </a:p>
        </p:txBody>
      </p:sp>
      <p:sp>
        <p:nvSpPr>
          <p:cNvPr id="7" name="TextBox 6"/>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389536354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5" descr="Mapv5(Multicam).png"/>
          <p:cNvPicPr>
            <a:picLocks noChangeAspect="1"/>
          </p:cNvPicPr>
          <p:nvPr/>
        </p:nvPicPr>
        <p:blipFill>
          <a:blip r:embed="rId3" cstate="print"/>
          <a:srcRect l="25189" t="20784" r="23388" b="17017"/>
          <a:stretch>
            <a:fillRect/>
          </a:stretch>
        </p:blipFill>
        <p:spPr bwMode="auto">
          <a:xfrm>
            <a:off x="468883" y="1219200"/>
            <a:ext cx="7462448" cy="4724400"/>
          </a:xfrm>
          <a:prstGeom prst="rect">
            <a:avLst/>
          </a:prstGeom>
          <a:solidFill>
            <a:srgbClr val="FFC000"/>
          </a:solidFill>
          <a:ln w="12700">
            <a:solidFill>
              <a:schemeClr val="tx1"/>
            </a:solidFill>
            <a:miter lim="800000"/>
            <a:headEnd/>
            <a:tailEnd/>
          </a:ln>
        </p:spPr>
      </p:pic>
      <p:sp>
        <p:nvSpPr>
          <p:cNvPr id="115" name="Oval 114"/>
          <p:cNvSpPr/>
          <p:nvPr/>
        </p:nvSpPr>
        <p:spPr>
          <a:xfrm rot="2612176">
            <a:off x="233388" y="3694330"/>
            <a:ext cx="3117200" cy="1251203"/>
          </a:xfrm>
          <a:prstGeom prst="ellipse">
            <a:avLst/>
          </a:prstGeom>
          <a:solidFill>
            <a:schemeClr val="accent2">
              <a:alpha val="4902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a:solidFill>
                <a:prstClr val="white"/>
              </a:solidFill>
              <a:latin typeface=" Arial"/>
            </a:endParaRPr>
          </a:p>
        </p:txBody>
      </p:sp>
      <p:sp>
        <p:nvSpPr>
          <p:cNvPr id="118" name="Oval 117"/>
          <p:cNvSpPr/>
          <p:nvPr/>
        </p:nvSpPr>
        <p:spPr>
          <a:xfrm>
            <a:off x="2547784" y="2598738"/>
            <a:ext cx="957416" cy="1871665"/>
          </a:xfrm>
          <a:prstGeom prst="ellipse">
            <a:avLst/>
          </a:prstGeom>
          <a:solidFill>
            <a:srgbClr val="8EB4E3">
              <a:alpha val="47843"/>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a:solidFill>
                <a:prstClr val="white"/>
              </a:solidFill>
              <a:latin typeface=" Arial"/>
            </a:endParaRPr>
          </a:p>
        </p:txBody>
      </p:sp>
      <p:sp>
        <p:nvSpPr>
          <p:cNvPr id="117" name="Oval 116"/>
          <p:cNvSpPr/>
          <p:nvPr/>
        </p:nvSpPr>
        <p:spPr>
          <a:xfrm>
            <a:off x="5486400" y="1295400"/>
            <a:ext cx="2221206" cy="2902923"/>
          </a:xfrm>
          <a:prstGeom prst="ellipse">
            <a:avLst/>
          </a:prstGeom>
          <a:solidFill>
            <a:srgbClr val="FFFF00">
              <a:alpha val="23922"/>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a:solidFill>
                <a:prstClr val="white"/>
              </a:solidFill>
              <a:latin typeface=" Arial"/>
            </a:endParaRPr>
          </a:p>
        </p:txBody>
      </p:sp>
      <p:sp>
        <p:nvSpPr>
          <p:cNvPr id="174" name="Line Callout 1 173"/>
          <p:cNvSpPr/>
          <p:nvPr/>
        </p:nvSpPr>
        <p:spPr bwMode="auto">
          <a:xfrm>
            <a:off x="7608067" y="4492469"/>
            <a:ext cx="1422776" cy="1810026"/>
          </a:xfrm>
          <a:prstGeom prst="borderCallout1">
            <a:avLst>
              <a:gd name="adj1" fmla="val 80905"/>
              <a:gd name="adj2" fmla="val 100018"/>
              <a:gd name="adj3" fmla="val 95870"/>
              <a:gd name="adj4" fmla="val 99891"/>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100" dirty="0">
              <a:solidFill>
                <a:prstClr val="white"/>
              </a:solidFill>
              <a:latin typeface=" Arial"/>
              <a:cs typeface="Arial" pitchFamily="34" charset="0"/>
            </a:endParaRPr>
          </a:p>
        </p:txBody>
      </p:sp>
      <p:sp>
        <p:nvSpPr>
          <p:cNvPr id="2" name="Slide Number Placeholder 1"/>
          <p:cNvSpPr>
            <a:spLocks noGrp="1"/>
          </p:cNvSpPr>
          <p:nvPr>
            <p:ph type="sldNum" sz="quarter" idx="4294967295"/>
          </p:nvPr>
        </p:nvSpPr>
        <p:spPr>
          <a:xfrm>
            <a:off x="8686800" y="6492880"/>
            <a:ext cx="457200" cy="365125"/>
          </a:xfrm>
          <a:prstGeom prst="rect">
            <a:avLst/>
          </a:prstGeom>
        </p:spPr>
        <p:txBody>
          <a:bodyPr/>
          <a:lstStyle/>
          <a:p>
            <a:fld id="{45F6B990-966E-4E44-B33A-E43BFE857E4A}" type="slidenum">
              <a:rPr>
                <a:solidFill>
                  <a:prstClr val="black">
                    <a:tint val="75000"/>
                  </a:prstClr>
                </a:solidFill>
              </a:rPr>
              <a:pPr/>
              <a:t>2</a:t>
            </a:fld>
            <a:endParaRPr>
              <a:solidFill>
                <a:prstClr val="black">
                  <a:tint val="75000"/>
                </a:prstClr>
              </a:solidFill>
            </a:endParaRPr>
          </a:p>
        </p:txBody>
      </p:sp>
      <p:sp>
        <p:nvSpPr>
          <p:cNvPr id="7" name="Line Callout 1 6"/>
          <p:cNvSpPr/>
          <p:nvPr/>
        </p:nvSpPr>
        <p:spPr bwMode="auto">
          <a:xfrm>
            <a:off x="421736" y="1106660"/>
            <a:ext cx="1836984" cy="930085"/>
          </a:xfrm>
          <a:prstGeom prst="borderCallout1">
            <a:avLst>
              <a:gd name="adj1" fmla="val 80905"/>
              <a:gd name="adj2" fmla="val 100018"/>
              <a:gd name="adj3" fmla="val 95870"/>
              <a:gd name="adj4" fmla="val 99891"/>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defRPr/>
            </a:pPr>
            <a:r>
              <a:rPr lang="en-US" sz="1100" b="1" dirty="0">
                <a:solidFill>
                  <a:prstClr val="white"/>
                </a:solidFill>
                <a:latin typeface=" Arial"/>
                <a:cs typeface="Arial" pitchFamily="34" charset="0"/>
              </a:rPr>
              <a:t>Korea</a:t>
            </a:r>
          </a:p>
        </p:txBody>
      </p:sp>
      <p:grpSp>
        <p:nvGrpSpPr>
          <p:cNvPr id="8" name="Group 386"/>
          <p:cNvGrpSpPr>
            <a:grpSpLocks/>
          </p:cNvGrpSpPr>
          <p:nvPr/>
        </p:nvGrpSpPr>
        <p:grpSpPr bwMode="auto">
          <a:xfrm>
            <a:off x="1365090" y="1642160"/>
            <a:ext cx="836613" cy="311626"/>
            <a:chOff x="8065397" y="2364117"/>
            <a:chExt cx="1208375" cy="445530"/>
          </a:xfrm>
        </p:grpSpPr>
        <p:grpSp>
          <p:nvGrpSpPr>
            <p:cNvPr id="9" name="Group 404"/>
            <p:cNvGrpSpPr>
              <a:grpSpLocks/>
            </p:cNvGrpSpPr>
            <p:nvPr/>
          </p:nvGrpSpPr>
          <p:grpSpPr bwMode="auto">
            <a:xfrm>
              <a:off x="8065397" y="2364117"/>
              <a:ext cx="1208375" cy="445530"/>
              <a:chOff x="114065" y="1588658"/>
              <a:chExt cx="1208102" cy="447080"/>
            </a:xfrm>
          </p:grpSpPr>
          <p:sp>
            <p:nvSpPr>
              <p:cNvPr id="11" name="Rectangle 111"/>
              <p:cNvSpPr>
                <a:spLocks noChangeArrowheads="1"/>
              </p:cNvSpPr>
              <p:nvPr/>
            </p:nvSpPr>
            <p:spPr bwMode="auto">
              <a:xfrm>
                <a:off x="195756" y="1605169"/>
                <a:ext cx="1047950" cy="430569"/>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 Arial"/>
                </a:endParaRPr>
              </a:p>
            </p:txBody>
          </p:sp>
          <p:sp>
            <p:nvSpPr>
              <p:cNvPr id="12" name="Text Box 118"/>
              <p:cNvSpPr txBox="1">
                <a:spLocks noChangeArrowheads="1"/>
              </p:cNvSpPr>
              <p:nvPr/>
            </p:nvSpPr>
            <p:spPr bwMode="auto">
              <a:xfrm>
                <a:off x="114065" y="1588658"/>
                <a:ext cx="1208102" cy="397368"/>
              </a:xfrm>
              <a:prstGeom prst="rect">
                <a:avLst/>
              </a:prstGeom>
              <a:noFill/>
              <a:ln w="19050">
                <a:noFill/>
                <a:miter lim="800000"/>
                <a:headEnd/>
                <a:tailEnd/>
              </a:ln>
            </p:spPr>
            <p:txBody>
              <a:bodyPr lIns="91416" tIns="45708" rIns="91416" bIns="45708">
                <a:spAutoFit/>
              </a:bodyPr>
              <a:lstStyle/>
              <a:p>
                <a:pPr>
                  <a:defRPr/>
                </a:pPr>
                <a:r>
                  <a:rPr lang="en-US" sz="600" b="1" dirty="0">
                    <a:solidFill>
                      <a:prstClr val="black"/>
                    </a:solidFill>
                    <a:latin typeface=" Arial"/>
                  </a:rPr>
                  <a:t>19th EXP SUST </a:t>
                </a:r>
                <a:r>
                  <a:rPr lang="en-US" sz="600" b="1" dirty="0" smtClean="0">
                    <a:solidFill>
                      <a:prstClr val="black"/>
                    </a:solidFill>
                    <a:latin typeface=" Arial"/>
                  </a:rPr>
                  <a:t>CMD</a:t>
                </a:r>
                <a:endParaRPr lang="en-US" sz="600" b="1" dirty="0">
                  <a:solidFill>
                    <a:prstClr val="black"/>
                  </a:solidFill>
                  <a:latin typeface=" Arial"/>
                </a:endParaRPr>
              </a:p>
            </p:txBody>
          </p:sp>
        </p:grpSp>
        <p:pic>
          <p:nvPicPr>
            <p:cNvPr id="10" name="Picture 360" descr="http://t1.gstatic.com/images?q=tbn:ANd9GcRL2al3Ofp8e8wrLcOI0Msjup5_5HH3UqyBiqQ48f9weJTpIvWLhxXruR34cQ"/>
            <p:cNvPicPr>
              <a:picLocks noChangeAspect="1" noChangeArrowheads="1"/>
            </p:cNvPicPr>
            <p:nvPr/>
          </p:nvPicPr>
          <p:blipFill>
            <a:blip r:embed="rId4" cstate="print"/>
            <a:srcRect/>
            <a:stretch>
              <a:fillRect/>
            </a:stretch>
          </p:blipFill>
          <p:spPr bwMode="auto">
            <a:xfrm>
              <a:off x="8872803" y="2575781"/>
              <a:ext cx="228092" cy="194981"/>
            </a:xfrm>
            <a:prstGeom prst="rect">
              <a:avLst/>
            </a:prstGeom>
            <a:noFill/>
            <a:ln w="19050">
              <a:noFill/>
              <a:miter lim="800000"/>
              <a:headEnd/>
              <a:tailEnd/>
            </a:ln>
          </p:spPr>
        </p:pic>
      </p:grpSp>
      <p:grpSp>
        <p:nvGrpSpPr>
          <p:cNvPr id="17" name="Group 1146"/>
          <p:cNvGrpSpPr>
            <a:grpSpLocks/>
          </p:cNvGrpSpPr>
          <p:nvPr/>
        </p:nvGrpSpPr>
        <p:grpSpPr bwMode="auto">
          <a:xfrm>
            <a:off x="980012" y="1185864"/>
            <a:ext cx="959035" cy="328869"/>
            <a:chOff x="529126" y="1415879"/>
            <a:chExt cx="1385198" cy="470070"/>
          </a:xfrm>
        </p:grpSpPr>
        <p:grpSp>
          <p:nvGrpSpPr>
            <p:cNvPr id="18" name="Group 315"/>
            <p:cNvGrpSpPr>
              <a:grpSpLocks/>
            </p:cNvGrpSpPr>
            <p:nvPr/>
          </p:nvGrpSpPr>
          <p:grpSpPr bwMode="auto">
            <a:xfrm>
              <a:off x="529126" y="1415879"/>
              <a:ext cx="1385198" cy="470070"/>
              <a:chOff x="4038333" y="1269830"/>
              <a:chExt cx="1427971" cy="470071"/>
            </a:xfrm>
          </p:grpSpPr>
          <p:sp>
            <p:nvSpPr>
              <p:cNvPr id="20" name="Rectangle 111"/>
              <p:cNvSpPr>
                <a:spLocks noChangeArrowheads="1"/>
              </p:cNvSpPr>
              <p:nvPr/>
            </p:nvSpPr>
            <p:spPr bwMode="auto">
              <a:xfrm>
                <a:off x="4075003" y="1290451"/>
                <a:ext cx="1391301" cy="44945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 Arial"/>
                </a:endParaRPr>
              </a:p>
            </p:txBody>
          </p:sp>
          <p:sp>
            <p:nvSpPr>
              <p:cNvPr id="21" name="Text Box 118"/>
              <p:cNvSpPr txBox="1">
                <a:spLocks noChangeArrowheads="1"/>
              </p:cNvSpPr>
              <p:nvPr/>
            </p:nvSpPr>
            <p:spPr bwMode="auto">
              <a:xfrm>
                <a:off x="4038333" y="1269830"/>
                <a:ext cx="1208136" cy="285916"/>
              </a:xfrm>
              <a:prstGeom prst="rect">
                <a:avLst/>
              </a:prstGeom>
              <a:noFill/>
              <a:ln w="19050">
                <a:noFill/>
                <a:miter lim="800000"/>
                <a:headEnd/>
                <a:tailEnd/>
              </a:ln>
            </p:spPr>
            <p:txBody>
              <a:bodyPr wrap="none" lIns="91416" tIns="45708" rIns="91416" bIns="45708">
                <a:spAutoFit/>
              </a:bodyPr>
              <a:lstStyle/>
              <a:p>
                <a:pPr>
                  <a:defRPr/>
                </a:pPr>
                <a:r>
                  <a:rPr lang="en-US" sz="700" b="1" cap="all" dirty="0">
                    <a:solidFill>
                      <a:prstClr val="black"/>
                    </a:solidFill>
                    <a:latin typeface=" Arial"/>
                  </a:rPr>
                  <a:t>Eighth Army</a:t>
                </a:r>
              </a:p>
            </p:txBody>
          </p:sp>
        </p:grpSp>
        <p:pic>
          <p:nvPicPr>
            <p:cNvPr id="19" name="Picture 38" descr="http://upload.wikimedia.org/wikipedia/commons/6/6c/Eighth_Army.png"/>
            <p:cNvPicPr>
              <a:picLocks noChangeAspect="1" noChangeArrowheads="1"/>
            </p:cNvPicPr>
            <p:nvPr/>
          </p:nvPicPr>
          <p:blipFill>
            <a:blip r:embed="rId5" cstate="print"/>
            <a:srcRect/>
            <a:stretch>
              <a:fillRect/>
            </a:stretch>
          </p:blipFill>
          <p:spPr bwMode="auto">
            <a:xfrm>
              <a:off x="1372676" y="1657077"/>
              <a:ext cx="201070" cy="203200"/>
            </a:xfrm>
            <a:prstGeom prst="rect">
              <a:avLst/>
            </a:prstGeom>
            <a:noFill/>
            <a:ln w="19050">
              <a:noFill/>
              <a:miter lim="800000"/>
              <a:headEnd/>
              <a:tailEnd/>
            </a:ln>
          </p:spPr>
        </p:pic>
      </p:grpSp>
      <p:cxnSp>
        <p:nvCxnSpPr>
          <p:cNvPr id="22" name="Straight Connector 21"/>
          <p:cNvCxnSpPr/>
          <p:nvPr/>
        </p:nvCxnSpPr>
        <p:spPr bwMode="auto">
          <a:xfrm flipH="1" flipV="1">
            <a:off x="1098393" y="1581150"/>
            <a:ext cx="686704" cy="2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8" descr="http://fc08.deviantart.net/fs70/f/2009/360/a/1/Lieutenant_General___USMC_by_KahunaSniper.png"/>
          <p:cNvPicPr>
            <a:picLocks noChangeAspect="1" noChangeArrowheads="1"/>
          </p:cNvPicPr>
          <p:nvPr/>
        </p:nvPicPr>
        <p:blipFill>
          <a:blip r:embed="rId6" cstate="print"/>
          <a:srcRect/>
          <a:stretch>
            <a:fillRect/>
          </a:stretch>
        </p:blipFill>
        <p:spPr bwMode="auto">
          <a:xfrm>
            <a:off x="1076821" y="1363097"/>
            <a:ext cx="402269" cy="125934"/>
          </a:xfrm>
          <a:prstGeom prst="rect">
            <a:avLst/>
          </a:prstGeom>
          <a:noFill/>
          <a:ln w="19050">
            <a:noFill/>
            <a:miter lim="800000"/>
            <a:headEnd/>
            <a:tailEnd/>
          </a:ln>
        </p:spPr>
      </p:pic>
      <p:pic>
        <p:nvPicPr>
          <p:cNvPr id="26" name="Picture 18" descr="http://www.deviantart.com/download/148126040/Major_General___USMC_by_KahunaSniper.png"/>
          <p:cNvPicPr>
            <a:picLocks noChangeAspect="1" noChangeArrowheads="1"/>
          </p:cNvPicPr>
          <p:nvPr/>
        </p:nvPicPr>
        <p:blipFill>
          <a:blip r:embed="rId7" cstate="print"/>
          <a:srcRect r="49504"/>
          <a:stretch>
            <a:fillRect/>
          </a:stretch>
        </p:blipFill>
        <p:spPr bwMode="auto">
          <a:xfrm>
            <a:off x="1727039" y="1723121"/>
            <a:ext cx="146050" cy="160338"/>
          </a:xfrm>
          <a:prstGeom prst="rect">
            <a:avLst/>
          </a:prstGeom>
          <a:noFill/>
          <a:ln w="9525">
            <a:noFill/>
            <a:miter lim="800000"/>
            <a:headEnd/>
            <a:tailEnd/>
          </a:ln>
        </p:spPr>
      </p:pic>
      <p:cxnSp>
        <p:nvCxnSpPr>
          <p:cNvPr id="27" name="Straight Connector 26"/>
          <p:cNvCxnSpPr>
            <a:endCxn id="30" idx="0"/>
          </p:cNvCxnSpPr>
          <p:nvPr/>
        </p:nvCxnSpPr>
        <p:spPr>
          <a:xfrm>
            <a:off x="3173259" y="2255943"/>
            <a:ext cx="65241" cy="6857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1"/>
            <a:endCxn id="39" idx="1"/>
          </p:cNvCxnSpPr>
          <p:nvPr/>
        </p:nvCxnSpPr>
        <p:spPr>
          <a:xfrm>
            <a:off x="1340228" y="2036745"/>
            <a:ext cx="1364872" cy="9049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8" idx="0"/>
          </p:cNvCxnSpPr>
          <p:nvPr/>
        </p:nvCxnSpPr>
        <p:spPr>
          <a:xfrm>
            <a:off x="6265202" y="3704003"/>
            <a:ext cx="266520" cy="1072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5-Point Star 29"/>
          <p:cNvSpPr/>
          <p:nvPr/>
        </p:nvSpPr>
        <p:spPr>
          <a:xfrm>
            <a:off x="3086100" y="2941742"/>
            <a:ext cx="304800" cy="228600"/>
          </a:xfrm>
          <a:prstGeom prst="star5">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sz="1600" dirty="0">
              <a:solidFill>
                <a:prstClr val="white"/>
              </a:solidFill>
              <a:latin typeface=" Arial"/>
            </a:endParaRPr>
          </a:p>
        </p:txBody>
      </p:sp>
      <p:sp>
        <p:nvSpPr>
          <p:cNvPr id="31" name="Line Callout 1 30"/>
          <p:cNvSpPr/>
          <p:nvPr/>
        </p:nvSpPr>
        <p:spPr bwMode="auto">
          <a:xfrm>
            <a:off x="2428805" y="1104900"/>
            <a:ext cx="871161" cy="1217431"/>
          </a:xfrm>
          <a:prstGeom prst="borderCallout1">
            <a:avLst>
              <a:gd name="adj1" fmla="val 1822"/>
              <a:gd name="adj2" fmla="val 99574"/>
              <a:gd name="adj3" fmla="val 100136"/>
              <a:gd name="adj4" fmla="val 99400"/>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defRPr/>
            </a:pPr>
            <a:endParaRPr lang="en-US" sz="1100" dirty="0">
              <a:solidFill>
                <a:prstClr val="white"/>
              </a:solidFill>
              <a:latin typeface=" Arial"/>
              <a:cs typeface="Arial" pitchFamily="34" charset="0"/>
            </a:endParaRPr>
          </a:p>
          <a:p>
            <a:pPr>
              <a:defRPr/>
            </a:pPr>
            <a:endParaRPr lang="en-US" sz="1100" dirty="0">
              <a:solidFill>
                <a:prstClr val="white"/>
              </a:solidFill>
              <a:latin typeface=" Arial"/>
              <a:cs typeface="Arial" pitchFamily="34" charset="0"/>
            </a:endParaRPr>
          </a:p>
          <a:p>
            <a:pPr>
              <a:defRPr/>
            </a:pPr>
            <a:endParaRPr lang="en-US" sz="1100" dirty="0">
              <a:solidFill>
                <a:prstClr val="white"/>
              </a:solidFill>
              <a:latin typeface=" Arial"/>
              <a:cs typeface="Arial" pitchFamily="34" charset="0"/>
            </a:endParaRPr>
          </a:p>
          <a:p>
            <a:pPr>
              <a:defRPr/>
            </a:pPr>
            <a:endParaRPr lang="en-US" sz="1100" dirty="0">
              <a:solidFill>
                <a:prstClr val="white"/>
              </a:solidFill>
              <a:latin typeface=" Arial"/>
              <a:cs typeface="Arial" pitchFamily="34" charset="0"/>
            </a:endParaRPr>
          </a:p>
          <a:p>
            <a:pPr>
              <a:defRPr/>
            </a:pPr>
            <a:endParaRPr lang="en-US" sz="1100" dirty="0">
              <a:solidFill>
                <a:prstClr val="white"/>
              </a:solidFill>
              <a:latin typeface=" Arial"/>
              <a:cs typeface="Arial" pitchFamily="34" charset="0"/>
            </a:endParaRPr>
          </a:p>
          <a:p>
            <a:pPr>
              <a:defRPr/>
            </a:pPr>
            <a:endParaRPr lang="en-US" sz="1100" dirty="0">
              <a:solidFill>
                <a:prstClr val="white"/>
              </a:solidFill>
              <a:latin typeface=" Arial"/>
              <a:cs typeface="Arial" pitchFamily="34" charset="0"/>
            </a:endParaRPr>
          </a:p>
        </p:txBody>
      </p:sp>
      <p:sp>
        <p:nvSpPr>
          <p:cNvPr id="32" name="Rectangle 111"/>
          <p:cNvSpPr>
            <a:spLocks noChangeArrowheads="1"/>
          </p:cNvSpPr>
          <p:nvPr/>
        </p:nvSpPr>
        <p:spPr bwMode="auto">
          <a:xfrm>
            <a:off x="2477935" y="1854201"/>
            <a:ext cx="744537" cy="349250"/>
          </a:xfrm>
          <a:prstGeom prst="rect">
            <a:avLst/>
          </a:prstGeom>
          <a:solidFill>
            <a:schemeClr val="bg1"/>
          </a:solidFill>
          <a:ln w="19050">
            <a:solidFill>
              <a:schemeClr val="tx1"/>
            </a:solidFill>
            <a:miter lim="800000"/>
            <a:headEnd/>
            <a:tailEnd/>
          </a:ln>
        </p:spPr>
        <p:txBody>
          <a:bodyPr wrap="none" lIns="91429" tIns="45714" rIns="91429" bIns="45714" anchor="ctr"/>
          <a:lstStyle/>
          <a:p>
            <a:r>
              <a:rPr lang="en-US" sz="800" b="1" dirty="0" smtClean="0">
                <a:solidFill>
                  <a:srgbClr val="000000"/>
                </a:solidFill>
                <a:latin typeface=" Arial"/>
              </a:rPr>
              <a:t>I </a:t>
            </a:r>
            <a:r>
              <a:rPr lang="en-US" sz="800" b="1" dirty="0">
                <a:solidFill>
                  <a:srgbClr val="000000"/>
                </a:solidFill>
                <a:latin typeface=" Arial"/>
              </a:rPr>
              <a:t>Corps </a:t>
            </a:r>
          </a:p>
          <a:p>
            <a:r>
              <a:rPr lang="en-US" sz="800" b="1" dirty="0">
                <a:solidFill>
                  <a:srgbClr val="000000"/>
                </a:solidFill>
                <a:latin typeface=" Arial"/>
              </a:rPr>
              <a:t>Fwd</a:t>
            </a:r>
          </a:p>
        </p:txBody>
      </p:sp>
      <p:pic>
        <p:nvPicPr>
          <p:cNvPr id="33" name="Picture 8" descr="http://upload.wikimedia.org/wikipedia/commons/thumb/5/58/USICorpsSSI.svg/200px-USICorpsSSI.svg.png"/>
          <p:cNvPicPr>
            <a:picLocks noChangeAspect="1" noChangeArrowheads="1"/>
          </p:cNvPicPr>
          <p:nvPr/>
        </p:nvPicPr>
        <p:blipFill>
          <a:blip r:embed="rId8" cstate="print"/>
          <a:srcRect/>
          <a:stretch>
            <a:fillRect/>
          </a:stretch>
        </p:blipFill>
        <p:spPr bwMode="auto">
          <a:xfrm>
            <a:off x="2969437" y="1936522"/>
            <a:ext cx="163513" cy="204788"/>
          </a:xfrm>
          <a:prstGeom prst="rect">
            <a:avLst/>
          </a:prstGeom>
          <a:noFill/>
          <a:ln w="19050">
            <a:noFill/>
            <a:miter lim="800000"/>
            <a:headEnd/>
            <a:tailEnd/>
          </a:ln>
        </p:spPr>
      </p:pic>
      <p:sp>
        <p:nvSpPr>
          <p:cNvPr id="34" name="Rectangle 111"/>
          <p:cNvSpPr>
            <a:spLocks noChangeArrowheads="1"/>
          </p:cNvSpPr>
          <p:nvPr/>
        </p:nvSpPr>
        <p:spPr bwMode="auto">
          <a:xfrm>
            <a:off x="2455710" y="1336676"/>
            <a:ext cx="777875" cy="473075"/>
          </a:xfrm>
          <a:prstGeom prst="rect">
            <a:avLst/>
          </a:prstGeom>
          <a:solidFill>
            <a:schemeClr val="bg1"/>
          </a:solidFill>
          <a:ln w="19050">
            <a:solidFill>
              <a:schemeClr val="tx1"/>
            </a:solidFill>
            <a:miter lim="800000"/>
            <a:headEnd/>
            <a:tailEnd/>
          </a:ln>
        </p:spPr>
        <p:txBody>
          <a:bodyPr wrap="none" lIns="91429" tIns="45714" rIns="91429" bIns="45714" anchor="ctr"/>
          <a:lstStyle/>
          <a:p>
            <a:r>
              <a:rPr lang="en-US" sz="700" b="1" dirty="0">
                <a:solidFill>
                  <a:srgbClr val="000000"/>
                </a:solidFill>
                <a:latin typeface=" Arial"/>
              </a:rPr>
              <a:t>US Army Japan</a:t>
            </a:r>
          </a:p>
          <a:p>
            <a:endParaRPr lang="en-US" dirty="0">
              <a:solidFill>
                <a:srgbClr val="000000"/>
              </a:solidFill>
              <a:latin typeface=" Arial"/>
            </a:endParaRPr>
          </a:p>
        </p:txBody>
      </p:sp>
      <p:pic>
        <p:nvPicPr>
          <p:cNvPr id="35" name="Picture 450" descr="http://www.usfj.mil/images/Logos/usarj_insignia.jpg">
            <a:hlinkClick r:id="rId9"/>
          </p:cNvPr>
          <p:cNvPicPr>
            <a:picLocks noChangeAspect="1" noChangeArrowheads="1"/>
          </p:cNvPicPr>
          <p:nvPr/>
        </p:nvPicPr>
        <p:blipFill>
          <a:blip r:embed="rId10" cstate="print"/>
          <a:srcRect/>
          <a:stretch>
            <a:fillRect/>
          </a:stretch>
        </p:blipFill>
        <p:spPr bwMode="auto">
          <a:xfrm>
            <a:off x="2944659" y="1539875"/>
            <a:ext cx="190500" cy="236538"/>
          </a:xfrm>
          <a:prstGeom prst="rect">
            <a:avLst/>
          </a:prstGeom>
          <a:noFill/>
          <a:ln w="19050">
            <a:noFill/>
            <a:miter lim="800000"/>
            <a:headEnd/>
            <a:tailEnd/>
          </a:ln>
        </p:spPr>
      </p:pic>
      <p:pic>
        <p:nvPicPr>
          <p:cNvPr id="36"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2547784" y="1539876"/>
            <a:ext cx="322262" cy="185738"/>
          </a:xfrm>
          <a:prstGeom prst="rect">
            <a:avLst/>
          </a:prstGeom>
          <a:noFill/>
          <a:ln w="19050">
            <a:noFill/>
            <a:miter lim="800000"/>
            <a:headEnd/>
            <a:tailEnd/>
          </a:ln>
        </p:spPr>
      </p:pic>
      <p:sp>
        <p:nvSpPr>
          <p:cNvPr id="37" name="TextBox 105"/>
          <p:cNvSpPr txBox="1">
            <a:spLocks noChangeArrowheads="1"/>
          </p:cNvSpPr>
          <p:nvPr/>
        </p:nvSpPr>
        <p:spPr bwMode="auto">
          <a:xfrm>
            <a:off x="2571724" y="1066800"/>
            <a:ext cx="593410" cy="261598"/>
          </a:xfrm>
          <a:prstGeom prst="rect">
            <a:avLst/>
          </a:prstGeom>
          <a:noFill/>
          <a:ln w="19050">
            <a:noFill/>
            <a:miter lim="800000"/>
            <a:headEnd/>
            <a:tailEnd/>
          </a:ln>
        </p:spPr>
        <p:txBody>
          <a:bodyPr wrap="none" lIns="91429" tIns="45714" rIns="91429" bIns="45714">
            <a:spAutoFit/>
          </a:bodyPr>
          <a:lstStyle/>
          <a:p>
            <a:r>
              <a:rPr lang="en-US" sz="1100" b="1" dirty="0">
                <a:solidFill>
                  <a:srgbClr val="FFFFFF"/>
                </a:solidFill>
                <a:latin typeface=" Arial"/>
              </a:rPr>
              <a:t>Japan</a:t>
            </a:r>
          </a:p>
        </p:txBody>
      </p:sp>
      <p:sp>
        <p:nvSpPr>
          <p:cNvPr id="38" name="5-Point Star 37"/>
          <p:cNvSpPr/>
          <p:nvPr/>
        </p:nvSpPr>
        <p:spPr>
          <a:xfrm>
            <a:off x="6112802" y="3704003"/>
            <a:ext cx="304800" cy="228600"/>
          </a:xfrm>
          <a:prstGeom prst="star5">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dirty="0">
              <a:solidFill>
                <a:prstClr val="white"/>
              </a:solidFill>
              <a:latin typeface=" Arial"/>
            </a:endParaRPr>
          </a:p>
        </p:txBody>
      </p:sp>
      <p:sp>
        <p:nvSpPr>
          <p:cNvPr id="39" name="5-Point Star 38"/>
          <p:cNvSpPr/>
          <p:nvPr/>
        </p:nvSpPr>
        <p:spPr>
          <a:xfrm>
            <a:off x="2705100" y="2854376"/>
            <a:ext cx="304800" cy="228600"/>
          </a:xfrm>
          <a:prstGeom prst="star5">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sz="1600" dirty="0">
              <a:solidFill>
                <a:prstClr val="white"/>
              </a:solidFill>
              <a:latin typeface=" Arial"/>
            </a:endParaRPr>
          </a:p>
        </p:txBody>
      </p:sp>
      <p:cxnSp>
        <p:nvCxnSpPr>
          <p:cNvPr id="40" name="Straight Connector 39"/>
          <p:cNvCxnSpPr>
            <a:stCxn id="84" idx="3"/>
            <a:endCxn id="42" idx="3"/>
          </p:cNvCxnSpPr>
          <p:nvPr/>
        </p:nvCxnSpPr>
        <p:spPr>
          <a:xfrm>
            <a:off x="3332688" y="4130267"/>
            <a:ext cx="447771" cy="585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255321" y="4188799"/>
            <a:ext cx="1690390" cy="762000"/>
            <a:chOff x="3342535" y="5246174"/>
            <a:chExt cx="1690390" cy="762000"/>
          </a:xfrm>
        </p:grpSpPr>
        <p:sp>
          <p:nvSpPr>
            <p:cNvPr id="42" name="Line Callout 1 41"/>
            <p:cNvSpPr/>
            <p:nvPr/>
          </p:nvSpPr>
          <p:spPr bwMode="auto">
            <a:xfrm>
              <a:off x="3342535" y="5246174"/>
              <a:ext cx="1050275" cy="762000"/>
            </a:xfrm>
            <a:prstGeom prst="borderCallout1">
              <a:avLst>
                <a:gd name="adj1" fmla="val 1822"/>
                <a:gd name="adj2" fmla="val 99574"/>
                <a:gd name="adj3" fmla="val 100136"/>
                <a:gd name="adj4" fmla="val 99400"/>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defRPr/>
              </a:pPr>
              <a:endParaRPr lang="en-US" sz="1100" dirty="0" smtClean="0">
                <a:solidFill>
                  <a:prstClr val="white"/>
                </a:solidFill>
                <a:latin typeface=" Arial"/>
                <a:cs typeface="Arial" pitchFamily="34" charset="0"/>
              </a:endParaRPr>
            </a:p>
          </p:txBody>
        </p:sp>
        <p:sp>
          <p:nvSpPr>
            <p:cNvPr id="43" name="TextBox 158"/>
            <p:cNvSpPr txBox="1">
              <a:spLocks noChangeArrowheads="1"/>
            </p:cNvSpPr>
            <p:nvPr/>
          </p:nvSpPr>
          <p:spPr bwMode="auto">
            <a:xfrm>
              <a:off x="3581400" y="5246174"/>
              <a:ext cx="511656" cy="230820"/>
            </a:xfrm>
            <a:prstGeom prst="rect">
              <a:avLst/>
            </a:prstGeom>
            <a:noFill/>
            <a:ln w="9525">
              <a:noFill/>
              <a:miter lim="800000"/>
              <a:headEnd/>
              <a:tailEnd/>
            </a:ln>
          </p:spPr>
          <p:txBody>
            <a:bodyPr wrap="none" lIns="91429" tIns="45714" rIns="91429" bIns="45714">
              <a:spAutoFit/>
            </a:bodyPr>
            <a:lstStyle/>
            <a:p>
              <a:r>
                <a:rPr lang="en-US" sz="900" b="1" dirty="0" smtClean="0">
                  <a:solidFill>
                    <a:srgbClr val="FFFFFF"/>
                  </a:solidFill>
                  <a:latin typeface=" Arial"/>
                </a:rPr>
                <a:t>Guam</a:t>
              </a:r>
              <a:endParaRPr lang="en-US" sz="900" b="1" dirty="0">
                <a:solidFill>
                  <a:srgbClr val="FFFFFF"/>
                </a:solidFill>
                <a:latin typeface=" Arial"/>
              </a:endParaRPr>
            </a:p>
          </p:txBody>
        </p:sp>
        <p:grpSp>
          <p:nvGrpSpPr>
            <p:cNvPr id="44" name="Group 102"/>
            <p:cNvGrpSpPr/>
            <p:nvPr/>
          </p:nvGrpSpPr>
          <p:grpSpPr>
            <a:xfrm>
              <a:off x="3496207" y="5500174"/>
              <a:ext cx="1536718" cy="431800"/>
              <a:chOff x="5943600" y="6248400"/>
              <a:chExt cx="762000" cy="388620"/>
            </a:xfrm>
          </p:grpSpPr>
          <p:sp>
            <p:nvSpPr>
              <p:cNvPr id="47" name="Rectangle 111"/>
              <p:cNvSpPr>
                <a:spLocks noChangeArrowheads="1"/>
              </p:cNvSpPr>
              <p:nvPr/>
            </p:nvSpPr>
            <p:spPr bwMode="auto">
              <a:xfrm>
                <a:off x="5943600" y="6248400"/>
                <a:ext cx="361122" cy="388620"/>
              </a:xfrm>
              <a:prstGeom prst="rect">
                <a:avLst/>
              </a:prstGeom>
              <a:solidFill>
                <a:schemeClr val="bg1"/>
              </a:solidFill>
              <a:ln w="9525">
                <a:solidFill>
                  <a:schemeClr val="tx1"/>
                </a:solidFill>
                <a:miter lim="800000"/>
                <a:headEnd/>
                <a:tailEnd/>
              </a:ln>
            </p:spPr>
            <p:txBody>
              <a:bodyPr wrap="none" lIns="91429" tIns="45714" rIns="91429" bIns="45714" anchor="ctr"/>
              <a:lstStyle/>
              <a:p>
                <a:endParaRPr lang="en-US" sz="1600">
                  <a:solidFill>
                    <a:srgbClr val="000000"/>
                  </a:solidFill>
                  <a:latin typeface=" Arial"/>
                </a:endParaRPr>
              </a:p>
            </p:txBody>
          </p:sp>
          <p:sp>
            <p:nvSpPr>
              <p:cNvPr id="48" name="Text Box 118"/>
              <p:cNvSpPr txBox="1">
                <a:spLocks noChangeArrowheads="1"/>
              </p:cNvSpPr>
              <p:nvPr/>
            </p:nvSpPr>
            <p:spPr bwMode="auto">
              <a:xfrm>
                <a:off x="5943600" y="6248401"/>
                <a:ext cx="762000" cy="180028"/>
              </a:xfrm>
              <a:prstGeom prst="rect">
                <a:avLst/>
              </a:prstGeom>
              <a:noFill/>
              <a:ln w="9525">
                <a:noFill/>
                <a:miter lim="800000"/>
                <a:headEnd/>
                <a:tailEnd/>
              </a:ln>
            </p:spPr>
            <p:txBody>
              <a:bodyPr wrap="square" lIns="91416" tIns="45708" rIns="91416" bIns="45708">
                <a:spAutoFit/>
              </a:bodyPr>
              <a:lstStyle/>
              <a:p>
                <a:r>
                  <a:rPr lang="en-US" sz="700" b="1" dirty="0" smtClean="0">
                    <a:solidFill>
                      <a:srgbClr val="000000"/>
                    </a:solidFill>
                    <a:latin typeface=" Arial"/>
                  </a:rPr>
                  <a:t>Guam ARNG</a:t>
                </a:r>
                <a:endParaRPr lang="en-US" sz="700" b="1" dirty="0">
                  <a:solidFill>
                    <a:srgbClr val="000000"/>
                  </a:solidFill>
                  <a:latin typeface=" Arial"/>
                </a:endParaRPr>
              </a:p>
            </p:txBody>
          </p:sp>
        </p:grpSp>
        <p:pic>
          <p:nvPicPr>
            <p:cNvPr id="45"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3549820" y="5665827"/>
              <a:ext cx="380718" cy="201134"/>
            </a:xfrm>
            <a:prstGeom prst="rect">
              <a:avLst/>
            </a:prstGeom>
            <a:noFill/>
            <a:ln w="9525">
              <a:noFill/>
              <a:miter lim="800000"/>
              <a:headEnd/>
              <a:tailEnd/>
            </a:ln>
          </p:spPr>
        </p:pic>
        <p:pic>
          <p:nvPicPr>
            <p:cNvPr id="46" name="Picture 3" descr="C:\Users\raymond.melton\Pictures\untitled.png"/>
            <p:cNvPicPr>
              <a:picLocks noChangeAspect="1" noChangeArrowheads="1"/>
            </p:cNvPicPr>
            <p:nvPr/>
          </p:nvPicPr>
          <p:blipFill>
            <a:blip r:embed="rId12" cstate="print"/>
            <a:srcRect/>
            <a:stretch>
              <a:fillRect/>
            </a:stretch>
          </p:blipFill>
          <p:spPr bwMode="auto">
            <a:xfrm>
              <a:off x="3984151" y="5665274"/>
              <a:ext cx="160353" cy="234462"/>
            </a:xfrm>
            <a:prstGeom prst="rect">
              <a:avLst/>
            </a:prstGeom>
            <a:noFill/>
          </p:spPr>
        </p:pic>
      </p:grpSp>
      <p:sp>
        <p:nvSpPr>
          <p:cNvPr id="49" name="Line Callout 1 48"/>
          <p:cNvSpPr/>
          <p:nvPr/>
        </p:nvSpPr>
        <p:spPr bwMode="auto">
          <a:xfrm>
            <a:off x="4545012" y="4659683"/>
            <a:ext cx="2953517" cy="1451507"/>
          </a:xfrm>
          <a:prstGeom prst="borderCallout1">
            <a:avLst>
              <a:gd name="adj1" fmla="val 80905"/>
              <a:gd name="adj2" fmla="val 100018"/>
              <a:gd name="adj3" fmla="val 95870"/>
              <a:gd name="adj4" fmla="val 99891"/>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100" dirty="0">
              <a:solidFill>
                <a:prstClr val="white"/>
              </a:solidFill>
              <a:latin typeface=" Arial"/>
              <a:cs typeface="Arial" pitchFamily="34" charset="0"/>
            </a:endParaRPr>
          </a:p>
        </p:txBody>
      </p:sp>
      <p:grpSp>
        <p:nvGrpSpPr>
          <p:cNvPr id="50" name="Group 293"/>
          <p:cNvGrpSpPr>
            <a:grpSpLocks/>
          </p:cNvGrpSpPr>
          <p:nvPr/>
        </p:nvGrpSpPr>
        <p:grpSpPr bwMode="auto">
          <a:xfrm>
            <a:off x="5580286" y="5415334"/>
            <a:ext cx="914400" cy="533400"/>
            <a:chOff x="9380134" y="4114800"/>
            <a:chExt cx="913197" cy="533400"/>
          </a:xfrm>
        </p:grpSpPr>
        <p:sp>
          <p:nvSpPr>
            <p:cNvPr id="51" name="Rectangle 50"/>
            <p:cNvSpPr/>
            <p:nvPr/>
          </p:nvSpPr>
          <p:spPr>
            <a:xfrm>
              <a:off x="9380134" y="4114800"/>
              <a:ext cx="913197" cy="5334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 Arial"/>
              </a:endParaRPr>
            </a:p>
          </p:txBody>
        </p:sp>
        <p:sp>
          <p:nvSpPr>
            <p:cNvPr id="52" name="Text Box 118"/>
            <p:cNvSpPr txBox="1">
              <a:spLocks noChangeArrowheads="1"/>
            </p:cNvSpPr>
            <p:nvPr/>
          </p:nvSpPr>
          <p:spPr bwMode="auto">
            <a:xfrm>
              <a:off x="9624728" y="4114800"/>
              <a:ext cx="549378" cy="230808"/>
            </a:xfrm>
            <a:prstGeom prst="rect">
              <a:avLst/>
            </a:prstGeom>
            <a:noFill/>
            <a:ln w="9525">
              <a:noFill/>
              <a:miter lim="800000"/>
              <a:headEnd/>
              <a:tailEnd/>
            </a:ln>
          </p:spPr>
          <p:txBody>
            <a:bodyPr wrap="none" lIns="91416" tIns="45708" rIns="91416" bIns="45708">
              <a:spAutoFit/>
            </a:bodyPr>
            <a:lstStyle/>
            <a:p>
              <a:r>
                <a:rPr lang="en-US" sz="900" b="1" dirty="0" smtClean="0">
                  <a:solidFill>
                    <a:srgbClr val="000000"/>
                  </a:solidFill>
                  <a:latin typeface=" Arial"/>
                </a:rPr>
                <a:t>RHC-P</a:t>
              </a:r>
              <a:endParaRPr lang="en-US" sz="900" b="1" dirty="0">
                <a:solidFill>
                  <a:srgbClr val="000000"/>
                </a:solidFill>
                <a:latin typeface=" Arial"/>
              </a:endParaRPr>
            </a:p>
          </p:txBody>
        </p:sp>
        <p:pic>
          <p:nvPicPr>
            <p:cNvPr id="53" name="Picture 594" descr="http://www.usarpac.army.mil/18thmedcom/rv4_images/18.SSI.png">
              <a:hlinkClick r:id="rId13"/>
            </p:cNvPr>
            <p:cNvPicPr>
              <a:picLocks noChangeAspect="1" noChangeArrowheads="1"/>
            </p:cNvPicPr>
            <p:nvPr/>
          </p:nvPicPr>
          <p:blipFill>
            <a:blip r:embed="rId14" cstate="print"/>
            <a:srcRect/>
            <a:stretch>
              <a:fillRect/>
            </a:stretch>
          </p:blipFill>
          <p:spPr bwMode="auto">
            <a:xfrm>
              <a:off x="10065637" y="4343400"/>
              <a:ext cx="141495" cy="208730"/>
            </a:xfrm>
            <a:prstGeom prst="rect">
              <a:avLst/>
            </a:prstGeom>
            <a:noFill/>
            <a:ln w="9525">
              <a:noFill/>
              <a:miter lim="800000"/>
              <a:headEnd/>
              <a:tailEnd/>
            </a:ln>
          </p:spPr>
        </p:pic>
        <p:pic>
          <p:nvPicPr>
            <p:cNvPr id="54" name="Picture 18" descr="http://www.deviantart.com/download/148126040/Major_General___USMC_by_KahunaSniper.png"/>
            <p:cNvPicPr>
              <a:picLocks noChangeAspect="1" noChangeArrowheads="1"/>
            </p:cNvPicPr>
            <p:nvPr/>
          </p:nvPicPr>
          <p:blipFill>
            <a:blip r:embed="rId15" cstate="print"/>
            <a:srcRect r="49504"/>
            <a:stretch>
              <a:fillRect/>
            </a:stretch>
          </p:blipFill>
          <p:spPr bwMode="auto">
            <a:xfrm>
              <a:off x="9456037" y="4343400"/>
              <a:ext cx="248477" cy="227295"/>
            </a:xfrm>
            <a:prstGeom prst="rect">
              <a:avLst/>
            </a:prstGeom>
            <a:noFill/>
            <a:ln w="9525">
              <a:noFill/>
              <a:miter lim="800000"/>
              <a:headEnd/>
              <a:tailEnd/>
            </a:ln>
          </p:spPr>
        </p:pic>
      </p:grpSp>
      <p:grpSp>
        <p:nvGrpSpPr>
          <p:cNvPr id="55" name="Group 304"/>
          <p:cNvGrpSpPr>
            <a:grpSpLocks/>
          </p:cNvGrpSpPr>
          <p:nvPr/>
        </p:nvGrpSpPr>
        <p:grpSpPr bwMode="auto">
          <a:xfrm>
            <a:off x="5467350" y="4856534"/>
            <a:ext cx="1055687" cy="730945"/>
            <a:chOff x="8865078" y="2008139"/>
            <a:chExt cx="1056033" cy="787756"/>
          </a:xfrm>
        </p:grpSpPr>
        <p:sp>
          <p:nvSpPr>
            <p:cNvPr id="56" name="Rectangle 55"/>
            <p:cNvSpPr/>
            <p:nvPr/>
          </p:nvSpPr>
          <p:spPr>
            <a:xfrm>
              <a:off x="8971475" y="2035513"/>
              <a:ext cx="914700" cy="53379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 Arial"/>
              </a:endParaRPr>
            </a:p>
          </p:txBody>
        </p:sp>
        <p:grpSp>
          <p:nvGrpSpPr>
            <p:cNvPr id="57" name="Group 241"/>
            <p:cNvGrpSpPr>
              <a:grpSpLocks/>
            </p:cNvGrpSpPr>
            <p:nvPr/>
          </p:nvGrpSpPr>
          <p:grpSpPr bwMode="auto">
            <a:xfrm>
              <a:off x="8865078" y="2008139"/>
              <a:ext cx="1056033" cy="787756"/>
              <a:chOff x="8686800" y="1855739"/>
              <a:chExt cx="1056033" cy="787756"/>
            </a:xfrm>
          </p:grpSpPr>
          <p:pic>
            <p:nvPicPr>
              <p:cNvPr id="58"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8915400" y="2129828"/>
                <a:ext cx="414130" cy="191055"/>
              </a:xfrm>
              <a:prstGeom prst="rect">
                <a:avLst/>
              </a:prstGeom>
              <a:noFill/>
              <a:ln w="9525">
                <a:noFill/>
                <a:miter lim="800000"/>
                <a:headEnd/>
                <a:tailEnd/>
              </a:ln>
            </p:spPr>
          </p:pic>
          <p:pic>
            <p:nvPicPr>
              <p:cNvPr id="59" name="Picture 613" descr="http://b.vimeocdn.com/ps/130/270/1302705_300.jpg">
                <a:hlinkClick r:id="rId16"/>
              </p:cNvPr>
              <p:cNvPicPr>
                <a:picLocks noChangeAspect="1" noChangeArrowheads="1"/>
              </p:cNvPicPr>
              <p:nvPr/>
            </p:nvPicPr>
            <p:blipFill>
              <a:blip r:embed="rId17" cstate="print"/>
              <a:srcRect/>
              <a:stretch>
                <a:fillRect/>
              </a:stretch>
            </p:blipFill>
            <p:spPr bwMode="auto">
              <a:xfrm>
                <a:off x="9448800" y="2094214"/>
                <a:ext cx="237710" cy="235375"/>
              </a:xfrm>
              <a:prstGeom prst="rect">
                <a:avLst/>
              </a:prstGeom>
              <a:noFill/>
              <a:ln w="9525">
                <a:noFill/>
                <a:miter lim="800000"/>
                <a:headEnd/>
                <a:tailEnd/>
              </a:ln>
            </p:spPr>
          </p:pic>
          <p:sp>
            <p:nvSpPr>
              <p:cNvPr id="60" name="Text Box 118"/>
              <p:cNvSpPr txBox="1">
                <a:spLocks noChangeArrowheads="1"/>
              </p:cNvSpPr>
              <p:nvPr/>
            </p:nvSpPr>
            <p:spPr bwMode="auto">
              <a:xfrm>
                <a:off x="8686800" y="1855739"/>
                <a:ext cx="1056033" cy="787756"/>
              </a:xfrm>
              <a:prstGeom prst="rect">
                <a:avLst/>
              </a:prstGeom>
              <a:noFill/>
              <a:ln w="9525">
                <a:noFill/>
                <a:miter lim="800000"/>
                <a:headEnd/>
                <a:tailEnd/>
              </a:ln>
            </p:spPr>
            <p:txBody>
              <a:bodyPr lIns="91416" tIns="45708" rIns="91416" bIns="45708">
                <a:spAutoFit/>
              </a:bodyPr>
              <a:lstStyle/>
              <a:p>
                <a:pPr>
                  <a:defRPr/>
                </a:pPr>
                <a:r>
                  <a:rPr lang="en-US" sz="1000" b="1" dirty="0">
                    <a:solidFill>
                      <a:prstClr val="black"/>
                    </a:solidFill>
                    <a:latin typeface=" Arial"/>
                  </a:rPr>
                  <a:t>   </a:t>
                </a:r>
                <a:r>
                  <a:rPr lang="en-US" sz="800" b="1" dirty="0">
                    <a:solidFill>
                      <a:prstClr val="black"/>
                    </a:solidFill>
                    <a:latin typeface=" Arial"/>
                  </a:rPr>
                  <a:t>311th SIG Cmd</a:t>
                </a:r>
                <a:endParaRPr lang="en-US" sz="1000" b="1" dirty="0">
                  <a:solidFill>
                    <a:prstClr val="black"/>
                  </a:solidFill>
                  <a:latin typeface=" Arial"/>
                </a:endParaRPr>
              </a:p>
              <a:p>
                <a:pPr>
                  <a:defRPr/>
                </a:pPr>
                <a:endParaRPr lang="en-US" sz="1000" b="1" dirty="0">
                  <a:solidFill>
                    <a:prstClr val="black"/>
                  </a:solidFill>
                  <a:latin typeface=" Arial"/>
                </a:endParaRPr>
              </a:p>
              <a:p>
                <a:pPr>
                  <a:defRPr/>
                </a:pPr>
                <a:endParaRPr lang="en-US" sz="1000" b="1" dirty="0">
                  <a:solidFill>
                    <a:prstClr val="black"/>
                  </a:solidFill>
                  <a:latin typeface=" Arial"/>
                </a:endParaRPr>
              </a:p>
              <a:p>
                <a:pPr>
                  <a:defRPr/>
                </a:pPr>
                <a:endParaRPr lang="en-US" sz="1000" b="1" dirty="0">
                  <a:solidFill>
                    <a:prstClr val="black"/>
                  </a:solidFill>
                  <a:latin typeface=" Arial"/>
                </a:endParaRPr>
              </a:p>
            </p:txBody>
          </p:sp>
        </p:grpSp>
      </p:grpSp>
      <p:grpSp>
        <p:nvGrpSpPr>
          <p:cNvPr id="61" name="Group 306"/>
          <p:cNvGrpSpPr>
            <a:grpSpLocks/>
          </p:cNvGrpSpPr>
          <p:nvPr/>
        </p:nvGrpSpPr>
        <p:grpSpPr bwMode="auto">
          <a:xfrm>
            <a:off x="4545012" y="4678734"/>
            <a:ext cx="1055688" cy="707862"/>
            <a:chOff x="9066366" y="2667000"/>
            <a:chExt cx="1056033" cy="762294"/>
          </a:xfrm>
        </p:grpSpPr>
        <p:sp>
          <p:nvSpPr>
            <p:cNvPr id="62" name="Text Box 118"/>
            <p:cNvSpPr txBox="1">
              <a:spLocks noChangeArrowheads="1"/>
            </p:cNvSpPr>
            <p:nvPr/>
          </p:nvSpPr>
          <p:spPr bwMode="auto">
            <a:xfrm>
              <a:off x="9066366" y="2667000"/>
              <a:ext cx="1056033" cy="762294"/>
            </a:xfrm>
            <a:prstGeom prst="rect">
              <a:avLst/>
            </a:prstGeom>
            <a:noFill/>
            <a:ln w="9525">
              <a:noFill/>
              <a:miter lim="800000"/>
              <a:headEnd/>
              <a:tailEnd/>
            </a:ln>
          </p:spPr>
          <p:txBody>
            <a:bodyPr lIns="91416" tIns="45708" rIns="91416" bIns="45708">
              <a:spAutoFit/>
            </a:bodyPr>
            <a:lstStyle/>
            <a:p>
              <a:pPr>
                <a:defRPr/>
              </a:pPr>
              <a:r>
                <a:rPr lang="en-US" sz="1000" b="1" dirty="0">
                  <a:solidFill>
                    <a:prstClr val="black"/>
                  </a:solidFill>
                  <a:latin typeface=" Arial"/>
                </a:rPr>
                <a:t>   </a:t>
              </a:r>
            </a:p>
            <a:p>
              <a:pPr>
                <a:defRPr/>
              </a:pPr>
              <a:endParaRPr lang="en-US" sz="1000" b="1" dirty="0">
                <a:solidFill>
                  <a:prstClr val="black"/>
                </a:solidFill>
                <a:latin typeface=" Arial"/>
              </a:endParaRPr>
            </a:p>
            <a:p>
              <a:pPr>
                <a:defRPr/>
              </a:pPr>
              <a:endParaRPr lang="en-US" sz="1000" b="1" dirty="0">
                <a:solidFill>
                  <a:prstClr val="black"/>
                </a:solidFill>
                <a:latin typeface=" Arial"/>
              </a:endParaRPr>
            </a:p>
            <a:p>
              <a:pPr>
                <a:defRPr/>
              </a:pPr>
              <a:endParaRPr lang="en-US" sz="1000" b="1" dirty="0">
                <a:solidFill>
                  <a:prstClr val="black"/>
                </a:solidFill>
                <a:latin typeface=" Arial"/>
              </a:endParaRPr>
            </a:p>
          </p:txBody>
        </p:sp>
        <p:sp>
          <p:nvSpPr>
            <p:cNvPr id="63" name="Rectangle 62"/>
            <p:cNvSpPr/>
            <p:nvPr/>
          </p:nvSpPr>
          <p:spPr>
            <a:xfrm>
              <a:off x="9126711" y="2880697"/>
              <a:ext cx="914699" cy="53338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 Arial"/>
              </a:endParaRPr>
            </a:p>
          </p:txBody>
        </p:sp>
      </p:grpSp>
      <p:grpSp>
        <p:nvGrpSpPr>
          <p:cNvPr id="64" name="Group 313"/>
          <p:cNvGrpSpPr>
            <a:grpSpLocks/>
          </p:cNvGrpSpPr>
          <p:nvPr/>
        </p:nvGrpSpPr>
        <p:grpSpPr bwMode="auto">
          <a:xfrm>
            <a:off x="4560887" y="4848593"/>
            <a:ext cx="1243013" cy="500113"/>
            <a:chOff x="5052210" y="4800600"/>
            <a:chExt cx="1242391" cy="500053"/>
          </a:xfrm>
        </p:grpSpPr>
        <p:pic>
          <p:nvPicPr>
            <p:cNvPr id="65"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5384322" y="5029200"/>
              <a:ext cx="414130" cy="191052"/>
            </a:xfrm>
            <a:prstGeom prst="rect">
              <a:avLst/>
            </a:prstGeom>
            <a:noFill/>
            <a:ln w="9525">
              <a:noFill/>
              <a:miter lim="800000"/>
              <a:headEnd/>
              <a:tailEnd/>
            </a:ln>
          </p:spPr>
        </p:pic>
        <p:sp>
          <p:nvSpPr>
            <p:cNvPr id="66" name="Text Box 118"/>
            <p:cNvSpPr txBox="1">
              <a:spLocks noChangeArrowheads="1"/>
            </p:cNvSpPr>
            <p:nvPr/>
          </p:nvSpPr>
          <p:spPr bwMode="auto">
            <a:xfrm>
              <a:off x="5052210" y="4800600"/>
              <a:ext cx="1242391" cy="500053"/>
            </a:xfrm>
            <a:prstGeom prst="rect">
              <a:avLst/>
            </a:prstGeom>
            <a:noFill/>
            <a:ln w="9525">
              <a:noFill/>
              <a:miter lim="800000"/>
              <a:headEnd/>
              <a:tailEnd/>
            </a:ln>
          </p:spPr>
          <p:txBody>
            <a:bodyPr lIns="91416" tIns="45708" rIns="91416" bIns="45708">
              <a:spAutoFit/>
            </a:bodyPr>
            <a:lstStyle/>
            <a:p>
              <a:pPr>
                <a:defRPr/>
              </a:pPr>
              <a:r>
                <a:rPr lang="en-US" sz="800" b="1" dirty="0">
                  <a:solidFill>
                    <a:prstClr val="black"/>
                  </a:solidFill>
                  <a:latin typeface=" Arial"/>
                </a:rPr>
                <a:t>8th Theater </a:t>
              </a:r>
              <a:r>
                <a:rPr lang="en-US" sz="800" b="1" dirty="0" err="1">
                  <a:solidFill>
                    <a:prstClr val="black"/>
                  </a:solidFill>
                  <a:latin typeface=" Arial"/>
                </a:rPr>
                <a:t>Sust</a:t>
              </a:r>
              <a:r>
                <a:rPr lang="en-US" sz="800" b="1" dirty="0">
                  <a:solidFill>
                    <a:prstClr val="black"/>
                  </a:solidFill>
                  <a:latin typeface=" Arial"/>
                </a:rPr>
                <a:t> </a:t>
              </a:r>
              <a:endParaRPr lang="en-US" sz="800" b="1" dirty="0" smtClean="0">
                <a:solidFill>
                  <a:prstClr val="black"/>
                </a:solidFill>
                <a:latin typeface=" Arial"/>
              </a:endParaRPr>
            </a:p>
            <a:p>
              <a:pPr>
                <a:defRPr/>
              </a:pPr>
              <a:r>
                <a:rPr lang="en-US" sz="800" b="1" dirty="0" smtClean="0">
                  <a:solidFill>
                    <a:prstClr val="black"/>
                  </a:solidFill>
                  <a:latin typeface=" Arial"/>
                </a:rPr>
                <a:t>Cmd</a:t>
              </a:r>
              <a:endParaRPr lang="en-US" sz="800" b="1" dirty="0">
                <a:solidFill>
                  <a:prstClr val="black"/>
                </a:solidFill>
                <a:latin typeface=" Arial"/>
              </a:endParaRPr>
            </a:p>
            <a:p>
              <a:pPr>
                <a:defRPr/>
              </a:pPr>
              <a:endParaRPr lang="en-US" sz="1000" b="1" dirty="0">
                <a:solidFill>
                  <a:prstClr val="black"/>
                </a:solidFill>
                <a:latin typeface=" Arial"/>
              </a:endParaRPr>
            </a:p>
          </p:txBody>
        </p:sp>
        <p:pic>
          <p:nvPicPr>
            <p:cNvPr id="67" name="Picture 462" descr="http://upload.wikimedia.org/wikipedia/commons/thumb/d/d6/8SustainCmdSSI.svg/150px-8SustainCmdSSI.svg.png">
              <a:hlinkClick r:id="rId18"/>
            </p:cNvPr>
            <p:cNvPicPr>
              <a:picLocks noChangeAspect="1" noChangeArrowheads="1"/>
            </p:cNvPicPr>
            <p:nvPr/>
          </p:nvPicPr>
          <p:blipFill>
            <a:blip r:embed="rId19" cstate="print"/>
            <a:srcRect/>
            <a:stretch>
              <a:fillRect/>
            </a:stretch>
          </p:blipFill>
          <p:spPr bwMode="auto">
            <a:xfrm>
              <a:off x="5815644" y="5029200"/>
              <a:ext cx="170418" cy="231929"/>
            </a:xfrm>
            <a:prstGeom prst="rect">
              <a:avLst/>
            </a:prstGeom>
            <a:noFill/>
            <a:ln w="9525">
              <a:noFill/>
              <a:miter lim="800000"/>
              <a:headEnd/>
              <a:tailEnd/>
            </a:ln>
          </p:spPr>
        </p:pic>
      </p:grpSp>
      <p:grpSp>
        <p:nvGrpSpPr>
          <p:cNvPr id="68" name="Group 292"/>
          <p:cNvGrpSpPr>
            <a:grpSpLocks/>
          </p:cNvGrpSpPr>
          <p:nvPr/>
        </p:nvGrpSpPr>
        <p:grpSpPr bwMode="auto">
          <a:xfrm>
            <a:off x="6534828" y="5415334"/>
            <a:ext cx="915587" cy="533400"/>
            <a:chOff x="9296398" y="3352800"/>
            <a:chExt cx="915331" cy="533400"/>
          </a:xfrm>
        </p:grpSpPr>
        <p:sp>
          <p:nvSpPr>
            <p:cNvPr id="69" name="Rectangle 68"/>
            <p:cNvSpPr/>
            <p:nvPr/>
          </p:nvSpPr>
          <p:spPr>
            <a:xfrm>
              <a:off x="9296398" y="3352800"/>
              <a:ext cx="914144" cy="5334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 Arial"/>
              </a:endParaRPr>
            </a:p>
          </p:txBody>
        </p:sp>
        <p:sp>
          <p:nvSpPr>
            <p:cNvPr id="70" name="Text Box 118"/>
            <p:cNvSpPr txBox="1">
              <a:spLocks noChangeArrowheads="1"/>
            </p:cNvSpPr>
            <p:nvPr/>
          </p:nvSpPr>
          <p:spPr bwMode="auto">
            <a:xfrm>
              <a:off x="9296398" y="3352800"/>
              <a:ext cx="915331" cy="230808"/>
            </a:xfrm>
            <a:prstGeom prst="rect">
              <a:avLst/>
            </a:prstGeom>
            <a:noFill/>
            <a:ln w="9525">
              <a:noFill/>
              <a:miter lim="800000"/>
              <a:headEnd/>
              <a:tailEnd/>
            </a:ln>
          </p:spPr>
          <p:txBody>
            <a:bodyPr wrap="none" lIns="91416" tIns="45708" rIns="91416" bIns="45708">
              <a:spAutoFit/>
            </a:bodyPr>
            <a:lstStyle/>
            <a:p>
              <a:r>
                <a:rPr lang="en-US" sz="900" b="1">
                  <a:solidFill>
                    <a:srgbClr val="000000"/>
                  </a:solidFill>
                  <a:latin typeface=" Arial"/>
                </a:rPr>
                <a:t>94th AAMDC </a:t>
              </a:r>
            </a:p>
          </p:txBody>
        </p:sp>
        <p:pic>
          <p:nvPicPr>
            <p:cNvPr id="71" name="Picture 643" descr="http://upload.wikimedia.org/wikipedia/commons/thumb/1/1c/94thAAMDC.gif/150px-94thAAMDC.gif">
              <a:hlinkClick r:id="rId20"/>
            </p:cNvPr>
            <p:cNvPicPr>
              <a:picLocks noChangeAspect="1" noChangeArrowheads="1"/>
            </p:cNvPicPr>
            <p:nvPr/>
          </p:nvPicPr>
          <p:blipFill>
            <a:blip r:embed="rId21" cstate="print"/>
            <a:srcRect/>
            <a:stretch>
              <a:fillRect/>
            </a:stretch>
          </p:blipFill>
          <p:spPr bwMode="auto">
            <a:xfrm>
              <a:off x="9829800" y="3581400"/>
              <a:ext cx="157025" cy="229262"/>
            </a:xfrm>
            <a:prstGeom prst="rect">
              <a:avLst/>
            </a:prstGeom>
            <a:noFill/>
            <a:ln w="9525">
              <a:noFill/>
              <a:miter lim="800000"/>
              <a:headEnd/>
              <a:tailEnd/>
            </a:ln>
          </p:spPr>
        </p:pic>
        <p:pic>
          <p:nvPicPr>
            <p:cNvPr id="72" name="Picture 18" descr="http://www.deviantart.com/download/148126040/Major_General___USMC_by_KahunaSniper.png"/>
            <p:cNvPicPr>
              <a:picLocks noChangeAspect="1" noChangeArrowheads="1"/>
            </p:cNvPicPr>
            <p:nvPr/>
          </p:nvPicPr>
          <p:blipFill>
            <a:blip r:embed="rId15" cstate="print"/>
            <a:srcRect r="49504"/>
            <a:stretch>
              <a:fillRect/>
            </a:stretch>
          </p:blipFill>
          <p:spPr bwMode="auto">
            <a:xfrm>
              <a:off x="9372600" y="3581400"/>
              <a:ext cx="248477" cy="227295"/>
            </a:xfrm>
            <a:prstGeom prst="rect">
              <a:avLst/>
            </a:prstGeom>
            <a:noFill/>
            <a:ln w="9525">
              <a:noFill/>
              <a:miter lim="800000"/>
              <a:headEnd/>
              <a:tailEnd/>
            </a:ln>
          </p:spPr>
        </p:pic>
      </p:grpSp>
      <p:sp>
        <p:nvSpPr>
          <p:cNvPr id="73" name="Text Box 118"/>
          <p:cNvSpPr txBox="1">
            <a:spLocks noChangeArrowheads="1"/>
          </p:cNvSpPr>
          <p:nvPr/>
        </p:nvSpPr>
        <p:spPr bwMode="auto">
          <a:xfrm>
            <a:off x="4714875" y="4627934"/>
            <a:ext cx="1371600" cy="261586"/>
          </a:xfrm>
          <a:prstGeom prst="rect">
            <a:avLst/>
          </a:prstGeom>
          <a:noFill/>
          <a:ln w="9525">
            <a:noFill/>
            <a:miter lim="800000"/>
            <a:headEnd/>
            <a:tailEnd/>
          </a:ln>
        </p:spPr>
        <p:txBody>
          <a:bodyPr lIns="91416" tIns="45708" rIns="91416" bIns="45708">
            <a:spAutoFit/>
          </a:bodyPr>
          <a:lstStyle/>
          <a:p>
            <a:r>
              <a:rPr lang="en-US" sz="1100" b="1">
                <a:solidFill>
                  <a:srgbClr val="FFFFFF"/>
                </a:solidFill>
                <a:latin typeface=" Arial"/>
              </a:rPr>
              <a:t>US Army Hawaii</a:t>
            </a:r>
          </a:p>
        </p:txBody>
      </p:sp>
      <p:pic>
        <p:nvPicPr>
          <p:cNvPr id="74"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6283325" y="4661272"/>
            <a:ext cx="414337" cy="192087"/>
          </a:xfrm>
          <a:prstGeom prst="rect">
            <a:avLst/>
          </a:prstGeom>
          <a:noFill/>
          <a:ln w="9525">
            <a:noFill/>
            <a:miter lim="800000"/>
            <a:headEnd/>
            <a:tailEnd/>
          </a:ln>
        </p:spPr>
      </p:pic>
      <p:pic>
        <p:nvPicPr>
          <p:cNvPr id="75"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6696075" y="4662859"/>
            <a:ext cx="414337" cy="192088"/>
          </a:xfrm>
          <a:prstGeom prst="rect">
            <a:avLst/>
          </a:prstGeom>
          <a:noFill/>
          <a:ln w="9525">
            <a:noFill/>
            <a:miter lim="800000"/>
            <a:headEnd/>
            <a:tailEnd/>
          </a:ln>
        </p:spPr>
      </p:pic>
      <p:sp>
        <p:nvSpPr>
          <p:cNvPr id="77" name="Rectangle 76"/>
          <p:cNvSpPr/>
          <p:nvPr/>
        </p:nvSpPr>
        <p:spPr bwMode="auto">
          <a:xfrm>
            <a:off x="6526212" y="4889449"/>
            <a:ext cx="914400" cy="483273"/>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000000"/>
              </a:solidFill>
              <a:latin typeface=" Arial"/>
            </a:endParaRPr>
          </a:p>
          <a:p>
            <a:pPr algn="ctr">
              <a:defRPr/>
            </a:pPr>
            <a:endParaRPr lang="en-US" sz="700" b="1" dirty="0">
              <a:solidFill>
                <a:srgbClr val="000000"/>
              </a:solidFill>
              <a:latin typeface=" Arial"/>
            </a:endParaRPr>
          </a:p>
        </p:txBody>
      </p:sp>
      <p:pic>
        <p:nvPicPr>
          <p:cNvPr id="78" name="Picture 448" descr="http://profile.ak.fbcdn.net/hprofile-ak-prn1/s160x160/34364_110910442291478_2276254_a.jpg">
            <a:hlinkClick r:id="rId22"/>
          </p:cNvPr>
          <p:cNvPicPr>
            <a:picLocks noChangeAspect="1" noChangeArrowheads="1"/>
          </p:cNvPicPr>
          <p:nvPr/>
        </p:nvPicPr>
        <p:blipFill>
          <a:blip r:embed="rId23" cstate="print"/>
          <a:srcRect/>
          <a:stretch>
            <a:fillRect/>
          </a:stretch>
        </p:blipFill>
        <p:spPr bwMode="auto">
          <a:xfrm>
            <a:off x="7130474" y="5024765"/>
            <a:ext cx="249238" cy="242888"/>
          </a:xfrm>
          <a:prstGeom prst="rect">
            <a:avLst/>
          </a:prstGeom>
          <a:noFill/>
          <a:ln w="9525">
            <a:noFill/>
            <a:miter lim="800000"/>
            <a:headEnd/>
            <a:tailEnd/>
          </a:ln>
        </p:spPr>
      </p:pic>
      <p:pic>
        <p:nvPicPr>
          <p:cNvPr id="79" name="Picture 18" descr="http://www.deviantart.com/download/148126040/Major_General___USMC_by_KahunaSniper.png"/>
          <p:cNvPicPr>
            <a:picLocks noChangeAspect="1" noChangeArrowheads="1"/>
          </p:cNvPicPr>
          <p:nvPr/>
        </p:nvPicPr>
        <p:blipFill>
          <a:blip r:embed="rId15" cstate="print"/>
          <a:srcRect r="49504"/>
          <a:stretch>
            <a:fillRect/>
          </a:stretch>
        </p:blipFill>
        <p:spPr bwMode="auto">
          <a:xfrm>
            <a:off x="6913394" y="5044274"/>
            <a:ext cx="203450" cy="186495"/>
          </a:xfrm>
          <a:prstGeom prst="rect">
            <a:avLst/>
          </a:prstGeom>
          <a:noFill/>
          <a:ln w="9525">
            <a:noFill/>
            <a:miter lim="800000"/>
            <a:headEnd/>
            <a:tailEnd/>
          </a:ln>
        </p:spPr>
      </p:pic>
      <p:sp>
        <p:nvSpPr>
          <p:cNvPr id="83" name="Text Box 118"/>
          <p:cNvSpPr txBox="1">
            <a:spLocks noChangeArrowheads="1"/>
          </p:cNvSpPr>
          <p:nvPr/>
        </p:nvSpPr>
        <p:spPr bwMode="auto">
          <a:xfrm>
            <a:off x="6477000" y="4864472"/>
            <a:ext cx="1143000" cy="307752"/>
          </a:xfrm>
          <a:prstGeom prst="rect">
            <a:avLst/>
          </a:prstGeom>
          <a:noFill/>
          <a:ln w="9525">
            <a:noFill/>
            <a:miter lim="800000"/>
            <a:headEnd/>
            <a:tailEnd/>
          </a:ln>
        </p:spPr>
        <p:txBody>
          <a:bodyPr lIns="91416" tIns="45708" rIns="91416" bIns="45708">
            <a:spAutoFit/>
          </a:bodyPr>
          <a:lstStyle/>
          <a:p>
            <a:r>
              <a:rPr lang="en-US" sz="700" b="1" dirty="0">
                <a:solidFill>
                  <a:srgbClr val="000000"/>
                </a:solidFill>
                <a:latin typeface=" Arial"/>
              </a:rPr>
              <a:t>9th Msn </a:t>
            </a:r>
            <a:r>
              <a:rPr lang="en-US" sz="700" b="1" dirty="0" err="1">
                <a:solidFill>
                  <a:srgbClr val="000000"/>
                </a:solidFill>
                <a:latin typeface=" Arial"/>
              </a:rPr>
              <a:t>Spt</a:t>
            </a:r>
            <a:r>
              <a:rPr lang="en-US" sz="700" b="1" dirty="0">
                <a:solidFill>
                  <a:srgbClr val="000000"/>
                </a:solidFill>
                <a:latin typeface=" Arial"/>
              </a:rPr>
              <a:t> </a:t>
            </a:r>
            <a:r>
              <a:rPr lang="en-US" sz="700" b="1" dirty="0" err="1">
                <a:solidFill>
                  <a:srgbClr val="000000"/>
                </a:solidFill>
                <a:latin typeface=" Arial"/>
              </a:rPr>
              <a:t>Cmd</a:t>
            </a:r>
            <a:r>
              <a:rPr lang="en-US" sz="700" b="1" dirty="0">
                <a:solidFill>
                  <a:srgbClr val="000000"/>
                </a:solidFill>
                <a:latin typeface=" Arial"/>
              </a:rPr>
              <a:t> (USAR)</a:t>
            </a:r>
          </a:p>
        </p:txBody>
      </p:sp>
      <p:sp>
        <p:nvSpPr>
          <p:cNvPr id="84" name="5-Point Star 83"/>
          <p:cNvSpPr/>
          <p:nvPr/>
        </p:nvSpPr>
        <p:spPr>
          <a:xfrm>
            <a:off x="3086100" y="3901668"/>
            <a:ext cx="304800" cy="228600"/>
          </a:xfrm>
          <a:prstGeom prst="star5">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dirty="0">
              <a:solidFill>
                <a:prstClr val="white"/>
              </a:solidFill>
              <a:latin typeface=" Arial"/>
            </a:endParaRPr>
          </a:p>
        </p:txBody>
      </p:sp>
      <p:cxnSp>
        <p:nvCxnSpPr>
          <p:cNvPr id="85" name="Straight Connector 84"/>
          <p:cNvCxnSpPr/>
          <p:nvPr/>
        </p:nvCxnSpPr>
        <p:spPr>
          <a:xfrm flipV="1">
            <a:off x="7592859" y="2009929"/>
            <a:ext cx="359201" cy="6570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5-Point Star 85"/>
          <p:cNvSpPr/>
          <p:nvPr/>
        </p:nvSpPr>
        <p:spPr>
          <a:xfrm>
            <a:off x="7422996" y="2514600"/>
            <a:ext cx="304800" cy="228600"/>
          </a:xfrm>
          <a:prstGeom prst="star5">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dirty="0">
              <a:solidFill>
                <a:prstClr val="white"/>
              </a:solidFill>
              <a:latin typeface=" Arial"/>
            </a:endParaRPr>
          </a:p>
        </p:txBody>
      </p:sp>
      <p:sp>
        <p:nvSpPr>
          <p:cNvPr id="87" name="Line Callout 1 86"/>
          <p:cNvSpPr/>
          <p:nvPr/>
        </p:nvSpPr>
        <p:spPr bwMode="auto">
          <a:xfrm>
            <a:off x="7956396" y="1120099"/>
            <a:ext cx="1066800" cy="1318511"/>
          </a:xfrm>
          <a:prstGeom prst="borderCallout1">
            <a:avLst>
              <a:gd name="adj1" fmla="val 80905"/>
              <a:gd name="adj2" fmla="val 100018"/>
              <a:gd name="adj3" fmla="val 95870"/>
              <a:gd name="adj4" fmla="val 99891"/>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defRPr/>
            </a:pPr>
            <a:endParaRPr lang="en-US" sz="1100" dirty="0">
              <a:solidFill>
                <a:prstClr val="white"/>
              </a:solidFill>
              <a:latin typeface=" Arial"/>
              <a:cs typeface="Arial" pitchFamily="34" charset="0"/>
            </a:endParaRPr>
          </a:p>
        </p:txBody>
      </p:sp>
      <p:grpSp>
        <p:nvGrpSpPr>
          <p:cNvPr id="88" name="Group 205"/>
          <p:cNvGrpSpPr>
            <a:grpSpLocks/>
          </p:cNvGrpSpPr>
          <p:nvPr/>
        </p:nvGrpSpPr>
        <p:grpSpPr bwMode="auto">
          <a:xfrm>
            <a:off x="8050060" y="1295400"/>
            <a:ext cx="866775" cy="457200"/>
            <a:chOff x="6383548" y="1219200"/>
            <a:chExt cx="866694" cy="457200"/>
          </a:xfrm>
        </p:grpSpPr>
        <p:grpSp>
          <p:nvGrpSpPr>
            <p:cNvPr id="89" name="Group 659"/>
            <p:cNvGrpSpPr>
              <a:grpSpLocks/>
            </p:cNvGrpSpPr>
            <p:nvPr/>
          </p:nvGrpSpPr>
          <p:grpSpPr bwMode="auto">
            <a:xfrm>
              <a:off x="6383548" y="1227826"/>
              <a:ext cx="866694" cy="448574"/>
              <a:chOff x="2258941" y="1082335"/>
              <a:chExt cx="866694" cy="457200"/>
            </a:xfrm>
          </p:grpSpPr>
          <p:sp>
            <p:nvSpPr>
              <p:cNvPr id="92" name="Rectangle 111"/>
              <p:cNvSpPr>
                <a:spLocks noChangeArrowheads="1"/>
              </p:cNvSpPr>
              <p:nvPr/>
            </p:nvSpPr>
            <p:spPr bwMode="auto">
              <a:xfrm>
                <a:off x="2258941" y="1082335"/>
                <a:ext cx="866694" cy="457200"/>
              </a:xfrm>
              <a:prstGeom prst="rect">
                <a:avLst/>
              </a:prstGeom>
              <a:solidFill>
                <a:schemeClr val="bg1"/>
              </a:solidFill>
              <a:ln w="9525">
                <a:solidFill>
                  <a:schemeClr val="tx1"/>
                </a:solidFill>
                <a:miter lim="800000"/>
                <a:headEnd/>
                <a:tailEnd/>
              </a:ln>
            </p:spPr>
            <p:txBody>
              <a:bodyPr wrap="none" anchor="ctr"/>
              <a:lstStyle/>
              <a:p>
                <a:endParaRPr lang="en-US" sz="1600">
                  <a:solidFill>
                    <a:srgbClr val="000000"/>
                  </a:solidFill>
                  <a:latin typeface=" Arial"/>
                </a:endParaRPr>
              </a:p>
            </p:txBody>
          </p:sp>
          <p:pic>
            <p:nvPicPr>
              <p:cNvPr id="93" name="Picture 8" descr="http://upload.wikimedia.org/wikipedia/commons/thumb/5/58/USICorpsSSI.svg/200px-USICorpsSSI.svg.png"/>
              <p:cNvPicPr>
                <a:picLocks noChangeAspect="1" noChangeArrowheads="1"/>
              </p:cNvPicPr>
              <p:nvPr/>
            </p:nvPicPr>
            <p:blipFill>
              <a:blip r:embed="rId24" cstate="print"/>
              <a:srcRect/>
              <a:stretch>
                <a:fillRect/>
              </a:stretch>
            </p:blipFill>
            <p:spPr bwMode="auto">
              <a:xfrm>
                <a:off x="2892985" y="1211290"/>
                <a:ext cx="201392" cy="201392"/>
              </a:xfrm>
              <a:prstGeom prst="rect">
                <a:avLst/>
              </a:prstGeom>
              <a:noFill/>
              <a:ln w="9525">
                <a:noFill/>
                <a:miter lim="800000"/>
                <a:headEnd/>
                <a:tailEnd/>
              </a:ln>
            </p:spPr>
          </p:pic>
        </p:grpSp>
        <p:pic>
          <p:nvPicPr>
            <p:cNvPr id="90" name="Picture 8" descr="http://fc08.deviantart.net/fs70/f/2009/360/a/1/Lieutenant_General___USMC_by_KahunaSniper.png"/>
            <p:cNvPicPr>
              <a:picLocks noChangeAspect="1" noChangeArrowheads="1"/>
            </p:cNvPicPr>
            <p:nvPr/>
          </p:nvPicPr>
          <p:blipFill>
            <a:blip r:embed="rId6" cstate="print"/>
            <a:srcRect/>
            <a:stretch>
              <a:fillRect/>
            </a:stretch>
          </p:blipFill>
          <p:spPr bwMode="auto">
            <a:xfrm>
              <a:off x="6432436" y="1423356"/>
              <a:ext cx="581025" cy="213644"/>
            </a:xfrm>
            <a:prstGeom prst="rect">
              <a:avLst/>
            </a:prstGeom>
            <a:noFill/>
            <a:ln w="9525">
              <a:noFill/>
              <a:miter lim="800000"/>
              <a:headEnd/>
              <a:tailEnd/>
            </a:ln>
          </p:spPr>
        </p:pic>
        <p:sp>
          <p:nvSpPr>
            <p:cNvPr id="91" name="Rectangle 511"/>
            <p:cNvSpPr>
              <a:spLocks noChangeArrowheads="1"/>
            </p:cNvSpPr>
            <p:nvPr/>
          </p:nvSpPr>
          <p:spPr bwMode="auto">
            <a:xfrm>
              <a:off x="6401008" y="1219200"/>
              <a:ext cx="838122" cy="230832"/>
            </a:xfrm>
            <a:prstGeom prst="rect">
              <a:avLst/>
            </a:prstGeom>
            <a:noFill/>
            <a:ln w="9525">
              <a:noFill/>
              <a:miter lim="800000"/>
              <a:headEnd/>
              <a:tailEnd/>
            </a:ln>
          </p:spPr>
          <p:txBody>
            <a:bodyPr>
              <a:spAutoFit/>
            </a:bodyPr>
            <a:lstStyle/>
            <a:p>
              <a:r>
                <a:rPr lang="en-US" sz="900" b="1" dirty="0">
                  <a:solidFill>
                    <a:srgbClr val="000000"/>
                  </a:solidFill>
                  <a:latin typeface=" Arial"/>
                </a:rPr>
                <a:t>I Corps </a:t>
              </a:r>
            </a:p>
          </p:txBody>
        </p:sp>
      </p:grpSp>
      <p:sp>
        <p:nvSpPr>
          <p:cNvPr id="94" name="TextBox 158"/>
          <p:cNvSpPr txBox="1">
            <a:spLocks noChangeArrowheads="1"/>
          </p:cNvSpPr>
          <p:nvPr/>
        </p:nvSpPr>
        <p:spPr bwMode="auto">
          <a:xfrm>
            <a:off x="7978621" y="1076657"/>
            <a:ext cx="992557" cy="261598"/>
          </a:xfrm>
          <a:prstGeom prst="rect">
            <a:avLst/>
          </a:prstGeom>
          <a:noFill/>
          <a:ln w="9525">
            <a:noFill/>
            <a:miter lim="800000"/>
            <a:headEnd/>
            <a:tailEnd/>
          </a:ln>
        </p:spPr>
        <p:txBody>
          <a:bodyPr wrap="none" lIns="91429" tIns="45714" rIns="91429" bIns="45714">
            <a:spAutoFit/>
          </a:bodyPr>
          <a:lstStyle/>
          <a:p>
            <a:r>
              <a:rPr lang="en-US" sz="1100" b="1" dirty="0" smtClean="0">
                <a:solidFill>
                  <a:srgbClr val="FFFFFF"/>
                </a:solidFill>
                <a:latin typeface=" Arial"/>
              </a:rPr>
              <a:t>Washington</a:t>
            </a:r>
            <a:endParaRPr lang="en-US" sz="1100" b="1" dirty="0">
              <a:solidFill>
                <a:srgbClr val="FFFFFF"/>
              </a:solidFill>
              <a:latin typeface=" Arial"/>
            </a:endParaRPr>
          </a:p>
        </p:txBody>
      </p:sp>
      <p:grpSp>
        <p:nvGrpSpPr>
          <p:cNvPr id="99" name="Group 162"/>
          <p:cNvGrpSpPr/>
          <p:nvPr/>
        </p:nvGrpSpPr>
        <p:grpSpPr>
          <a:xfrm>
            <a:off x="7967509" y="1829321"/>
            <a:ext cx="1127274" cy="479236"/>
            <a:chOff x="8083551" y="2256027"/>
            <a:chExt cx="1127274" cy="479236"/>
          </a:xfrm>
        </p:grpSpPr>
        <p:sp>
          <p:nvSpPr>
            <p:cNvPr id="100" name="Rectangle 494"/>
            <p:cNvSpPr>
              <a:spLocks noChangeArrowheads="1"/>
            </p:cNvSpPr>
            <p:nvPr/>
          </p:nvSpPr>
          <p:spPr bwMode="auto">
            <a:xfrm>
              <a:off x="8110538" y="2278063"/>
              <a:ext cx="990600" cy="457200"/>
            </a:xfrm>
            <a:prstGeom prst="rect">
              <a:avLst/>
            </a:prstGeom>
            <a:solidFill>
              <a:schemeClr val="bg1"/>
            </a:solidFill>
            <a:ln w="9525">
              <a:solidFill>
                <a:schemeClr val="tx1"/>
              </a:solidFill>
              <a:miter lim="800000"/>
              <a:headEnd/>
              <a:tailEnd/>
            </a:ln>
          </p:spPr>
          <p:txBody>
            <a:bodyPr wrap="none" anchor="ctr"/>
            <a:lstStyle/>
            <a:p>
              <a:pPr algn="ctr"/>
              <a:endParaRPr lang="en-US" sz="700" b="1" dirty="0">
                <a:solidFill>
                  <a:srgbClr val="000000"/>
                </a:solidFill>
                <a:latin typeface=" Arial"/>
              </a:endParaRPr>
            </a:p>
          </p:txBody>
        </p:sp>
        <p:pic>
          <p:nvPicPr>
            <p:cNvPr id="101" name="Picture 30" descr="http://upload.wikimedia.org/wikipedia/commons/thumb/2/24/593rd_Sustainment_Brigade.jpg/160px-593rd_Sustainment_Brigade.jpg"/>
            <p:cNvPicPr>
              <a:picLocks noChangeAspect="1" noChangeArrowheads="1"/>
            </p:cNvPicPr>
            <p:nvPr/>
          </p:nvPicPr>
          <p:blipFill>
            <a:blip r:embed="rId25" cstate="print"/>
            <a:srcRect/>
            <a:stretch>
              <a:fillRect/>
            </a:stretch>
          </p:blipFill>
          <p:spPr bwMode="auto">
            <a:xfrm>
              <a:off x="8746951" y="2463451"/>
              <a:ext cx="141288" cy="230188"/>
            </a:xfrm>
            <a:prstGeom prst="rect">
              <a:avLst/>
            </a:prstGeom>
            <a:noFill/>
            <a:ln w="9525">
              <a:noFill/>
              <a:miter lim="800000"/>
              <a:headEnd/>
              <a:tailEnd/>
            </a:ln>
          </p:spPr>
        </p:pic>
        <p:sp>
          <p:nvSpPr>
            <p:cNvPr id="102" name="TextBox 212"/>
            <p:cNvSpPr txBox="1">
              <a:spLocks noChangeArrowheads="1"/>
            </p:cNvSpPr>
            <p:nvPr/>
          </p:nvSpPr>
          <p:spPr bwMode="auto">
            <a:xfrm>
              <a:off x="8083551" y="2256027"/>
              <a:ext cx="1127274" cy="200055"/>
            </a:xfrm>
            <a:prstGeom prst="rect">
              <a:avLst/>
            </a:prstGeom>
            <a:noFill/>
            <a:ln w="9525">
              <a:noFill/>
              <a:miter lim="800000"/>
              <a:headEnd/>
              <a:tailEnd/>
            </a:ln>
          </p:spPr>
          <p:txBody>
            <a:bodyPr wrap="square">
              <a:spAutoFit/>
            </a:bodyPr>
            <a:lstStyle/>
            <a:p>
              <a:r>
                <a:rPr lang="en-US" sz="700" b="1" dirty="0" smtClean="0">
                  <a:solidFill>
                    <a:srgbClr val="000000"/>
                  </a:solidFill>
                  <a:latin typeface=" Arial"/>
                </a:rPr>
                <a:t>593d  </a:t>
              </a:r>
              <a:r>
                <a:rPr lang="en-US" sz="700" b="1" dirty="0">
                  <a:solidFill>
                    <a:srgbClr val="000000"/>
                  </a:solidFill>
                  <a:latin typeface=" Arial"/>
                </a:rPr>
                <a:t>Exp </a:t>
              </a:r>
              <a:r>
                <a:rPr lang="en-US" sz="700" b="1" dirty="0" err="1">
                  <a:solidFill>
                    <a:srgbClr val="000000"/>
                  </a:solidFill>
                  <a:latin typeface=" Arial"/>
                </a:rPr>
                <a:t>Sust</a:t>
              </a:r>
              <a:r>
                <a:rPr lang="en-US" sz="700" b="1" dirty="0">
                  <a:solidFill>
                    <a:srgbClr val="000000"/>
                  </a:solidFill>
                  <a:latin typeface=" Arial"/>
                </a:rPr>
                <a:t> </a:t>
              </a:r>
              <a:r>
                <a:rPr lang="en-US" sz="700" b="1" dirty="0" err="1">
                  <a:solidFill>
                    <a:srgbClr val="000000"/>
                  </a:solidFill>
                  <a:latin typeface=" Arial"/>
                </a:rPr>
                <a:t>Cmd</a:t>
              </a:r>
              <a:endParaRPr lang="en-US" sz="1600" dirty="0">
                <a:solidFill>
                  <a:srgbClr val="000000"/>
                </a:solidFill>
                <a:latin typeface=" Arial"/>
              </a:endParaRPr>
            </a:p>
          </p:txBody>
        </p:sp>
        <p:pic>
          <p:nvPicPr>
            <p:cNvPr id="103" name="Picture 18" descr="http://www.deviantart.com/download/148126040/Major_General___USMC_by_KahunaSniper.png"/>
            <p:cNvPicPr>
              <a:picLocks noChangeAspect="1" noChangeArrowheads="1"/>
            </p:cNvPicPr>
            <p:nvPr/>
          </p:nvPicPr>
          <p:blipFill>
            <a:blip r:embed="rId15" cstate="print"/>
            <a:srcRect r="49504"/>
            <a:stretch>
              <a:fillRect/>
            </a:stretch>
          </p:blipFill>
          <p:spPr bwMode="auto">
            <a:xfrm>
              <a:off x="8293744" y="2461339"/>
              <a:ext cx="247650" cy="227013"/>
            </a:xfrm>
            <a:prstGeom prst="rect">
              <a:avLst/>
            </a:prstGeom>
            <a:noFill/>
            <a:ln w="9525">
              <a:noFill/>
              <a:miter lim="800000"/>
              <a:headEnd/>
              <a:tailEnd/>
            </a:ln>
          </p:spPr>
        </p:pic>
      </p:grpSp>
      <p:cxnSp>
        <p:nvCxnSpPr>
          <p:cNvPr id="104" name="Straight Connector 103"/>
          <p:cNvCxnSpPr>
            <a:stCxn id="105" idx="3"/>
          </p:cNvCxnSpPr>
          <p:nvPr/>
        </p:nvCxnSpPr>
        <p:spPr>
          <a:xfrm>
            <a:off x="6463877" y="1695449"/>
            <a:ext cx="209072" cy="41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5-Point Star 104"/>
          <p:cNvSpPr/>
          <p:nvPr/>
        </p:nvSpPr>
        <p:spPr>
          <a:xfrm>
            <a:off x="6217289" y="1466850"/>
            <a:ext cx="304800" cy="228600"/>
          </a:xfrm>
          <a:prstGeom prst="star5">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dirty="0">
              <a:solidFill>
                <a:prstClr val="white"/>
              </a:solidFill>
              <a:latin typeface=" Arial"/>
            </a:endParaRPr>
          </a:p>
        </p:txBody>
      </p:sp>
      <p:grpSp>
        <p:nvGrpSpPr>
          <p:cNvPr id="106" name="Group 160"/>
          <p:cNvGrpSpPr/>
          <p:nvPr/>
        </p:nvGrpSpPr>
        <p:grpSpPr>
          <a:xfrm>
            <a:off x="7955417" y="2493188"/>
            <a:ext cx="1075426" cy="869013"/>
            <a:chOff x="8077627" y="3290888"/>
            <a:chExt cx="1075426" cy="869013"/>
          </a:xfrm>
        </p:grpSpPr>
        <p:sp>
          <p:nvSpPr>
            <p:cNvPr id="107" name="Line Callout 1 106"/>
            <p:cNvSpPr/>
            <p:nvPr/>
          </p:nvSpPr>
          <p:spPr bwMode="auto">
            <a:xfrm>
              <a:off x="8077627" y="3303588"/>
              <a:ext cx="1075426" cy="856313"/>
            </a:xfrm>
            <a:prstGeom prst="borderCallout1">
              <a:avLst>
                <a:gd name="adj1" fmla="val 80905"/>
                <a:gd name="adj2" fmla="val 100018"/>
                <a:gd name="adj3" fmla="val 95870"/>
                <a:gd name="adj4" fmla="val 99891"/>
              </a:avLst>
            </a:prstGeom>
            <a:solidFill>
              <a:srgbClr val="696F65">
                <a:alpha val="89804"/>
              </a:srgbClr>
            </a:solidFill>
            <a:ln w="952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100" dirty="0">
                <a:solidFill>
                  <a:prstClr val="white"/>
                </a:solidFill>
                <a:latin typeface=" Arial"/>
                <a:cs typeface="Arial" pitchFamily="34" charset="0"/>
              </a:endParaRPr>
            </a:p>
          </p:txBody>
        </p:sp>
        <p:sp>
          <p:nvSpPr>
            <p:cNvPr id="108" name="Rectangle 111"/>
            <p:cNvSpPr>
              <a:spLocks noChangeArrowheads="1"/>
            </p:cNvSpPr>
            <p:nvPr/>
          </p:nvSpPr>
          <p:spPr bwMode="auto">
            <a:xfrm>
              <a:off x="8112125" y="3556000"/>
              <a:ext cx="990600" cy="520700"/>
            </a:xfrm>
            <a:prstGeom prst="rect">
              <a:avLst/>
            </a:prstGeom>
            <a:solidFill>
              <a:srgbClr val="FFFF00"/>
            </a:solidFill>
            <a:ln w="9525">
              <a:solidFill>
                <a:schemeClr val="tx1"/>
              </a:solidFill>
              <a:miter lim="800000"/>
              <a:headEnd/>
              <a:tailEnd/>
            </a:ln>
          </p:spPr>
          <p:txBody>
            <a:bodyPr wrap="none" anchor="ctr"/>
            <a:lstStyle/>
            <a:p>
              <a:endParaRPr lang="en-US" sz="1600">
                <a:solidFill>
                  <a:srgbClr val="000000"/>
                </a:solidFill>
                <a:latin typeface=" Arial"/>
              </a:endParaRPr>
            </a:p>
          </p:txBody>
        </p:sp>
        <p:sp>
          <p:nvSpPr>
            <p:cNvPr id="109" name="Text Box 118"/>
            <p:cNvSpPr txBox="1">
              <a:spLocks noChangeArrowheads="1"/>
            </p:cNvSpPr>
            <p:nvPr/>
          </p:nvSpPr>
          <p:spPr bwMode="auto">
            <a:xfrm>
              <a:off x="8122069" y="3559175"/>
              <a:ext cx="980655" cy="307752"/>
            </a:xfrm>
            <a:prstGeom prst="rect">
              <a:avLst/>
            </a:prstGeom>
            <a:noFill/>
            <a:ln w="9525">
              <a:noFill/>
              <a:miter lim="800000"/>
              <a:headEnd/>
              <a:tailEnd/>
            </a:ln>
          </p:spPr>
          <p:txBody>
            <a:bodyPr wrap="square" lIns="91416" tIns="45708" rIns="91416" bIns="45708">
              <a:spAutoFit/>
            </a:bodyPr>
            <a:lstStyle/>
            <a:p>
              <a:r>
                <a:rPr lang="en-US" sz="700" b="1" dirty="0">
                  <a:solidFill>
                    <a:srgbClr val="000000"/>
                  </a:solidFill>
                  <a:latin typeface=" Arial"/>
                </a:rPr>
                <a:t>351st  Civil </a:t>
              </a:r>
              <a:r>
                <a:rPr lang="en-US" sz="700" b="1" dirty="0" smtClean="0">
                  <a:solidFill>
                    <a:srgbClr val="000000"/>
                  </a:solidFill>
                  <a:latin typeface=" Arial"/>
                </a:rPr>
                <a:t>Affairs</a:t>
              </a:r>
            </a:p>
            <a:p>
              <a:pPr algn="ctr"/>
              <a:r>
                <a:rPr lang="en-US" sz="700" b="1" dirty="0" smtClean="0">
                  <a:solidFill>
                    <a:srgbClr val="000000"/>
                  </a:solidFill>
                  <a:latin typeface=" Arial"/>
                </a:rPr>
                <a:t>(USAR)</a:t>
              </a:r>
              <a:endParaRPr lang="en-US" sz="700" b="1" dirty="0">
                <a:solidFill>
                  <a:srgbClr val="000000"/>
                </a:solidFill>
                <a:latin typeface=" Arial"/>
              </a:endParaRPr>
            </a:p>
          </p:txBody>
        </p:sp>
        <p:pic>
          <p:nvPicPr>
            <p:cNvPr id="110" name="Picture 18" descr="http://www.deviantart.com/download/148126040/Major_General___USMC_by_KahunaSniper.png"/>
            <p:cNvPicPr>
              <a:picLocks noChangeArrowheads="1"/>
            </p:cNvPicPr>
            <p:nvPr/>
          </p:nvPicPr>
          <p:blipFill>
            <a:blip r:embed="rId15" cstate="print"/>
            <a:srcRect r="49504"/>
            <a:stretch>
              <a:fillRect/>
            </a:stretch>
          </p:blipFill>
          <p:spPr bwMode="auto">
            <a:xfrm>
              <a:off x="8172270" y="3767175"/>
              <a:ext cx="247650" cy="228600"/>
            </a:xfrm>
            <a:prstGeom prst="rect">
              <a:avLst/>
            </a:prstGeom>
            <a:noFill/>
            <a:ln w="9525">
              <a:noFill/>
              <a:miter lim="800000"/>
              <a:headEnd/>
              <a:tailEnd/>
            </a:ln>
          </p:spPr>
        </p:pic>
        <p:pic>
          <p:nvPicPr>
            <p:cNvPr id="111" name="Picture 2" descr="C:\Users\magno.d.transfigurac\Desktop\Command Slides\351_CACOM-100px.jpg"/>
            <p:cNvPicPr>
              <a:picLocks noChangeAspect="1" noChangeArrowheads="1"/>
            </p:cNvPicPr>
            <p:nvPr/>
          </p:nvPicPr>
          <p:blipFill>
            <a:blip r:embed="rId26" cstate="print"/>
            <a:srcRect/>
            <a:stretch>
              <a:fillRect/>
            </a:stretch>
          </p:blipFill>
          <p:spPr bwMode="auto">
            <a:xfrm>
              <a:off x="8832613" y="3767175"/>
              <a:ext cx="196850" cy="228600"/>
            </a:xfrm>
            <a:prstGeom prst="rect">
              <a:avLst/>
            </a:prstGeom>
            <a:noFill/>
            <a:ln w="9525">
              <a:noFill/>
              <a:miter lim="800000"/>
              <a:headEnd/>
              <a:tailEnd/>
            </a:ln>
          </p:spPr>
        </p:pic>
        <p:sp>
          <p:nvSpPr>
            <p:cNvPr id="112" name="TextBox 158"/>
            <p:cNvSpPr txBox="1">
              <a:spLocks noChangeArrowheads="1"/>
            </p:cNvSpPr>
            <p:nvPr/>
          </p:nvSpPr>
          <p:spPr bwMode="auto">
            <a:xfrm>
              <a:off x="8188325" y="3290888"/>
              <a:ext cx="833883" cy="261610"/>
            </a:xfrm>
            <a:prstGeom prst="rect">
              <a:avLst/>
            </a:prstGeom>
            <a:noFill/>
            <a:ln w="9525">
              <a:noFill/>
              <a:miter lim="800000"/>
              <a:headEnd/>
              <a:tailEnd/>
            </a:ln>
          </p:spPr>
          <p:txBody>
            <a:bodyPr wrap="none">
              <a:spAutoFit/>
            </a:bodyPr>
            <a:lstStyle/>
            <a:p>
              <a:r>
                <a:rPr lang="en-US" sz="1100" b="1" dirty="0">
                  <a:solidFill>
                    <a:srgbClr val="FFFFFF"/>
                  </a:solidFill>
                  <a:latin typeface=" Arial"/>
                </a:rPr>
                <a:t>California</a:t>
              </a:r>
            </a:p>
          </p:txBody>
        </p:sp>
      </p:grpSp>
      <p:sp>
        <p:nvSpPr>
          <p:cNvPr id="116" name="TextBox 115"/>
          <p:cNvSpPr txBox="1"/>
          <p:nvPr/>
        </p:nvSpPr>
        <p:spPr>
          <a:xfrm>
            <a:off x="507981" y="4484285"/>
            <a:ext cx="1625619" cy="646331"/>
          </a:xfrm>
          <a:prstGeom prst="rect">
            <a:avLst/>
          </a:prstGeom>
          <a:solidFill>
            <a:schemeClr val="accent2"/>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defPPr>
              <a:defRPr lang="en-US"/>
            </a:defPPr>
            <a:lvl1pPr algn="ctr">
              <a:defRPr sz="1400" b="1">
                <a:latin typeface=" Arial"/>
              </a:defRPr>
            </a:lvl1pPr>
          </a:lstStyle>
          <a:p>
            <a:r>
              <a:rPr lang="en-US" sz="1200" dirty="0">
                <a:solidFill>
                  <a:prstClr val="black"/>
                </a:solidFill>
              </a:rPr>
              <a:t>Improving Access, Posture, and Interoperability</a:t>
            </a:r>
          </a:p>
        </p:txBody>
      </p:sp>
      <p:sp>
        <p:nvSpPr>
          <p:cNvPr id="119" name="TextBox 82"/>
          <p:cNvSpPr txBox="1">
            <a:spLocks noChangeArrowheads="1"/>
          </p:cNvSpPr>
          <p:nvPr/>
        </p:nvSpPr>
        <p:spPr bwMode="auto">
          <a:xfrm>
            <a:off x="3330978" y="3278530"/>
            <a:ext cx="1552622" cy="461665"/>
          </a:xfrm>
          <a:prstGeom prst="rect">
            <a:avLst/>
          </a:prstGeom>
          <a:solidFill>
            <a:srgbClr val="8EB4E3"/>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defPPr>
              <a:defRPr lang="en-US"/>
            </a:defPPr>
            <a:lvl1pPr algn="ctr">
              <a:defRPr sz="1400" b="1">
                <a:latin typeface=" Arial"/>
              </a:defRPr>
            </a:lvl1pPr>
          </a:lstStyle>
          <a:p>
            <a:r>
              <a:rPr lang="en-US" sz="1200" dirty="0">
                <a:solidFill>
                  <a:prstClr val="black"/>
                </a:solidFill>
              </a:rPr>
              <a:t>Forward Postured Forces</a:t>
            </a:r>
          </a:p>
        </p:txBody>
      </p:sp>
      <p:sp>
        <p:nvSpPr>
          <p:cNvPr id="120" name="TextBox 82"/>
          <p:cNvSpPr txBox="1">
            <a:spLocks noChangeArrowheads="1"/>
          </p:cNvSpPr>
          <p:nvPr/>
        </p:nvSpPr>
        <p:spPr bwMode="auto">
          <a:xfrm>
            <a:off x="5703608" y="2753824"/>
            <a:ext cx="1682092" cy="276999"/>
          </a:xfrm>
          <a:prstGeom prst="rect">
            <a:avLst/>
          </a:prstGeom>
          <a:solidFill>
            <a:srgbClr val="FFC000"/>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a:defRPr/>
            </a:pPr>
            <a:r>
              <a:rPr lang="en-US" sz="1200" b="1" dirty="0">
                <a:solidFill>
                  <a:prstClr val="black"/>
                </a:solidFill>
                <a:latin typeface=" Arial"/>
              </a:rPr>
              <a:t>Power </a:t>
            </a:r>
            <a:r>
              <a:rPr lang="en-US" sz="1200" b="1" dirty="0" smtClean="0">
                <a:solidFill>
                  <a:prstClr val="black"/>
                </a:solidFill>
                <a:latin typeface=" Arial"/>
              </a:rPr>
              <a:t>Projection</a:t>
            </a:r>
            <a:endParaRPr lang="en-US" sz="1200" b="1" dirty="0">
              <a:solidFill>
                <a:prstClr val="black"/>
              </a:solidFill>
              <a:latin typeface=" Arial"/>
            </a:endParaRPr>
          </a:p>
        </p:txBody>
      </p:sp>
      <p:sp>
        <p:nvSpPr>
          <p:cNvPr id="121" name="Line Callout 1 120"/>
          <p:cNvSpPr/>
          <p:nvPr/>
        </p:nvSpPr>
        <p:spPr bwMode="auto">
          <a:xfrm>
            <a:off x="6676839" y="1119181"/>
            <a:ext cx="1042753" cy="721037"/>
          </a:xfrm>
          <a:prstGeom prst="borderCallout1">
            <a:avLst>
              <a:gd name="adj1" fmla="val 99938"/>
              <a:gd name="adj2" fmla="val 3993"/>
              <a:gd name="adj3" fmla="val 99811"/>
              <a:gd name="adj4" fmla="val 97853"/>
            </a:avLst>
          </a:prstGeom>
          <a:solidFill>
            <a:srgbClr val="696F65"/>
          </a:solidFill>
          <a:ln w="1905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defRPr/>
            </a:pPr>
            <a:r>
              <a:rPr lang="en-US" sz="1100" dirty="0">
                <a:solidFill>
                  <a:prstClr val="white"/>
                </a:solidFill>
                <a:latin typeface=" Arial"/>
                <a:cs typeface="Arial" pitchFamily="34" charset="0"/>
              </a:rPr>
              <a:t>   </a:t>
            </a:r>
          </a:p>
          <a:p>
            <a:pPr>
              <a:defRPr/>
            </a:pPr>
            <a:endParaRPr lang="en-US" sz="1100" dirty="0">
              <a:solidFill>
                <a:prstClr val="white"/>
              </a:solidFill>
              <a:latin typeface=" Arial"/>
              <a:cs typeface="Arial" pitchFamily="34" charset="0"/>
            </a:endParaRPr>
          </a:p>
          <a:p>
            <a:pPr>
              <a:defRPr/>
            </a:pPr>
            <a:r>
              <a:rPr lang="en-US" sz="1100" dirty="0">
                <a:solidFill>
                  <a:prstClr val="white"/>
                </a:solidFill>
                <a:latin typeface=" Arial"/>
                <a:cs typeface="Arial" pitchFamily="34" charset="0"/>
              </a:rPr>
              <a:t> </a:t>
            </a:r>
          </a:p>
        </p:txBody>
      </p:sp>
      <p:sp>
        <p:nvSpPr>
          <p:cNvPr id="122" name="TextBox 121"/>
          <p:cNvSpPr txBox="1"/>
          <p:nvPr/>
        </p:nvSpPr>
        <p:spPr>
          <a:xfrm>
            <a:off x="3330978" y="77459"/>
            <a:ext cx="5735007" cy="523208"/>
          </a:xfrm>
          <a:prstGeom prst="rect">
            <a:avLst/>
          </a:prstGeom>
        </p:spPr>
        <p:txBody>
          <a:bodyPr anchor="ctr"/>
          <a:lstStyle>
            <a:defPPr>
              <a:defRPr lang="en-US"/>
            </a:defPPr>
            <a:lvl1pPr algn="r" eaLnBrk="0" fontAlgn="base" hangingPunct="0">
              <a:spcBef>
                <a:spcPct val="0"/>
              </a:spcBef>
              <a:spcAft>
                <a:spcPct val="0"/>
              </a:spcAft>
              <a:defRPr sz="2800" b="1" i="1">
                <a:solidFill>
                  <a:srgbClr val="FFC50D"/>
                </a:solidFill>
                <a:latin typeface="Arial" pitchFamily="34" charset="0"/>
                <a:ea typeface="+mj-ea"/>
                <a:cs typeface="Arial" pitchFamily="34" charset="0"/>
              </a:defRPr>
            </a:lvl1pPr>
            <a:lvl2pPr algn="r" eaLnBrk="0" fontAlgn="base" hangingPunct="0">
              <a:spcBef>
                <a:spcPct val="0"/>
              </a:spcBef>
              <a:spcAft>
                <a:spcPct val="0"/>
              </a:spcAft>
              <a:defRPr sz="3600">
                <a:solidFill>
                  <a:schemeClr val="bg1"/>
                </a:solidFill>
                <a:latin typeface="Arial" pitchFamily="34" charset="0"/>
                <a:cs typeface="Arial" pitchFamily="34" charset="0"/>
              </a:defRPr>
            </a:lvl2pPr>
            <a:lvl3pPr algn="r" eaLnBrk="0" fontAlgn="base" hangingPunct="0">
              <a:spcBef>
                <a:spcPct val="0"/>
              </a:spcBef>
              <a:spcAft>
                <a:spcPct val="0"/>
              </a:spcAft>
              <a:defRPr sz="3600">
                <a:solidFill>
                  <a:schemeClr val="bg1"/>
                </a:solidFill>
                <a:latin typeface="Arial" pitchFamily="34" charset="0"/>
                <a:cs typeface="Arial" pitchFamily="34" charset="0"/>
              </a:defRPr>
            </a:lvl3pPr>
            <a:lvl4pPr algn="r" eaLnBrk="0" fontAlgn="base" hangingPunct="0">
              <a:spcBef>
                <a:spcPct val="0"/>
              </a:spcBef>
              <a:spcAft>
                <a:spcPct val="0"/>
              </a:spcAft>
              <a:defRPr sz="3600">
                <a:solidFill>
                  <a:schemeClr val="bg1"/>
                </a:solidFill>
                <a:latin typeface="Arial" pitchFamily="34" charset="0"/>
                <a:cs typeface="Arial" pitchFamily="34" charset="0"/>
              </a:defRPr>
            </a:lvl4pPr>
            <a:lvl5pPr algn="r" eaLnBrk="0" fontAlgn="base" hangingPunct="0">
              <a:spcBef>
                <a:spcPct val="0"/>
              </a:spcBef>
              <a:spcAft>
                <a:spcPct val="0"/>
              </a:spcAft>
              <a:defRPr sz="3600">
                <a:solidFill>
                  <a:schemeClr val="bg1"/>
                </a:solidFill>
                <a:latin typeface="Arial" pitchFamily="34" charset="0"/>
                <a:cs typeface="Arial" pitchFamily="34" charset="0"/>
              </a:defRPr>
            </a:lvl5pPr>
            <a:lvl6pPr marL="457200" algn="r" fontAlgn="base">
              <a:spcBef>
                <a:spcPct val="0"/>
              </a:spcBef>
              <a:spcAft>
                <a:spcPct val="0"/>
              </a:spcAft>
              <a:defRPr sz="3600">
                <a:solidFill>
                  <a:schemeClr val="bg1"/>
                </a:solidFill>
                <a:latin typeface="Arial" pitchFamily="34" charset="0"/>
                <a:cs typeface="Arial" pitchFamily="34" charset="0"/>
              </a:defRPr>
            </a:lvl6pPr>
            <a:lvl7pPr marL="914400" algn="r" fontAlgn="base">
              <a:spcBef>
                <a:spcPct val="0"/>
              </a:spcBef>
              <a:spcAft>
                <a:spcPct val="0"/>
              </a:spcAft>
              <a:defRPr sz="3600">
                <a:solidFill>
                  <a:schemeClr val="bg1"/>
                </a:solidFill>
                <a:latin typeface="Arial" pitchFamily="34" charset="0"/>
                <a:cs typeface="Arial" pitchFamily="34" charset="0"/>
              </a:defRPr>
            </a:lvl7pPr>
            <a:lvl8pPr marL="1371600" algn="r" fontAlgn="base">
              <a:spcBef>
                <a:spcPct val="0"/>
              </a:spcBef>
              <a:spcAft>
                <a:spcPct val="0"/>
              </a:spcAft>
              <a:defRPr sz="3600">
                <a:solidFill>
                  <a:schemeClr val="bg1"/>
                </a:solidFill>
                <a:latin typeface="Arial" pitchFamily="34" charset="0"/>
                <a:cs typeface="Arial" pitchFamily="34" charset="0"/>
              </a:defRPr>
            </a:lvl8pPr>
            <a:lvl9pPr marL="1828800" algn="r" fontAlgn="base">
              <a:spcBef>
                <a:spcPct val="0"/>
              </a:spcBef>
              <a:spcAft>
                <a:spcPct val="0"/>
              </a:spcAft>
              <a:defRPr sz="3600">
                <a:solidFill>
                  <a:schemeClr val="bg1"/>
                </a:solidFill>
                <a:latin typeface="Arial" pitchFamily="34" charset="0"/>
                <a:cs typeface="Arial" pitchFamily="34" charset="0"/>
              </a:defRPr>
            </a:lvl9pPr>
          </a:lstStyle>
          <a:p>
            <a:r>
              <a:rPr lang="en-US" sz="3200" dirty="0"/>
              <a:t>The Army in the Pacific</a:t>
            </a:r>
          </a:p>
        </p:txBody>
      </p:sp>
      <p:sp>
        <p:nvSpPr>
          <p:cNvPr id="125" name="TextBox 158"/>
          <p:cNvSpPr txBox="1">
            <a:spLocks noChangeArrowheads="1"/>
          </p:cNvSpPr>
          <p:nvPr/>
        </p:nvSpPr>
        <p:spPr bwMode="auto">
          <a:xfrm>
            <a:off x="7621589" y="4492469"/>
            <a:ext cx="1359364" cy="369320"/>
          </a:xfrm>
          <a:prstGeom prst="rect">
            <a:avLst/>
          </a:prstGeom>
          <a:noFill/>
          <a:ln w="9525">
            <a:noFill/>
            <a:miter lim="800000"/>
            <a:headEnd/>
            <a:tailEnd/>
          </a:ln>
        </p:spPr>
        <p:txBody>
          <a:bodyPr wrap="square" lIns="91429" tIns="45714" rIns="91429" bIns="45714">
            <a:spAutoFit/>
          </a:bodyPr>
          <a:lstStyle/>
          <a:p>
            <a:pPr algn="ctr"/>
            <a:r>
              <a:rPr lang="en-US" sz="900" b="1" dirty="0" smtClean="0">
                <a:solidFill>
                  <a:srgbClr val="FFFFFF"/>
                </a:solidFill>
                <a:latin typeface=" Arial"/>
              </a:rPr>
              <a:t>National Guard State Partnership Program</a:t>
            </a:r>
            <a:endParaRPr lang="en-US" sz="900" b="1" dirty="0">
              <a:solidFill>
                <a:srgbClr val="FFFFFF"/>
              </a:solidFill>
              <a:latin typeface=" Arial"/>
            </a:endParaRPr>
          </a:p>
        </p:txBody>
      </p:sp>
      <p:sp>
        <p:nvSpPr>
          <p:cNvPr id="126" name="Rectangle 111"/>
          <p:cNvSpPr>
            <a:spLocks noChangeArrowheads="1"/>
          </p:cNvSpPr>
          <p:nvPr/>
        </p:nvSpPr>
        <p:spPr bwMode="auto">
          <a:xfrm>
            <a:off x="7626135" y="4923214"/>
            <a:ext cx="1386377" cy="1321855"/>
          </a:xfrm>
          <a:prstGeom prst="rect">
            <a:avLst/>
          </a:prstGeom>
          <a:solidFill>
            <a:schemeClr val="bg1"/>
          </a:solidFill>
          <a:ln w="9525">
            <a:solidFill>
              <a:schemeClr val="tx1"/>
            </a:solidFill>
            <a:miter lim="800000"/>
            <a:headEnd/>
            <a:tailEnd/>
          </a:ln>
        </p:spPr>
        <p:txBody>
          <a:bodyPr wrap="none" lIns="91429" tIns="45714" rIns="91429" bIns="45714" anchor="ctr"/>
          <a:lstStyle/>
          <a:p>
            <a:r>
              <a:rPr lang="en-US" sz="800" dirty="0">
                <a:solidFill>
                  <a:prstClr val="black"/>
                </a:solidFill>
                <a:latin typeface=" Arial"/>
              </a:rPr>
              <a:t>Indonesia - Hawaii</a:t>
            </a:r>
          </a:p>
          <a:p>
            <a:r>
              <a:rPr lang="en-US" sz="800" dirty="0">
                <a:solidFill>
                  <a:prstClr val="black"/>
                </a:solidFill>
                <a:latin typeface=" Arial"/>
              </a:rPr>
              <a:t>Philippines - Hawaii/ Guam</a:t>
            </a:r>
          </a:p>
          <a:p>
            <a:r>
              <a:rPr lang="en-US" sz="800" dirty="0">
                <a:solidFill>
                  <a:prstClr val="black"/>
                </a:solidFill>
                <a:latin typeface=" Arial"/>
              </a:rPr>
              <a:t>Thailand - Washington</a:t>
            </a:r>
          </a:p>
          <a:p>
            <a:r>
              <a:rPr lang="en-US" sz="800" dirty="0">
                <a:solidFill>
                  <a:prstClr val="black"/>
                </a:solidFill>
                <a:latin typeface=" Arial"/>
              </a:rPr>
              <a:t>Cambodia - Idaho</a:t>
            </a:r>
          </a:p>
          <a:p>
            <a:r>
              <a:rPr lang="en-US" sz="800" dirty="0">
                <a:solidFill>
                  <a:prstClr val="black"/>
                </a:solidFill>
                <a:latin typeface=" Arial"/>
              </a:rPr>
              <a:t>Vietnam - Oregon</a:t>
            </a:r>
          </a:p>
          <a:p>
            <a:r>
              <a:rPr lang="en-US" sz="800" dirty="0">
                <a:solidFill>
                  <a:prstClr val="black"/>
                </a:solidFill>
                <a:latin typeface=" Arial"/>
              </a:rPr>
              <a:t>Bangladesh - Oregon</a:t>
            </a:r>
          </a:p>
          <a:p>
            <a:r>
              <a:rPr lang="en-US" sz="800" dirty="0">
                <a:solidFill>
                  <a:prstClr val="black"/>
                </a:solidFill>
                <a:latin typeface=" Arial"/>
              </a:rPr>
              <a:t>Mongolia - Alaska</a:t>
            </a:r>
          </a:p>
          <a:p>
            <a:r>
              <a:rPr lang="en-US" sz="800" dirty="0">
                <a:solidFill>
                  <a:prstClr val="black"/>
                </a:solidFill>
                <a:latin typeface=" Arial"/>
              </a:rPr>
              <a:t>Tonga - Nevada</a:t>
            </a:r>
          </a:p>
          <a:p>
            <a:r>
              <a:rPr lang="en-US" sz="800" dirty="0">
                <a:solidFill>
                  <a:prstClr val="black"/>
                </a:solidFill>
                <a:latin typeface=" Arial"/>
              </a:rPr>
              <a:t>Malaysia - TBA</a:t>
            </a:r>
          </a:p>
        </p:txBody>
      </p:sp>
      <p:sp>
        <p:nvSpPr>
          <p:cNvPr id="143" name="Rectangle 111"/>
          <p:cNvSpPr>
            <a:spLocks noChangeArrowheads="1"/>
          </p:cNvSpPr>
          <p:nvPr/>
        </p:nvSpPr>
        <p:spPr bwMode="auto">
          <a:xfrm>
            <a:off x="6721321" y="1287464"/>
            <a:ext cx="871538" cy="425450"/>
          </a:xfrm>
          <a:prstGeom prst="rect">
            <a:avLst/>
          </a:prstGeom>
          <a:solidFill>
            <a:schemeClr val="bg1"/>
          </a:solidFill>
          <a:ln w="9525">
            <a:solidFill>
              <a:schemeClr val="tx1"/>
            </a:solidFill>
            <a:miter lim="800000"/>
            <a:headEnd/>
            <a:tailEnd/>
          </a:ln>
        </p:spPr>
        <p:txBody>
          <a:bodyPr wrap="none" lIns="91429" tIns="45714" rIns="91429" bIns="45714" anchor="ctr"/>
          <a:lstStyle/>
          <a:p>
            <a:endParaRPr lang="en-US" sz="1600">
              <a:solidFill>
                <a:srgbClr val="000000"/>
              </a:solidFill>
              <a:latin typeface=" Arial"/>
            </a:endParaRPr>
          </a:p>
        </p:txBody>
      </p:sp>
      <p:pic>
        <p:nvPicPr>
          <p:cNvPr id="144"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6805460" y="1454150"/>
            <a:ext cx="477837" cy="228600"/>
          </a:xfrm>
          <a:prstGeom prst="rect">
            <a:avLst/>
          </a:prstGeom>
          <a:noFill/>
          <a:ln w="9525">
            <a:noFill/>
            <a:miter lim="800000"/>
            <a:headEnd/>
            <a:tailEnd/>
          </a:ln>
        </p:spPr>
      </p:pic>
      <p:pic>
        <p:nvPicPr>
          <p:cNvPr id="145" name="Picture 440" descr="U.S. Army Alaska - Emblem.png">
            <a:hlinkClick r:id="rId27"/>
          </p:cNvPr>
          <p:cNvPicPr>
            <a:picLocks noChangeAspect="1" noChangeArrowheads="1"/>
          </p:cNvPicPr>
          <p:nvPr/>
        </p:nvPicPr>
        <p:blipFill>
          <a:blip r:embed="rId28" cstate="print"/>
          <a:srcRect/>
          <a:stretch>
            <a:fillRect/>
          </a:stretch>
        </p:blipFill>
        <p:spPr bwMode="auto">
          <a:xfrm>
            <a:off x="7359497" y="1474788"/>
            <a:ext cx="144463" cy="215900"/>
          </a:xfrm>
          <a:prstGeom prst="rect">
            <a:avLst/>
          </a:prstGeom>
          <a:noFill/>
          <a:ln w="9525">
            <a:noFill/>
            <a:miter lim="800000"/>
            <a:headEnd/>
            <a:tailEnd/>
          </a:ln>
        </p:spPr>
      </p:pic>
      <p:sp>
        <p:nvSpPr>
          <p:cNvPr id="146" name="TextBox 112"/>
          <p:cNvSpPr txBox="1">
            <a:spLocks noChangeArrowheads="1"/>
          </p:cNvSpPr>
          <p:nvPr/>
        </p:nvSpPr>
        <p:spPr bwMode="auto">
          <a:xfrm>
            <a:off x="6841972" y="1057275"/>
            <a:ext cx="639897" cy="261598"/>
          </a:xfrm>
          <a:prstGeom prst="rect">
            <a:avLst/>
          </a:prstGeom>
          <a:noFill/>
          <a:ln w="9525">
            <a:noFill/>
            <a:miter lim="800000"/>
            <a:headEnd/>
            <a:tailEnd/>
          </a:ln>
        </p:spPr>
        <p:txBody>
          <a:bodyPr wrap="none" lIns="91429" tIns="45714" rIns="91429" bIns="45714">
            <a:spAutoFit/>
          </a:bodyPr>
          <a:lstStyle/>
          <a:p>
            <a:r>
              <a:rPr lang="en-US" sz="1100" b="1" dirty="0">
                <a:solidFill>
                  <a:srgbClr val="FFFFFF"/>
                </a:solidFill>
                <a:latin typeface=" Arial"/>
              </a:rPr>
              <a:t>Alaska</a:t>
            </a:r>
          </a:p>
        </p:txBody>
      </p:sp>
      <p:sp>
        <p:nvSpPr>
          <p:cNvPr id="147" name="Text Box 118"/>
          <p:cNvSpPr txBox="1">
            <a:spLocks noChangeArrowheads="1"/>
          </p:cNvSpPr>
          <p:nvPr/>
        </p:nvSpPr>
        <p:spPr bwMode="auto">
          <a:xfrm>
            <a:off x="6660996" y="1273175"/>
            <a:ext cx="1174750" cy="215409"/>
          </a:xfrm>
          <a:prstGeom prst="rect">
            <a:avLst/>
          </a:prstGeom>
          <a:noFill/>
          <a:ln w="9525">
            <a:noFill/>
            <a:miter lim="800000"/>
            <a:headEnd/>
            <a:tailEnd/>
          </a:ln>
        </p:spPr>
        <p:txBody>
          <a:bodyPr lIns="91406" tIns="45703" rIns="91406" bIns="45703">
            <a:spAutoFit/>
          </a:bodyPr>
          <a:lstStyle/>
          <a:p>
            <a:r>
              <a:rPr lang="en-US" sz="800" b="1" dirty="0">
                <a:solidFill>
                  <a:srgbClr val="000000"/>
                </a:solidFill>
                <a:latin typeface=" Arial"/>
              </a:rPr>
              <a:t> </a:t>
            </a:r>
            <a:r>
              <a:rPr lang="en-US" sz="700" b="1" dirty="0">
                <a:solidFill>
                  <a:srgbClr val="000000"/>
                </a:solidFill>
                <a:latin typeface=" Arial"/>
              </a:rPr>
              <a:t>US Army Alaska</a:t>
            </a:r>
            <a:endParaRPr lang="en-US" sz="800" b="1" dirty="0">
              <a:solidFill>
                <a:srgbClr val="000000"/>
              </a:solidFill>
              <a:latin typeface=" Arial"/>
            </a:endParaRPr>
          </a:p>
        </p:txBody>
      </p:sp>
      <p:grpSp>
        <p:nvGrpSpPr>
          <p:cNvPr id="155" name="Group 557"/>
          <p:cNvGrpSpPr>
            <a:grpSpLocks/>
          </p:cNvGrpSpPr>
          <p:nvPr/>
        </p:nvGrpSpPr>
        <p:grpSpPr bwMode="auto">
          <a:xfrm>
            <a:off x="796764" y="1597979"/>
            <a:ext cx="554136" cy="381210"/>
            <a:chOff x="7015980" y="2231244"/>
            <a:chExt cx="800375" cy="544883"/>
          </a:xfrm>
        </p:grpSpPr>
        <p:grpSp>
          <p:nvGrpSpPr>
            <p:cNvPr id="156" name="Group 404"/>
            <p:cNvGrpSpPr>
              <a:grpSpLocks/>
            </p:cNvGrpSpPr>
            <p:nvPr/>
          </p:nvGrpSpPr>
          <p:grpSpPr bwMode="auto">
            <a:xfrm>
              <a:off x="7015980" y="2231244"/>
              <a:ext cx="800375" cy="544883"/>
              <a:chOff x="207615" y="1531777"/>
              <a:chExt cx="800195" cy="546774"/>
            </a:xfrm>
          </p:grpSpPr>
          <p:sp>
            <p:nvSpPr>
              <p:cNvPr id="158" name="Rectangle 111"/>
              <p:cNvSpPr>
                <a:spLocks noChangeArrowheads="1"/>
              </p:cNvSpPr>
              <p:nvPr/>
            </p:nvSpPr>
            <p:spPr bwMode="auto">
              <a:xfrm>
                <a:off x="207615" y="1593476"/>
                <a:ext cx="800195" cy="485075"/>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 Arial"/>
                </a:endParaRPr>
              </a:p>
            </p:txBody>
          </p:sp>
          <p:sp>
            <p:nvSpPr>
              <p:cNvPr id="159" name="Text Box 118"/>
              <p:cNvSpPr txBox="1">
                <a:spLocks noChangeArrowheads="1"/>
              </p:cNvSpPr>
              <p:nvPr/>
            </p:nvSpPr>
            <p:spPr bwMode="auto">
              <a:xfrm>
                <a:off x="254366" y="1531777"/>
                <a:ext cx="685645" cy="286907"/>
              </a:xfrm>
              <a:prstGeom prst="rect">
                <a:avLst/>
              </a:prstGeom>
              <a:noFill/>
              <a:ln w="19050">
                <a:noFill/>
                <a:miter lim="800000"/>
                <a:headEnd/>
                <a:tailEnd/>
              </a:ln>
            </p:spPr>
            <p:txBody>
              <a:bodyPr lIns="91416" tIns="45708" rIns="91416" bIns="45708">
                <a:spAutoFit/>
              </a:bodyPr>
              <a:lstStyle/>
              <a:p>
                <a:r>
                  <a:rPr lang="en-US" sz="700" b="1" dirty="0" smtClean="0">
                    <a:solidFill>
                      <a:srgbClr val="000000"/>
                    </a:solidFill>
                    <a:latin typeface=" Arial"/>
                  </a:rPr>
                  <a:t>2d  </a:t>
                </a:r>
                <a:r>
                  <a:rPr lang="en-US" sz="700" b="1" dirty="0">
                    <a:solidFill>
                      <a:srgbClr val="000000"/>
                    </a:solidFill>
                    <a:latin typeface=" Arial"/>
                  </a:rPr>
                  <a:t>ID</a:t>
                </a:r>
              </a:p>
            </p:txBody>
          </p:sp>
        </p:grpSp>
        <p:pic>
          <p:nvPicPr>
            <p:cNvPr id="157" name="Picture 18" descr="http://upload.wikimedia.org/wikipedia/commons/thumb/1/11/2_Infantry_Div_SSI.svg/200px-2_Infantry_Div_SSI.svg.png"/>
            <p:cNvPicPr>
              <a:picLocks noChangeAspect="1" noChangeArrowheads="1"/>
            </p:cNvPicPr>
            <p:nvPr/>
          </p:nvPicPr>
          <p:blipFill>
            <a:blip r:embed="rId29" cstate="print"/>
            <a:srcRect/>
            <a:stretch>
              <a:fillRect/>
            </a:stretch>
          </p:blipFill>
          <p:spPr bwMode="auto">
            <a:xfrm>
              <a:off x="7573341" y="2498549"/>
              <a:ext cx="152398" cy="178676"/>
            </a:xfrm>
            <a:prstGeom prst="rect">
              <a:avLst/>
            </a:prstGeom>
            <a:noFill/>
            <a:ln w="19050">
              <a:noFill/>
              <a:miter lim="800000"/>
              <a:headEnd/>
              <a:tailEnd/>
            </a:ln>
          </p:spPr>
        </p:pic>
      </p:grpSp>
      <p:cxnSp>
        <p:nvCxnSpPr>
          <p:cNvPr id="160" name="Straight Connector 159"/>
          <p:cNvCxnSpPr/>
          <p:nvPr/>
        </p:nvCxnSpPr>
        <p:spPr bwMode="auto">
          <a:xfrm>
            <a:off x="1098393" y="1576388"/>
            <a:ext cx="0" cy="53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1" name="Picture 18" descr="http://www.deviantart.com/download/148126040/Major_General___USMC_by_KahunaSniper.png"/>
          <p:cNvPicPr>
            <a:picLocks noChangeAspect="1" noChangeArrowheads="1"/>
          </p:cNvPicPr>
          <p:nvPr/>
        </p:nvPicPr>
        <p:blipFill>
          <a:blip r:embed="rId30" cstate="print">
            <a:lum bright="2000" contrast="12000"/>
          </a:blip>
          <a:srcRect/>
          <a:stretch>
            <a:fillRect/>
          </a:stretch>
        </p:blipFill>
        <p:spPr bwMode="auto">
          <a:xfrm>
            <a:off x="834865" y="1751696"/>
            <a:ext cx="276225" cy="152400"/>
          </a:xfrm>
          <a:prstGeom prst="rect">
            <a:avLst/>
          </a:prstGeom>
          <a:noFill/>
          <a:ln w="9525">
            <a:noFill/>
            <a:miter lim="800000"/>
            <a:headEnd/>
            <a:tailEnd/>
          </a:ln>
        </p:spPr>
      </p:pic>
      <p:sp>
        <p:nvSpPr>
          <p:cNvPr id="167" name="TextBox 166"/>
          <p:cNvSpPr txBox="1"/>
          <p:nvPr/>
        </p:nvSpPr>
        <p:spPr>
          <a:xfrm>
            <a:off x="279979" y="5620119"/>
            <a:ext cx="2225629" cy="90023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r>
              <a:rPr lang="en-US" sz="1050" b="1" u="sng" dirty="0" smtClean="0">
                <a:solidFill>
                  <a:srgbClr val="9BBB59">
                    <a:lumMod val="50000"/>
                  </a:srgbClr>
                </a:solidFill>
                <a:latin typeface=" Arial"/>
                <a:cs typeface="Arial" pitchFamily="34" charset="0"/>
              </a:rPr>
              <a:t>Total U.S. Army in the Pacific:</a:t>
            </a:r>
          </a:p>
          <a:p>
            <a:r>
              <a:rPr lang="en-US" sz="1050" b="1" dirty="0" smtClean="0">
                <a:solidFill>
                  <a:prstClr val="black"/>
                </a:solidFill>
                <a:latin typeface=" Arial"/>
                <a:cs typeface="Arial" pitchFamily="34" charset="0"/>
              </a:rPr>
              <a:t>~85,000 Regular Army</a:t>
            </a:r>
          </a:p>
          <a:p>
            <a:r>
              <a:rPr lang="en-US" sz="1050" b="1" dirty="0" smtClean="0">
                <a:solidFill>
                  <a:prstClr val="black"/>
                </a:solidFill>
                <a:latin typeface=" Arial"/>
                <a:cs typeface="Arial" pitchFamily="34" charset="0"/>
              </a:rPr>
              <a:t>~9,000 Guard &amp; Reserve  </a:t>
            </a:r>
          </a:p>
          <a:p>
            <a:r>
              <a:rPr lang="en-US" sz="1050" b="1" u="sng" dirty="0" smtClean="0">
                <a:solidFill>
                  <a:prstClr val="black"/>
                </a:solidFill>
                <a:latin typeface=" Arial"/>
                <a:cs typeface="Arial" pitchFamily="34" charset="0"/>
              </a:rPr>
              <a:t>~12,000 Army Civilians</a:t>
            </a:r>
          </a:p>
          <a:p>
            <a:r>
              <a:rPr lang="en-US" sz="1050" b="1" dirty="0" smtClean="0">
                <a:solidFill>
                  <a:prstClr val="black"/>
                </a:solidFill>
                <a:latin typeface=" Arial"/>
                <a:cs typeface="Arial" pitchFamily="34" charset="0"/>
              </a:rPr>
              <a:t>~106,000 Total</a:t>
            </a:r>
            <a:endParaRPr lang="en-US" sz="1050" b="1" dirty="0">
              <a:solidFill>
                <a:prstClr val="black"/>
              </a:solidFill>
              <a:latin typeface=" Arial"/>
              <a:cs typeface="Arial" pitchFamily="34" charset="0"/>
            </a:endParaRPr>
          </a:p>
        </p:txBody>
      </p:sp>
      <p:grpSp>
        <p:nvGrpSpPr>
          <p:cNvPr id="124" name="Group 123"/>
          <p:cNvGrpSpPr/>
          <p:nvPr/>
        </p:nvGrpSpPr>
        <p:grpSpPr>
          <a:xfrm>
            <a:off x="4572000" y="5401729"/>
            <a:ext cx="975853" cy="552450"/>
            <a:chOff x="4572000" y="5808130"/>
            <a:chExt cx="975853" cy="552450"/>
          </a:xfrm>
        </p:grpSpPr>
        <p:sp>
          <p:nvSpPr>
            <p:cNvPr id="76" name="Text Box 118"/>
            <p:cNvSpPr txBox="1">
              <a:spLocks noChangeArrowheads="1"/>
            </p:cNvSpPr>
            <p:nvPr/>
          </p:nvSpPr>
          <p:spPr bwMode="auto">
            <a:xfrm>
              <a:off x="4741669" y="5808130"/>
              <a:ext cx="569338" cy="230808"/>
            </a:xfrm>
            <a:prstGeom prst="rect">
              <a:avLst/>
            </a:prstGeom>
            <a:noFill/>
            <a:ln w="9525">
              <a:noFill/>
              <a:miter lim="800000"/>
              <a:headEnd/>
              <a:tailEnd/>
            </a:ln>
          </p:spPr>
          <p:txBody>
            <a:bodyPr wrap="none" lIns="91416" tIns="45708" rIns="91416" bIns="45708">
              <a:spAutoFit/>
            </a:bodyPr>
            <a:lstStyle/>
            <a:p>
              <a:r>
                <a:rPr lang="en-US" sz="900" b="1">
                  <a:solidFill>
                    <a:srgbClr val="000000"/>
                  </a:solidFill>
                  <a:latin typeface=" Arial"/>
                </a:rPr>
                <a:t>25th ID</a:t>
              </a:r>
            </a:p>
          </p:txBody>
        </p:sp>
        <p:sp>
          <p:nvSpPr>
            <p:cNvPr id="134" name="Rectangle 133"/>
            <p:cNvSpPr/>
            <p:nvPr/>
          </p:nvSpPr>
          <p:spPr bwMode="auto">
            <a:xfrm>
              <a:off x="4613082" y="5827180"/>
              <a:ext cx="914400" cy="5334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 Arial"/>
              </a:endParaRPr>
            </a:p>
          </p:txBody>
        </p:sp>
        <p:pic>
          <p:nvPicPr>
            <p:cNvPr id="135" name="Picture 240" descr="http://profile.ak.fbcdn.net/hprofile-ak-ash4/s160x160/321130_10150387617577373_1828631599_a.jpg"/>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5152832" y="5976405"/>
              <a:ext cx="296862" cy="307975"/>
            </a:xfrm>
            <a:prstGeom prst="rect">
              <a:avLst/>
            </a:prstGeom>
            <a:noFill/>
            <a:ln w="9525">
              <a:noFill/>
              <a:miter lim="800000"/>
              <a:headEnd/>
              <a:tailEnd/>
            </a:ln>
          </p:spPr>
        </p:pic>
        <p:pic>
          <p:nvPicPr>
            <p:cNvPr id="136" name="Picture 18" descr="http://www.deviantart.com/download/148126040/Major_General___USMC_by_KahunaSniper.png"/>
            <p:cNvPicPr>
              <a:picLocks noChangeAspect="1" noChangeArrowheads="1"/>
            </p:cNvPicPr>
            <p:nvPr/>
          </p:nvPicPr>
          <p:blipFill>
            <a:blip r:embed="rId11" cstate="print">
              <a:lum bright="2000" contrast="12000"/>
            </a:blip>
            <a:srcRect/>
            <a:stretch>
              <a:fillRect/>
            </a:stretch>
          </p:blipFill>
          <p:spPr bwMode="auto">
            <a:xfrm>
              <a:off x="4676582" y="6055780"/>
              <a:ext cx="354012" cy="209550"/>
            </a:xfrm>
            <a:prstGeom prst="rect">
              <a:avLst/>
            </a:prstGeom>
            <a:noFill/>
            <a:ln w="9525">
              <a:noFill/>
              <a:miter lim="800000"/>
              <a:headEnd/>
              <a:tailEnd/>
            </a:ln>
          </p:spPr>
        </p:pic>
        <p:sp>
          <p:nvSpPr>
            <p:cNvPr id="168" name="Text Box 118"/>
            <p:cNvSpPr txBox="1">
              <a:spLocks noChangeArrowheads="1"/>
            </p:cNvSpPr>
            <p:nvPr/>
          </p:nvSpPr>
          <p:spPr bwMode="auto">
            <a:xfrm>
              <a:off x="4572000" y="5808738"/>
              <a:ext cx="975853" cy="230808"/>
            </a:xfrm>
            <a:prstGeom prst="rect">
              <a:avLst/>
            </a:prstGeom>
            <a:noFill/>
            <a:ln w="9525">
              <a:noFill/>
              <a:miter lim="800000"/>
              <a:headEnd/>
              <a:tailEnd/>
            </a:ln>
          </p:spPr>
          <p:txBody>
            <a:bodyPr wrap="square" lIns="91416" tIns="45708" rIns="91416" bIns="45708">
              <a:spAutoFit/>
            </a:bodyPr>
            <a:lstStyle/>
            <a:p>
              <a:pPr algn="ctr"/>
              <a:r>
                <a:rPr lang="en-US" sz="900" b="1" dirty="0" smtClean="0">
                  <a:solidFill>
                    <a:srgbClr val="000000"/>
                  </a:solidFill>
                  <a:latin typeface=" Arial"/>
                </a:rPr>
                <a:t>25th ID</a:t>
              </a:r>
              <a:endParaRPr lang="en-US" sz="900" b="1" dirty="0">
                <a:solidFill>
                  <a:srgbClr val="000000"/>
                </a:solidFill>
                <a:latin typeface=" Arial"/>
              </a:endParaRPr>
            </a:p>
          </p:txBody>
        </p:sp>
      </p:grpSp>
      <p:sp>
        <p:nvSpPr>
          <p:cNvPr id="176" name="TextBox 175"/>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cxnSp>
        <p:nvCxnSpPr>
          <p:cNvPr id="175" name="Straight Connector 174"/>
          <p:cNvCxnSpPr/>
          <p:nvPr/>
        </p:nvCxnSpPr>
        <p:spPr bwMode="auto">
          <a:xfrm>
            <a:off x="1787822" y="1583644"/>
            <a:ext cx="0" cy="53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a:off x="1453993" y="1525590"/>
            <a:ext cx="0" cy="53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75207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descr="old-paper-texture.jpg"/>
          <p:cNvPicPr>
            <a:picLocks noChangeAspect="1"/>
          </p:cNvPicPr>
          <p:nvPr/>
        </p:nvPicPr>
        <p:blipFill rotWithShape="1">
          <a:blip r:embed="rId3" cstate="print">
            <a:duotone>
              <a:schemeClr val="bg2">
                <a:shade val="45000"/>
                <a:satMod val="135000"/>
              </a:schemeClr>
              <a:prstClr val="white"/>
            </a:duotone>
          </a:blip>
          <a:srcRect l="1606" t="3786" r="8002" b="2550"/>
          <a:stretch/>
        </p:blipFill>
        <p:spPr>
          <a:xfrm>
            <a:off x="0" y="-14514"/>
            <a:ext cx="9144000" cy="6879771"/>
          </a:xfrm>
          <a:prstGeom prst="rect">
            <a:avLst/>
          </a:prstGeom>
        </p:spPr>
      </p:pic>
      <p:pic>
        <p:nvPicPr>
          <p:cNvPr id="180" name="Picture 179"/>
          <p:cNvPicPr>
            <a:picLocks noChangeAspect="1"/>
          </p:cNvPicPr>
          <p:nvPr/>
        </p:nvPicPr>
        <p:blipFill rotWithShape="1">
          <a:blip r:embed="rId4" cstate="print">
            <a:extLst>
              <a:ext uri="{28A0092B-C50C-407E-A947-70E740481C1C}">
                <a14:useLocalDpi xmlns:a14="http://schemas.microsoft.com/office/drawing/2010/main" xmlns="" val="0"/>
              </a:ext>
            </a:extLst>
          </a:blip>
          <a:srcRect l="13677" t="10398" r="20672" b="17612"/>
          <a:stretch/>
        </p:blipFill>
        <p:spPr>
          <a:xfrm>
            <a:off x="0" y="1"/>
            <a:ext cx="9144001" cy="6858000"/>
          </a:xfrm>
          <a:prstGeom prst="rect">
            <a:avLst/>
          </a:prstGeom>
        </p:spPr>
      </p:pic>
      <p:sp>
        <p:nvSpPr>
          <p:cNvPr id="186" name="AutoShape 12"/>
          <p:cNvSpPr>
            <a:spLocks noChangeArrowheads="1"/>
          </p:cNvSpPr>
          <p:nvPr/>
        </p:nvSpPr>
        <p:spPr bwMode="auto">
          <a:xfrm>
            <a:off x="205668" y="2872800"/>
            <a:ext cx="1089732" cy="679351"/>
          </a:xfrm>
          <a:prstGeom prst="wedgeRectCallout">
            <a:avLst>
              <a:gd name="adj1" fmla="val 115927"/>
              <a:gd name="adj2" fmla="val 6014"/>
            </a:avLst>
          </a:prstGeom>
          <a:solidFill>
            <a:schemeClr val="bg2">
              <a:lumMod val="50000"/>
            </a:schemeClr>
          </a:solidFill>
          <a:ln>
            <a:headEnd/>
            <a:tailEnd/>
          </a:ln>
        </p:spPr>
        <p:style>
          <a:lnRef idx="1">
            <a:schemeClr val="dk1"/>
          </a:lnRef>
          <a:fillRef idx="2">
            <a:schemeClr val="dk1"/>
          </a:fillRef>
          <a:effectRef idx="1">
            <a:schemeClr val="dk1"/>
          </a:effectRef>
          <a:fontRef idx="minor">
            <a:schemeClr val="dk1"/>
          </a:fontRef>
        </p:style>
        <p:txBody>
          <a:bodyPr/>
          <a:lstStyle/>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KOREA</a:t>
            </a:r>
            <a:endParaRPr lang="en-US" sz="8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p:txBody>
      </p:sp>
      <p:sp>
        <p:nvSpPr>
          <p:cNvPr id="188" name="AutoShape 12"/>
          <p:cNvSpPr>
            <a:spLocks noChangeArrowheads="1"/>
          </p:cNvSpPr>
          <p:nvPr/>
        </p:nvSpPr>
        <p:spPr bwMode="auto">
          <a:xfrm>
            <a:off x="838200" y="1729800"/>
            <a:ext cx="1056255" cy="649377"/>
          </a:xfrm>
          <a:prstGeom prst="wedgeRectCallout">
            <a:avLst>
              <a:gd name="adj1" fmla="val 103126"/>
              <a:gd name="adj2" fmla="val 165187"/>
            </a:avLst>
          </a:prstGeom>
          <a:solidFill>
            <a:schemeClr val="bg2">
              <a:lumMod val="50000"/>
            </a:schemeClr>
          </a:solidFill>
          <a:ln>
            <a:headEnd/>
            <a:tailEnd/>
          </a:ln>
        </p:spPr>
        <p:style>
          <a:lnRef idx="1">
            <a:schemeClr val="dk1"/>
          </a:lnRef>
          <a:fillRef idx="2">
            <a:schemeClr val="dk1"/>
          </a:fillRef>
          <a:effectRef idx="1">
            <a:schemeClr val="dk1"/>
          </a:effectRef>
          <a:fontRef idx="minor">
            <a:schemeClr val="dk1"/>
          </a:fontRef>
        </p:style>
        <p:txBody>
          <a:bodyPr/>
          <a:lstStyle/>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JAPAN</a:t>
            </a:r>
            <a:endParaRPr lang="en-US" sz="800" b="1" dirty="0">
              <a:solidFill>
                <a:schemeClr val="bg1"/>
              </a:solidFill>
              <a:latin typeface="Arial" pitchFamily="34" charset="0"/>
              <a:cs typeface="Arial" pitchFamily="34" charset="0"/>
            </a:endParaRPr>
          </a:p>
          <a:p>
            <a:pPr lvl="0">
              <a:lnSpc>
                <a:spcPts val="1200"/>
              </a:lnSpc>
              <a:defRPr/>
            </a:pPr>
            <a:endParaRPr lang="en-US" sz="800" b="1" dirty="0" smtClean="0">
              <a:solidFill>
                <a:schemeClr val="tx1"/>
              </a:solidFill>
              <a:latin typeface="Arial" pitchFamily="34" charset="0"/>
              <a:cs typeface="Arial" pitchFamily="34" charset="0"/>
            </a:endParaRPr>
          </a:p>
          <a:p>
            <a:pPr fontAlgn="auto">
              <a:spcBef>
                <a:spcPts val="0"/>
              </a:spcBef>
              <a:spcAft>
                <a:spcPts val="0"/>
              </a:spcAft>
              <a:defRPr/>
            </a:pPr>
            <a:endParaRPr lang="en-US" sz="700" b="1" dirty="0" smtClean="0">
              <a:solidFill>
                <a:schemeClr val="tx1"/>
              </a:solidFill>
              <a:latin typeface="Arial" pitchFamily="34" charset="0"/>
              <a:cs typeface="Arial" pitchFamily="34" charset="0"/>
            </a:endParaRPr>
          </a:p>
          <a:p>
            <a:pPr fontAlgn="auto">
              <a:spcBef>
                <a:spcPts val="0"/>
              </a:spcBef>
              <a:spcAft>
                <a:spcPts val="0"/>
              </a:spcAft>
              <a:defRPr/>
            </a:pPr>
            <a:endParaRPr lang="en-US" sz="700" b="1" dirty="0" smtClean="0">
              <a:solidFill>
                <a:srgbClr val="EE0000"/>
              </a:solidFill>
              <a:latin typeface="Arial" pitchFamily="34" charset="0"/>
              <a:cs typeface="Arial" pitchFamily="34" charset="0"/>
            </a:endParaRPr>
          </a:p>
        </p:txBody>
      </p:sp>
      <p:sp>
        <p:nvSpPr>
          <p:cNvPr id="189" name="AutoShape 12"/>
          <p:cNvSpPr>
            <a:spLocks noChangeArrowheads="1"/>
          </p:cNvSpPr>
          <p:nvPr/>
        </p:nvSpPr>
        <p:spPr bwMode="auto">
          <a:xfrm>
            <a:off x="4336476" y="5817842"/>
            <a:ext cx="1341504" cy="982917"/>
          </a:xfrm>
          <a:prstGeom prst="wedgeRectCallout">
            <a:avLst>
              <a:gd name="adj1" fmla="val 68460"/>
              <a:gd name="adj2" fmla="val -56874"/>
            </a:avLst>
          </a:prstGeom>
          <a:solidFill>
            <a:schemeClr val="bg2">
              <a:lumMod val="50000"/>
            </a:schemeClr>
          </a:solidFill>
          <a:ln>
            <a:headEnd/>
            <a:tailEnd/>
          </a:ln>
        </p:spPr>
        <p:style>
          <a:lnRef idx="1">
            <a:schemeClr val="dk1"/>
          </a:lnRef>
          <a:fillRef idx="2">
            <a:schemeClr val="dk1"/>
          </a:fillRef>
          <a:effectRef idx="1">
            <a:schemeClr val="dk1"/>
          </a:effectRef>
          <a:fontRef idx="minor">
            <a:schemeClr val="dk1"/>
          </a:fontRef>
        </p:style>
        <p:txBody>
          <a:bodyPr/>
          <a:lstStyle/>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AMERICAN SAMOA</a:t>
            </a: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p:txBody>
      </p:sp>
      <p:sp>
        <p:nvSpPr>
          <p:cNvPr id="190" name="AutoShape 14"/>
          <p:cNvSpPr>
            <a:spLocks noChangeArrowheads="1"/>
          </p:cNvSpPr>
          <p:nvPr/>
        </p:nvSpPr>
        <p:spPr bwMode="auto">
          <a:xfrm>
            <a:off x="7375345" y="2575499"/>
            <a:ext cx="1219200" cy="1066800"/>
          </a:xfrm>
          <a:prstGeom prst="wedgeRectCallout">
            <a:avLst>
              <a:gd name="adj1" fmla="val -71976"/>
              <a:gd name="adj2" fmla="val 98402"/>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a:lstStyle/>
          <a:p>
            <a:pPr fontAlgn="auto">
              <a:lnSpc>
                <a:spcPts val="1200"/>
              </a:lnSpc>
              <a:spcBef>
                <a:spcPts val="0"/>
              </a:spcBef>
              <a:spcAft>
                <a:spcPts val="0"/>
              </a:spcAft>
              <a:defRPr/>
            </a:pPr>
            <a:endParaRPr lang="en-US" sz="800" b="1" dirty="0"/>
          </a:p>
        </p:txBody>
      </p:sp>
      <p:cxnSp>
        <p:nvCxnSpPr>
          <p:cNvPr id="192" name="Straight Connector 191"/>
          <p:cNvCxnSpPr/>
          <p:nvPr/>
        </p:nvCxnSpPr>
        <p:spPr>
          <a:xfrm flipH="1">
            <a:off x="5194133" y="984489"/>
            <a:ext cx="1043715" cy="1536097"/>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220439" y="2520586"/>
            <a:ext cx="381000" cy="38100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5595850" y="2918015"/>
            <a:ext cx="0" cy="243840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602051" y="5328319"/>
            <a:ext cx="304800" cy="38100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9" name="AutoShape 14"/>
          <p:cNvSpPr>
            <a:spLocks noChangeArrowheads="1"/>
          </p:cNvSpPr>
          <p:nvPr/>
        </p:nvSpPr>
        <p:spPr bwMode="auto">
          <a:xfrm>
            <a:off x="5361700" y="872159"/>
            <a:ext cx="1066800" cy="861514"/>
          </a:xfrm>
          <a:prstGeom prst="wedgeRectCallout">
            <a:avLst>
              <a:gd name="adj1" fmla="val 114197"/>
              <a:gd name="adj2" fmla="val -34610"/>
            </a:avLst>
          </a:prstGeom>
          <a:solidFill>
            <a:schemeClr val="bg2">
              <a:lumMod val="5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a:lstStyle/>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ALASKA </a:t>
            </a:r>
          </a:p>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(Ft. Wainwright)</a:t>
            </a:r>
          </a:p>
          <a:p>
            <a:pPr>
              <a:lnSpc>
                <a:spcPts val="1200"/>
              </a:lnSpc>
              <a:buFont typeface="Arial" pitchFamily="34" charset="0"/>
              <a:buChar char="•"/>
              <a:defRPr/>
            </a:pPr>
            <a:endParaRPr lang="en-US" sz="800" b="1" dirty="0" smtClean="0">
              <a:solidFill>
                <a:schemeClr val="bg1"/>
              </a:solidFill>
              <a:latin typeface="Arial" pitchFamily="34" charset="0"/>
              <a:cs typeface="Arial" pitchFamily="34" charset="0"/>
            </a:endParaRPr>
          </a:p>
          <a:p>
            <a:pPr>
              <a:lnSpc>
                <a:spcPts val="1200"/>
              </a:lnSpc>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a:p>
            <a:pPr>
              <a:lnSpc>
                <a:spcPts val="1200"/>
              </a:lnSpc>
              <a:defRPr/>
            </a:pPr>
            <a:endParaRPr lang="en-US" sz="800" b="1" dirty="0" smtClean="0">
              <a:solidFill>
                <a:schemeClr val="bg1"/>
              </a:solidFill>
              <a:latin typeface="Arial" pitchFamily="34" charset="0"/>
              <a:cs typeface="Arial" pitchFamily="34" charset="0"/>
            </a:endParaRPr>
          </a:p>
          <a:p>
            <a:pPr algn="ctr" fontAlgn="auto">
              <a:lnSpc>
                <a:spcPts val="1200"/>
              </a:lnSpc>
              <a:spcBef>
                <a:spcPts val="0"/>
              </a:spcBef>
              <a:spcAft>
                <a:spcPts val="0"/>
              </a:spcAft>
              <a:defRPr/>
            </a:pPr>
            <a:endParaRPr lang="en-US" sz="800" b="1" u="sng" dirty="0" smtClean="0">
              <a:solidFill>
                <a:schemeClr val="bg1"/>
              </a:solidFill>
              <a:latin typeface="Arial" pitchFamily="34" charset="0"/>
              <a:cs typeface="Arial" pitchFamily="34" charset="0"/>
            </a:endParaRPr>
          </a:p>
          <a:p>
            <a:pPr algn="ctr" fontAlgn="auto">
              <a:lnSpc>
                <a:spcPts val="1200"/>
              </a:lnSpc>
              <a:spcBef>
                <a:spcPts val="0"/>
              </a:spcBef>
              <a:spcAft>
                <a:spcPts val="0"/>
              </a:spcAft>
              <a:defRPr/>
            </a:pPr>
            <a:endParaRPr lang="en-US" sz="800" b="1" u="sng" dirty="0">
              <a:solidFill>
                <a:schemeClr val="bg1"/>
              </a:solidFill>
              <a:latin typeface="Arial" pitchFamily="34" charset="0"/>
              <a:cs typeface="Arial" pitchFamily="34" charset="0"/>
            </a:endParaRPr>
          </a:p>
          <a:p>
            <a:pPr algn="ctr" fontAlgn="auto">
              <a:lnSpc>
                <a:spcPts val="1200"/>
              </a:lnSpc>
              <a:spcBef>
                <a:spcPts val="0"/>
              </a:spcBef>
              <a:spcAft>
                <a:spcPts val="0"/>
              </a:spcAft>
              <a:defRPr/>
            </a:pPr>
            <a:endParaRPr lang="en-US" sz="800" b="1" u="sng" dirty="0" smtClean="0">
              <a:solidFill>
                <a:schemeClr val="bg1"/>
              </a:solidFill>
              <a:latin typeface="Arial" pitchFamily="34" charset="0"/>
              <a:cs typeface="Arial" pitchFamily="34" charset="0"/>
            </a:endParaRPr>
          </a:p>
          <a:p>
            <a:pPr algn="ctr" fontAlgn="auto">
              <a:lnSpc>
                <a:spcPts val="1200"/>
              </a:lnSpc>
              <a:spcBef>
                <a:spcPts val="0"/>
              </a:spcBef>
              <a:spcAft>
                <a:spcPts val="0"/>
              </a:spcAft>
              <a:defRPr/>
            </a:pPr>
            <a:endParaRPr lang="en-US" sz="800" b="1" u="sng" dirty="0">
              <a:solidFill>
                <a:schemeClr val="bg1"/>
              </a:solidFill>
              <a:latin typeface="Arial" pitchFamily="34" charset="0"/>
              <a:cs typeface="Arial" pitchFamily="34" charset="0"/>
            </a:endParaRPr>
          </a:p>
        </p:txBody>
      </p:sp>
      <p:sp>
        <p:nvSpPr>
          <p:cNvPr id="200" name="Oval 199"/>
          <p:cNvSpPr/>
          <p:nvPr/>
        </p:nvSpPr>
        <p:spPr>
          <a:xfrm>
            <a:off x="7109426" y="980607"/>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p:nvSpPr>
        <p:spPr>
          <a:xfrm>
            <a:off x="7005828" y="4160249"/>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p:nvSpPr>
        <p:spPr>
          <a:xfrm>
            <a:off x="7227994" y="1393143"/>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p:nvSpPr>
        <p:spPr>
          <a:xfrm>
            <a:off x="2554945" y="3177009"/>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p:nvSpPr>
        <p:spPr>
          <a:xfrm>
            <a:off x="2073373" y="3191692"/>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p:nvSpPr>
        <p:spPr>
          <a:xfrm>
            <a:off x="5931609" y="5665183"/>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p:nvSpPr>
        <p:spPr>
          <a:xfrm>
            <a:off x="2698804" y="4368306"/>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p:nvSpPr>
        <p:spPr>
          <a:xfrm>
            <a:off x="2667000" y="4473000"/>
            <a:ext cx="76200" cy="76200"/>
          </a:xfrm>
          <a:prstGeom prst="ellipse">
            <a:avLst/>
          </a:prstGeom>
          <a:solidFill>
            <a:srgbClr val="FF00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AutoShape 12"/>
          <p:cNvSpPr>
            <a:spLocks noChangeArrowheads="1"/>
          </p:cNvSpPr>
          <p:nvPr/>
        </p:nvSpPr>
        <p:spPr bwMode="auto">
          <a:xfrm>
            <a:off x="2169460" y="5194393"/>
            <a:ext cx="1600200" cy="1000657"/>
          </a:xfrm>
          <a:prstGeom prst="wedgeRectCallout">
            <a:avLst>
              <a:gd name="adj1" fmla="val -17181"/>
              <a:gd name="adj2" fmla="val -111040"/>
            </a:avLst>
          </a:prstGeom>
          <a:solidFill>
            <a:schemeClr val="bg2">
              <a:lumMod val="50000"/>
            </a:schemeClr>
          </a:solidFill>
          <a:ln>
            <a:headEnd/>
            <a:tailEnd/>
          </a:ln>
        </p:spPr>
        <p:style>
          <a:lnRef idx="1">
            <a:schemeClr val="dk1"/>
          </a:lnRef>
          <a:fillRef idx="2">
            <a:schemeClr val="dk1"/>
          </a:fillRef>
          <a:effectRef idx="1">
            <a:schemeClr val="dk1"/>
          </a:effectRef>
          <a:fontRef idx="minor">
            <a:schemeClr val="dk1"/>
          </a:fontRef>
        </p:style>
        <p:txBody>
          <a:bodyPr/>
          <a:lstStyle/>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GUAM</a:t>
            </a: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p:txBody>
      </p:sp>
      <p:sp>
        <p:nvSpPr>
          <p:cNvPr id="210" name="Rectangle 209"/>
          <p:cNvSpPr/>
          <p:nvPr/>
        </p:nvSpPr>
        <p:spPr>
          <a:xfrm>
            <a:off x="7287352" y="1559878"/>
            <a:ext cx="1828800" cy="4776692"/>
          </a:xfrm>
          <a:prstGeom prst="rect">
            <a:avLst/>
          </a:prstGeom>
          <a:solidFill>
            <a:schemeClr val="bg2">
              <a:lumMod val="50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endParaRPr lang="en-US" sz="1000" b="1" u="sng" dirty="0" smtClean="0">
              <a:solidFill>
                <a:schemeClr val="bg1"/>
              </a:solidFill>
              <a:latin typeface="Arial" pitchFamily="34" charset="0"/>
              <a:cs typeface="Arial" pitchFamily="34" charset="0"/>
            </a:endParaRPr>
          </a:p>
          <a:p>
            <a:pPr algn="ctr" fontAlgn="auto">
              <a:spcBef>
                <a:spcPts val="0"/>
              </a:spcBef>
              <a:spcAft>
                <a:spcPts val="0"/>
              </a:spcAft>
              <a:defRPr/>
            </a:pPr>
            <a:r>
              <a:rPr lang="en-US" sz="900" b="1" u="sng" dirty="0" smtClean="0">
                <a:solidFill>
                  <a:schemeClr val="bg1"/>
                </a:solidFill>
                <a:latin typeface="Arial" pitchFamily="34" charset="0"/>
                <a:cs typeface="Arial" pitchFamily="34" charset="0"/>
              </a:rPr>
              <a:t>HAWAII</a:t>
            </a:r>
          </a:p>
          <a:p>
            <a:pPr algn="ctr" fontAlgn="auto">
              <a:spcBef>
                <a:spcPts val="0"/>
              </a:spcBef>
              <a:spcAft>
                <a:spcPts val="0"/>
              </a:spcAft>
              <a:defRPr/>
            </a:pPr>
            <a:endParaRPr lang="en-US" sz="900" b="1" u="sng" dirty="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smtClean="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smtClean="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smtClean="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smtClean="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smtClean="0">
              <a:solidFill>
                <a:schemeClr val="bg1"/>
              </a:solidFill>
              <a:latin typeface="Arial" pitchFamily="34" charset="0"/>
              <a:cs typeface="Arial" pitchFamily="34" charset="0"/>
            </a:endParaRPr>
          </a:p>
          <a:p>
            <a:pPr algn="ctr" fontAlgn="auto">
              <a:spcBef>
                <a:spcPts val="0"/>
              </a:spcBef>
              <a:spcAft>
                <a:spcPts val="0"/>
              </a:spcAft>
              <a:defRPr/>
            </a:pPr>
            <a:endParaRPr lang="en-US" sz="900" b="1" u="sng" dirty="0" smtClean="0">
              <a:solidFill>
                <a:schemeClr val="bg1"/>
              </a:solidFill>
              <a:latin typeface="Arial" pitchFamily="34" charset="0"/>
              <a:cs typeface="Arial" pitchFamily="34" charset="0"/>
            </a:endParaRPr>
          </a:p>
          <a:p>
            <a:pPr>
              <a:lnSpc>
                <a:spcPct val="80000"/>
              </a:lnSpc>
              <a:defRPr/>
            </a:pPr>
            <a:r>
              <a:rPr lang="en-US" sz="900" b="1" dirty="0" smtClean="0">
                <a:solidFill>
                  <a:schemeClr val="bg1"/>
                </a:solidFill>
                <a:latin typeface="Arial" pitchFamily="34" charset="0"/>
                <a:cs typeface="Arial" pitchFamily="34" charset="0"/>
              </a:rPr>
              <a:t>                 </a:t>
            </a: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800" b="1" dirty="0" smtClean="0">
              <a:solidFill>
                <a:schemeClr val="bg1"/>
              </a:solidFill>
              <a:latin typeface="Arial" pitchFamily="34" charset="0"/>
              <a:cs typeface="Arial" pitchFamily="34" charset="0"/>
            </a:endParaRPr>
          </a:p>
        </p:txBody>
      </p:sp>
      <p:grpSp>
        <p:nvGrpSpPr>
          <p:cNvPr id="211" name="Group 36"/>
          <p:cNvGrpSpPr/>
          <p:nvPr/>
        </p:nvGrpSpPr>
        <p:grpSpPr>
          <a:xfrm>
            <a:off x="4191000" y="5034836"/>
            <a:ext cx="838200" cy="184666"/>
            <a:chOff x="-1135251" y="2757408"/>
            <a:chExt cx="838200" cy="184666"/>
          </a:xfrm>
        </p:grpSpPr>
        <p:sp>
          <p:nvSpPr>
            <p:cNvPr id="212" name="Rectangle 211"/>
            <p:cNvSpPr/>
            <p:nvPr/>
          </p:nvSpPr>
          <p:spPr>
            <a:xfrm>
              <a:off x="-997059" y="2819400"/>
              <a:ext cx="533400" cy="76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13" name="TextBox 212"/>
            <p:cNvSpPr txBox="1"/>
            <p:nvPr/>
          </p:nvSpPr>
          <p:spPr>
            <a:xfrm>
              <a:off x="-1135251" y="2757408"/>
              <a:ext cx="838200" cy="184666"/>
            </a:xfrm>
            <a:prstGeom prst="rect">
              <a:avLst/>
            </a:prstGeom>
            <a:noFill/>
            <a:ln>
              <a:noFill/>
            </a:ln>
          </p:spPr>
          <p:txBody>
            <a:bodyPr wrap="square" rtlCol="0">
              <a:spAutoFit/>
            </a:bodyPr>
            <a:lstStyle/>
            <a:p>
              <a:pPr algn="ctr"/>
              <a:r>
                <a:rPr lang="en-US" sz="600" b="1" dirty="0" smtClean="0"/>
                <a:t>Equator</a:t>
              </a:r>
              <a:endParaRPr lang="en-US" sz="600" b="1" dirty="0"/>
            </a:p>
          </p:txBody>
        </p:sp>
      </p:grpSp>
      <p:grpSp>
        <p:nvGrpSpPr>
          <p:cNvPr id="214" name="Group 47"/>
          <p:cNvGrpSpPr/>
          <p:nvPr/>
        </p:nvGrpSpPr>
        <p:grpSpPr>
          <a:xfrm>
            <a:off x="4355949" y="2966300"/>
            <a:ext cx="1219200" cy="184666"/>
            <a:chOff x="-1371600" y="2390636"/>
            <a:chExt cx="1219200" cy="184666"/>
          </a:xfrm>
        </p:grpSpPr>
        <p:sp>
          <p:nvSpPr>
            <p:cNvPr id="215" name="Rectangle 214"/>
            <p:cNvSpPr/>
            <p:nvPr/>
          </p:nvSpPr>
          <p:spPr>
            <a:xfrm>
              <a:off x="-1371600" y="2438400"/>
              <a:ext cx="1219200" cy="76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TextBox 215"/>
            <p:cNvSpPr txBox="1"/>
            <p:nvPr/>
          </p:nvSpPr>
          <p:spPr>
            <a:xfrm>
              <a:off x="-1371600" y="2390636"/>
              <a:ext cx="1191352" cy="184666"/>
            </a:xfrm>
            <a:prstGeom prst="rect">
              <a:avLst/>
            </a:prstGeom>
            <a:noFill/>
          </p:spPr>
          <p:txBody>
            <a:bodyPr wrap="square" rtlCol="0">
              <a:spAutoFit/>
            </a:bodyPr>
            <a:lstStyle/>
            <a:p>
              <a:r>
                <a:rPr lang="en-US" sz="600" b="1" dirty="0" smtClean="0"/>
                <a:t>International Date Line</a:t>
              </a:r>
              <a:endParaRPr lang="en-US" sz="600" b="1" dirty="0"/>
            </a:p>
          </p:txBody>
        </p:sp>
      </p:grpSp>
      <p:grpSp>
        <p:nvGrpSpPr>
          <p:cNvPr id="217" name="Group 102"/>
          <p:cNvGrpSpPr/>
          <p:nvPr/>
        </p:nvGrpSpPr>
        <p:grpSpPr>
          <a:xfrm>
            <a:off x="2229976" y="5412907"/>
            <a:ext cx="319323" cy="321039"/>
            <a:chOff x="9372600" y="3200400"/>
            <a:chExt cx="319323" cy="321039"/>
          </a:xfrm>
        </p:grpSpPr>
        <p:sp>
          <p:nvSpPr>
            <p:cNvPr id="218" name="Rectangle 35">
              <a:hlinkClick r:id="" action="ppaction://noaction"/>
            </p:cNvPr>
            <p:cNvSpPr>
              <a:spLocks noChangeArrowheads="1"/>
            </p:cNvSpPr>
            <p:nvPr/>
          </p:nvSpPr>
          <p:spPr bwMode="auto">
            <a:xfrm>
              <a:off x="9372600" y="3276600"/>
              <a:ext cx="319323" cy="244839"/>
            </a:xfrm>
            <a:prstGeom prst="rect">
              <a:avLst/>
            </a:prstGeom>
            <a:solidFill>
              <a:srgbClr val="00342E"/>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3303</a:t>
              </a:r>
            </a:p>
            <a:p>
              <a:pPr algn="ctr"/>
              <a:r>
                <a:rPr lang="en-US" sz="800" b="1" dirty="0" smtClean="0">
                  <a:solidFill>
                    <a:srgbClr val="FFFF00"/>
                  </a:solidFill>
                  <a:latin typeface="Arial" pitchFamily="34" charset="0"/>
                  <a:cs typeface="Arial" pitchFamily="34" charset="0"/>
                </a:rPr>
                <a:t>MSB</a:t>
              </a:r>
              <a:endParaRPr lang="en-US" sz="800" b="1" dirty="0">
                <a:solidFill>
                  <a:srgbClr val="FFFF00"/>
                </a:solidFill>
                <a:latin typeface="Arial" pitchFamily="34" charset="0"/>
                <a:cs typeface="Arial" pitchFamily="34" charset="0"/>
              </a:endParaRPr>
            </a:p>
          </p:txBody>
        </p:sp>
        <p:cxnSp>
          <p:nvCxnSpPr>
            <p:cNvPr id="219" name="Straight Connector 218"/>
            <p:cNvCxnSpPr/>
            <p:nvPr/>
          </p:nvCxnSpPr>
          <p:spPr>
            <a:xfrm>
              <a:off x="9509500" y="3200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9551600" y="3200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oup 103"/>
          <p:cNvGrpSpPr/>
          <p:nvPr/>
        </p:nvGrpSpPr>
        <p:grpSpPr>
          <a:xfrm>
            <a:off x="7445000" y="5936766"/>
            <a:ext cx="319323" cy="321039"/>
            <a:chOff x="9829800" y="3352800"/>
            <a:chExt cx="319323" cy="321039"/>
          </a:xfrm>
        </p:grpSpPr>
        <p:sp>
          <p:nvSpPr>
            <p:cNvPr id="222" name="Rectangle 35">
              <a:hlinkClick r:id="" action="ppaction://noaction"/>
            </p:cNvPr>
            <p:cNvSpPr>
              <a:spLocks noChangeArrowheads="1"/>
            </p:cNvSpPr>
            <p:nvPr/>
          </p:nvSpPr>
          <p:spPr bwMode="auto">
            <a:xfrm>
              <a:off x="9829800" y="3429000"/>
              <a:ext cx="319323" cy="244839"/>
            </a:xfrm>
            <a:prstGeom prst="rect">
              <a:avLst/>
            </a:prstGeom>
            <a:solidFill>
              <a:srgbClr val="00342E"/>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3302</a:t>
              </a:r>
            </a:p>
            <a:p>
              <a:pPr algn="ctr"/>
              <a:r>
                <a:rPr lang="en-US" sz="800" b="1" dirty="0" smtClean="0">
                  <a:solidFill>
                    <a:srgbClr val="FFFF00"/>
                  </a:solidFill>
                  <a:latin typeface="Arial" pitchFamily="34" charset="0"/>
                  <a:cs typeface="Arial" pitchFamily="34" charset="0"/>
                </a:rPr>
                <a:t>MSB</a:t>
              </a:r>
              <a:endParaRPr lang="en-US" sz="800" b="1" dirty="0">
                <a:solidFill>
                  <a:srgbClr val="FFFF00"/>
                </a:solidFill>
                <a:latin typeface="Arial" pitchFamily="34" charset="0"/>
                <a:cs typeface="Arial" pitchFamily="34" charset="0"/>
              </a:endParaRPr>
            </a:p>
          </p:txBody>
        </p:sp>
        <p:cxnSp>
          <p:nvCxnSpPr>
            <p:cNvPr id="223" name="Straight Connector 222"/>
            <p:cNvCxnSpPr/>
            <p:nvPr/>
          </p:nvCxnSpPr>
          <p:spPr>
            <a:xfrm>
              <a:off x="9964900" y="3352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0007000" y="3352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115"/>
          <p:cNvGrpSpPr/>
          <p:nvPr/>
        </p:nvGrpSpPr>
        <p:grpSpPr>
          <a:xfrm>
            <a:off x="7801337" y="5949828"/>
            <a:ext cx="319323" cy="309158"/>
            <a:chOff x="9982200" y="3745681"/>
            <a:chExt cx="319323" cy="309158"/>
          </a:xfrm>
        </p:grpSpPr>
        <p:sp>
          <p:nvSpPr>
            <p:cNvPr id="230" name="Rectangle 35">
              <a:hlinkClick r:id="" action="ppaction://noaction"/>
            </p:cNvPr>
            <p:cNvSpPr>
              <a:spLocks noChangeArrowheads="1"/>
            </p:cNvSpPr>
            <p:nvPr/>
          </p:nvSpPr>
          <p:spPr bwMode="auto">
            <a:xfrm>
              <a:off x="9982200" y="3810000"/>
              <a:ext cx="319323" cy="244839"/>
            </a:xfrm>
            <a:prstGeom prst="rect">
              <a:avLst/>
            </a:prstGeom>
            <a:solidFill>
              <a:srgbClr val="00342E"/>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3304</a:t>
              </a:r>
            </a:p>
            <a:p>
              <a:pPr algn="ctr"/>
              <a:r>
                <a:rPr lang="en-US" sz="800" b="1" dirty="0" smtClean="0">
                  <a:solidFill>
                    <a:srgbClr val="FFFF00"/>
                  </a:solidFill>
                  <a:latin typeface="Arial" pitchFamily="34" charset="0"/>
                  <a:cs typeface="Arial" pitchFamily="34" charset="0"/>
                </a:rPr>
                <a:t>MSD</a:t>
              </a:r>
              <a:endParaRPr lang="en-US" sz="800" b="1" dirty="0">
                <a:solidFill>
                  <a:srgbClr val="FFFF00"/>
                </a:solidFill>
                <a:latin typeface="Arial" pitchFamily="34" charset="0"/>
                <a:cs typeface="Arial" pitchFamily="34" charset="0"/>
              </a:endParaRPr>
            </a:p>
          </p:txBody>
        </p:sp>
        <p:grpSp>
          <p:nvGrpSpPr>
            <p:cNvPr id="231" name="Group 110"/>
            <p:cNvGrpSpPr/>
            <p:nvPr/>
          </p:nvGrpSpPr>
          <p:grpSpPr>
            <a:xfrm>
              <a:off x="10039281" y="3745681"/>
              <a:ext cx="198119" cy="45719"/>
              <a:chOff x="9906000" y="3657600"/>
              <a:chExt cx="198119" cy="45719"/>
            </a:xfrm>
          </p:grpSpPr>
          <p:sp>
            <p:nvSpPr>
              <p:cNvPr id="232" name="Oval 231"/>
              <p:cNvSpPr/>
              <p:nvPr/>
            </p:nvSpPr>
            <p:spPr>
              <a:xfrm>
                <a:off x="9906000" y="36576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nvSpPr>
            <p:spPr>
              <a:xfrm>
                <a:off x="9982200" y="36576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nvSpPr>
            <p:spPr>
              <a:xfrm>
                <a:off x="10058400" y="36576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5" name="Group 116"/>
          <p:cNvGrpSpPr/>
          <p:nvPr/>
        </p:nvGrpSpPr>
        <p:grpSpPr>
          <a:xfrm>
            <a:off x="8151854" y="5949828"/>
            <a:ext cx="319323" cy="308639"/>
            <a:chOff x="9677400" y="4051000"/>
            <a:chExt cx="319323" cy="308639"/>
          </a:xfrm>
        </p:grpSpPr>
        <p:sp>
          <p:nvSpPr>
            <p:cNvPr id="236" name="Rectangle 35">
              <a:hlinkClick r:id="" action="ppaction://noaction"/>
            </p:cNvPr>
            <p:cNvSpPr>
              <a:spLocks noChangeArrowheads="1"/>
            </p:cNvSpPr>
            <p:nvPr/>
          </p:nvSpPr>
          <p:spPr bwMode="auto">
            <a:xfrm>
              <a:off x="9677400" y="4114800"/>
              <a:ext cx="319323" cy="244839"/>
            </a:xfrm>
            <a:prstGeom prst="rect">
              <a:avLst/>
            </a:prstGeom>
            <a:solidFill>
              <a:srgbClr val="00342E"/>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3305</a:t>
              </a:r>
            </a:p>
            <a:p>
              <a:pPr algn="ctr"/>
              <a:r>
                <a:rPr lang="en-US" sz="800" b="1" dirty="0" smtClean="0">
                  <a:solidFill>
                    <a:srgbClr val="FFFF00"/>
                  </a:solidFill>
                  <a:latin typeface="Arial" pitchFamily="34" charset="0"/>
                  <a:cs typeface="Arial" pitchFamily="34" charset="0"/>
                </a:rPr>
                <a:t>MSD</a:t>
              </a:r>
              <a:endParaRPr lang="en-US" sz="800" b="1" dirty="0">
                <a:solidFill>
                  <a:srgbClr val="FFFF00"/>
                </a:solidFill>
                <a:latin typeface="Arial" pitchFamily="34" charset="0"/>
                <a:cs typeface="Arial" pitchFamily="34" charset="0"/>
              </a:endParaRPr>
            </a:p>
          </p:txBody>
        </p:sp>
        <p:grpSp>
          <p:nvGrpSpPr>
            <p:cNvPr id="237" name="Group 111"/>
            <p:cNvGrpSpPr/>
            <p:nvPr/>
          </p:nvGrpSpPr>
          <p:grpSpPr>
            <a:xfrm>
              <a:off x="9733200" y="4051000"/>
              <a:ext cx="198119" cy="45719"/>
              <a:chOff x="9906000" y="3657600"/>
              <a:chExt cx="198119" cy="45719"/>
            </a:xfrm>
          </p:grpSpPr>
          <p:sp>
            <p:nvSpPr>
              <p:cNvPr id="238" name="Oval 237"/>
              <p:cNvSpPr/>
              <p:nvPr/>
            </p:nvSpPr>
            <p:spPr>
              <a:xfrm>
                <a:off x="9906000" y="36576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p:nvSpPr>
            <p:spPr>
              <a:xfrm>
                <a:off x="9982200" y="36576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p:cNvSpPr/>
              <p:nvPr/>
            </p:nvSpPr>
            <p:spPr>
              <a:xfrm>
                <a:off x="10058400" y="36576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1" name="Group 167"/>
          <p:cNvGrpSpPr/>
          <p:nvPr/>
        </p:nvGrpSpPr>
        <p:grpSpPr>
          <a:xfrm>
            <a:off x="8192272" y="5570494"/>
            <a:ext cx="319323" cy="321039"/>
            <a:chOff x="9753600" y="2209800"/>
            <a:chExt cx="319323" cy="321039"/>
          </a:xfrm>
        </p:grpSpPr>
        <p:sp>
          <p:nvSpPr>
            <p:cNvPr id="242" name="Rectangle 35">
              <a:hlinkClick r:id="" action="ppaction://noaction"/>
            </p:cNvPr>
            <p:cNvSpPr>
              <a:spLocks noChangeArrowheads="1"/>
            </p:cNvSpPr>
            <p:nvPr/>
          </p:nvSpPr>
          <p:spPr bwMode="auto">
            <a:xfrm>
              <a:off x="9753600" y="2286000"/>
              <a:ext cx="319323" cy="244839"/>
            </a:xfrm>
            <a:prstGeom prst="rect">
              <a:avLst/>
            </a:prstGeom>
            <a:solidFill>
              <a:srgbClr val="FFE9AB"/>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ysClr val="windowText" lastClr="000000"/>
                  </a:solidFill>
                  <a:latin typeface="Arial" pitchFamily="34" charset="0"/>
                  <a:cs typeface="Arial" pitchFamily="34" charset="0"/>
                </a:rPr>
                <a:t>QM</a:t>
              </a:r>
            </a:p>
            <a:p>
              <a:pPr algn="ctr"/>
              <a:r>
                <a:rPr lang="en-US" sz="500" b="1" dirty="0" smtClean="0">
                  <a:solidFill>
                    <a:sysClr val="windowText" lastClr="000000"/>
                  </a:solidFill>
                  <a:latin typeface="Arial" pitchFamily="34" charset="0"/>
                  <a:cs typeface="Arial" pitchFamily="34" charset="0"/>
                </a:rPr>
                <a:t>(MA)</a:t>
              </a:r>
              <a:endParaRPr lang="en-US" sz="500" b="1" dirty="0">
                <a:solidFill>
                  <a:sysClr val="windowText" lastClr="000000"/>
                </a:solidFill>
                <a:latin typeface="Arial" pitchFamily="34" charset="0"/>
                <a:cs typeface="Arial" pitchFamily="34" charset="0"/>
              </a:endParaRPr>
            </a:p>
          </p:txBody>
        </p:sp>
        <p:cxnSp>
          <p:nvCxnSpPr>
            <p:cNvPr id="243" name="Straight Connector 242"/>
            <p:cNvCxnSpPr/>
            <p:nvPr/>
          </p:nvCxnSpPr>
          <p:spPr>
            <a:xfrm>
              <a:off x="9912200" y="2209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168"/>
          <p:cNvGrpSpPr/>
          <p:nvPr/>
        </p:nvGrpSpPr>
        <p:grpSpPr>
          <a:xfrm>
            <a:off x="2229976" y="5780459"/>
            <a:ext cx="319323" cy="321039"/>
            <a:chOff x="9372600" y="2209800"/>
            <a:chExt cx="319323" cy="321039"/>
          </a:xfrm>
        </p:grpSpPr>
        <p:sp>
          <p:nvSpPr>
            <p:cNvPr id="245" name="Rectangle 35">
              <a:hlinkClick r:id="" action="ppaction://noaction"/>
            </p:cNvPr>
            <p:cNvSpPr>
              <a:spLocks noChangeArrowheads="1"/>
            </p:cNvSpPr>
            <p:nvPr/>
          </p:nvSpPr>
          <p:spPr bwMode="auto">
            <a:xfrm>
              <a:off x="9372600" y="2286000"/>
              <a:ext cx="319323" cy="244839"/>
            </a:xfrm>
            <a:prstGeom prst="rect">
              <a:avLst/>
            </a:prstGeom>
            <a:solidFill>
              <a:srgbClr val="FFE9AB"/>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ysClr val="windowText" lastClr="000000"/>
                  </a:solidFill>
                  <a:latin typeface="Arial" pitchFamily="34" charset="0"/>
                  <a:cs typeface="Arial" pitchFamily="34" charset="0"/>
                </a:rPr>
                <a:t>302</a:t>
              </a:r>
            </a:p>
            <a:p>
              <a:pPr algn="ctr"/>
              <a:r>
                <a:rPr lang="en-US" sz="800" b="1" dirty="0" smtClean="0">
                  <a:solidFill>
                    <a:sysClr val="windowText" lastClr="000000"/>
                  </a:solidFill>
                  <a:latin typeface="Arial" pitchFamily="34" charset="0"/>
                  <a:cs typeface="Arial" pitchFamily="34" charset="0"/>
                </a:rPr>
                <a:t>QM</a:t>
              </a:r>
              <a:endParaRPr lang="en-US" sz="800" b="1" dirty="0">
                <a:solidFill>
                  <a:sysClr val="windowText" lastClr="000000"/>
                </a:solidFill>
                <a:latin typeface="Arial" pitchFamily="34" charset="0"/>
                <a:cs typeface="Arial" pitchFamily="34" charset="0"/>
              </a:endParaRPr>
            </a:p>
          </p:txBody>
        </p:sp>
        <p:cxnSp>
          <p:nvCxnSpPr>
            <p:cNvPr id="246" name="Straight Connector 245"/>
            <p:cNvCxnSpPr/>
            <p:nvPr/>
          </p:nvCxnSpPr>
          <p:spPr>
            <a:xfrm>
              <a:off x="9531200" y="2209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Group 175"/>
          <p:cNvGrpSpPr/>
          <p:nvPr/>
        </p:nvGrpSpPr>
        <p:grpSpPr>
          <a:xfrm>
            <a:off x="3379700" y="5412907"/>
            <a:ext cx="319323" cy="321039"/>
            <a:chOff x="9372600" y="2514600"/>
            <a:chExt cx="319323" cy="321039"/>
          </a:xfrm>
        </p:grpSpPr>
        <p:sp>
          <p:nvSpPr>
            <p:cNvPr id="248"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249" name="Straight Connector 248"/>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9531200" y="2514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2" name="Group 181"/>
          <p:cNvGrpSpPr/>
          <p:nvPr/>
        </p:nvGrpSpPr>
        <p:grpSpPr>
          <a:xfrm>
            <a:off x="4412676" y="6367250"/>
            <a:ext cx="400110" cy="321039"/>
            <a:chOff x="10022815" y="3733800"/>
            <a:chExt cx="400110" cy="321039"/>
          </a:xfrm>
        </p:grpSpPr>
        <p:grpSp>
          <p:nvGrpSpPr>
            <p:cNvPr id="253" name="Group 129"/>
            <p:cNvGrpSpPr/>
            <p:nvPr/>
          </p:nvGrpSpPr>
          <p:grpSpPr>
            <a:xfrm>
              <a:off x="10058400" y="3733800"/>
              <a:ext cx="319323" cy="321039"/>
              <a:chOff x="10058400" y="2971800"/>
              <a:chExt cx="319323" cy="321039"/>
            </a:xfrm>
          </p:grpSpPr>
          <p:sp>
            <p:nvSpPr>
              <p:cNvPr id="255" name="Rectangle 35">
                <a:hlinkClick r:id="" action="ppaction://noaction"/>
              </p:cNvPr>
              <p:cNvSpPr>
                <a:spLocks noChangeArrowheads="1"/>
              </p:cNvSpPr>
              <p:nvPr/>
            </p:nvSpPr>
            <p:spPr bwMode="auto">
              <a:xfrm>
                <a:off x="10058400" y="3048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chemeClr val="tx1"/>
                    </a:solidFill>
                    <a:latin typeface="Arial" pitchFamily="34" charset="0"/>
                    <a:cs typeface="Arial" pitchFamily="34" charset="0"/>
                  </a:rPr>
                  <a:t>FSC</a:t>
                </a:r>
                <a:endParaRPr lang="en-US" sz="1000" b="1" dirty="0">
                  <a:solidFill>
                    <a:schemeClr val="tx1"/>
                  </a:solidFill>
                  <a:latin typeface="Arial" pitchFamily="34" charset="0"/>
                  <a:cs typeface="Arial" pitchFamily="34" charset="0"/>
                </a:endParaRPr>
              </a:p>
            </p:txBody>
          </p:sp>
          <p:cxnSp>
            <p:nvCxnSpPr>
              <p:cNvPr id="256" name="Straight Connector 255"/>
              <p:cNvCxnSpPr/>
              <p:nvPr/>
            </p:nvCxnSpPr>
            <p:spPr>
              <a:xfrm>
                <a:off x="10220100" y="2971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TextBox 253"/>
            <p:cNvSpPr txBox="1"/>
            <p:nvPr/>
          </p:nvSpPr>
          <p:spPr>
            <a:xfrm rot="5400000">
              <a:off x="10130504" y="3721072"/>
              <a:ext cx="184731" cy="400110"/>
            </a:xfrm>
            <a:prstGeom prst="rect">
              <a:avLst/>
            </a:prstGeom>
            <a:noFill/>
          </p:spPr>
          <p:txBody>
            <a:bodyPr wrap="none" rtlCol="0">
              <a:spAutoFit/>
            </a:bodyPr>
            <a:lstStyle/>
            <a:p>
              <a:pPr marL="91440" indent="-171450">
                <a:buSzPct val="100000"/>
              </a:pPr>
              <a:endParaRPr lang="en-US" sz="2000" dirty="0">
                <a:latin typeface="Arial" pitchFamily="34" charset="0"/>
                <a:cs typeface="Arial" pitchFamily="34" charset="0"/>
              </a:endParaRPr>
            </a:p>
          </p:txBody>
        </p:sp>
      </p:grpSp>
      <p:grpSp>
        <p:nvGrpSpPr>
          <p:cNvPr id="262" name="Group 216"/>
          <p:cNvGrpSpPr/>
          <p:nvPr/>
        </p:nvGrpSpPr>
        <p:grpSpPr>
          <a:xfrm>
            <a:off x="8191751" y="5163891"/>
            <a:ext cx="400110" cy="356188"/>
            <a:chOff x="9525000" y="4419600"/>
            <a:chExt cx="400110" cy="356188"/>
          </a:xfrm>
        </p:grpSpPr>
        <p:grpSp>
          <p:nvGrpSpPr>
            <p:cNvPr id="263" name="Group 187"/>
            <p:cNvGrpSpPr/>
            <p:nvPr/>
          </p:nvGrpSpPr>
          <p:grpSpPr>
            <a:xfrm>
              <a:off x="9525000" y="4419600"/>
              <a:ext cx="400110" cy="356188"/>
              <a:chOff x="10022815" y="3743033"/>
              <a:chExt cx="400110" cy="356188"/>
            </a:xfrm>
          </p:grpSpPr>
          <p:sp>
            <p:nvSpPr>
              <p:cNvPr id="268" name="Rectangle 35">
                <a:hlinkClick r:id="" action="ppaction://noaction"/>
              </p:cNvPr>
              <p:cNvSpPr>
                <a:spLocks noChangeArrowheads="1"/>
              </p:cNvSpPr>
              <p:nvPr/>
            </p:nvSpPr>
            <p:spPr bwMode="auto">
              <a:xfrm>
                <a:off x="10058400" y="3810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just"/>
                <a:endParaRPr lang="en-US" sz="1000" b="1" dirty="0">
                  <a:solidFill>
                    <a:srgbClr val="FFFF00"/>
                  </a:solidFill>
                  <a:latin typeface="Arial" pitchFamily="34" charset="0"/>
                  <a:cs typeface="Arial" pitchFamily="34" charset="0"/>
                </a:endParaRPr>
              </a:p>
            </p:txBody>
          </p:sp>
          <p:sp>
            <p:nvSpPr>
              <p:cNvPr id="269" name="TextBox 268"/>
              <p:cNvSpPr txBox="1"/>
              <p:nvPr/>
            </p:nvSpPr>
            <p:spPr>
              <a:xfrm rot="5400000">
                <a:off x="10044776" y="3721072"/>
                <a:ext cx="356188" cy="400110"/>
              </a:xfrm>
              <a:prstGeom prst="rect">
                <a:avLst/>
              </a:prstGeom>
              <a:noFill/>
            </p:spPr>
            <p:txBody>
              <a:bodyPr wrap="none" rtlCol="0">
                <a:spAutoFit/>
              </a:bodyPr>
              <a:lstStyle/>
              <a:p>
                <a:pPr marL="91440" indent="-171450">
                  <a:buSzPct val="100000"/>
                </a:pPr>
                <a:r>
                  <a:rPr lang="en-US" sz="2000"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264" name="Group 196"/>
            <p:cNvGrpSpPr/>
            <p:nvPr/>
          </p:nvGrpSpPr>
          <p:grpSpPr>
            <a:xfrm>
              <a:off x="9629120" y="4419600"/>
              <a:ext cx="190599" cy="45719"/>
              <a:chOff x="9677940" y="3886200"/>
              <a:chExt cx="190599" cy="45719"/>
            </a:xfrm>
          </p:grpSpPr>
          <p:sp>
            <p:nvSpPr>
              <p:cNvPr id="265" name="Oval 264"/>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0" name="Group 225"/>
          <p:cNvGrpSpPr/>
          <p:nvPr/>
        </p:nvGrpSpPr>
        <p:grpSpPr>
          <a:xfrm>
            <a:off x="7829633" y="5579718"/>
            <a:ext cx="319323" cy="307079"/>
            <a:chOff x="10210800" y="2757160"/>
            <a:chExt cx="319323" cy="307079"/>
          </a:xfrm>
        </p:grpSpPr>
        <p:sp>
          <p:nvSpPr>
            <p:cNvPr id="271" name="Rectangle 35">
              <a:hlinkClick r:id="" action="ppaction://noaction"/>
            </p:cNvPr>
            <p:cNvSpPr>
              <a:spLocks noChangeArrowheads="1"/>
            </p:cNvSpPr>
            <p:nvPr/>
          </p:nvSpPr>
          <p:spPr bwMode="auto">
            <a:xfrm>
              <a:off x="10210800" y="2819400"/>
              <a:ext cx="319323" cy="244839"/>
            </a:xfrm>
            <a:prstGeom prst="rect">
              <a:avLst/>
            </a:prstGeom>
            <a:solidFill>
              <a:srgbClr val="99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548</a:t>
              </a:r>
            </a:p>
            <a:p>
              <a:pPr algn="ctr"/>
              <a:r>
                <a:rPr lang="en-US" sz="800" b="1" dirty="0" smtClean="0">
                  <a:solidFill>
                    <a:srgbClr val="FFFF00"/>
                  </a:solidFill>
                  <a:latin typeface="Arial" pitchFamily="34" charset="0"/>
                  <a:cs typeface="Arial" pitchFamily="34" charset="0"/>
                </a:rPr>
                <a:t>TC</a:t>
              </a:r>
              <a:endParaRPr lang="en-US" sz="800" b="1" dirty="0">
                <a:solidFill>
                  <a:srgbClr val="FFFF00"/>
                </a:solidFill>
                <a:latin typeface="Arial" pitchFamily="34" charset="0"/>
                <a:cs typeface="Arial" pitchFamily="34" charset="0"/>
              </a:endParaRPr>
            </a:p>
          </p:txBody>
        </p:sp>
        <p:grpSp>
          <p:nvGrpSpPr>
            <p:cNvPr id="272" name="Group 221"/>
            <p:cNvGrpSpPr/>
            <p:nvPr/>
          </p:nvGrpSpPr>
          <p:grpSpPr>
            <a:xfrm>
              <a:off x="10273040" y="2757160"/>
              <a:ext cx="190599" cy="45719"/>
              <a:chOff x="9677940" y="3886200"/>
              <a:chExt cx="190599" cy="45719"/>
            </a:xfrm>
          </p:grpSpPr>
          <p:sp>
            <p:nvSpPr>
              <p:cNvPr id="273" name="Oval 272"/>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6" name="Group 240"/>
          <p:cNvGrpSpPr/>
          <p:nvPr/>
        </p:nvGrpSpPr>
        <p:grpSpPr>
          <a:xfrm>
            <a:off x="7445640" y="3615475"/>
            <a:ext cx="319322" cy="390708"/>
            <a:chOff x="10363201" y="1606731"/>
            <a:chExt cx="319322" cy="390708"/>
          </a:xfrm>
        </p:grpSpPr>
        <p:grpSp>
          <p:nvGrpSpPr>
            <p:cNvPr id="277" name="Group 228"/>
            <p:cNvGrpSpPr/>
            <p:nvPr/>
          </p:nvGrpSpPr>
          <p:grpSpPr>
            <a:xfrm>
              <a:off x="10363201" y="1752600"/>
              <a:ext cx="319322" cy="244839"/>
              <a:chOff x="10363201" y="1752600"/>
              <a:chExt cx="319322" cy="244839"/>
            </a:xfrm>
          </p:grpSpPr>
          <p:sp>
            <p:nvSpPr>
              <p:cNvPr id="279" name="Rectangle 35">
                <a:hlinkClick r:id="" action="ppaction://noaction"/>
              </p:cNvPr>
              <p:cNvSpPr>
                <a:spLocks noChangeArrowheads="1"/>
              </p:cNvSpPr>
              <p:nvPr/>
            </p:nvSpPr>
            <p:spPr bwMode="auto">
              <a:xfrm>
                <a:off x="10363201" y="1752600"/>
                <a:ext cx="152400"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rgbClr val="FFFF00"/>
                  </a:solidFill>
                  <a:latin typeface="Arial" pitchFamily="34" charset="0"/>
                  <a:cs typeface="Arial" pitchFamily="34" charset="0"/>
                </a:endParaRPr>
              </a:p>
            </p:txBody>
          </p:sp>
          <p:sp>
            <p:nvSpPr>
              <p:cNvPr id="280" name="Rectangle 35">
                <a:hlinkClick r:id="" action="ppaction://noaction"/>
              </p:cNvPr>
              <p:cNvSpPr>
                <a:spLocks noChangeArrowheads="1"/>
              </p:cNvSpPr>
              <p:nvPr/>
            </p:nvSpPr>
            <p:spPr bwMode="auto">
              <a:xfrm>
                <a:off x="10515600" y="1752600"/>
                <a:ext cx="166923" cy="244839"/>
              </a:xfrm>
              <a:prstGeom prst="rect">
                <a:avLst/>
              </a:prstGeom>
              <a:solidFill>
                <a:srgbClr val="FFFF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rgbClr val="FFFF00"/>
                  </a:solidFill>
                  <a:latin typeface="Arial" pitchFamily="34" charset="0"/>
                  <a:cs typeface="Arial" pitchFamily="34" charset="0"/>
                </a:endParaRPr>
              </a:p>
            </p:txBody>
          </p:sp>
        </p:grpSp>
        <p:sp>
          <p:nvSpPr>
            <p:cNvPr id="278" name="TextBox 277"/>
            <p:cNvSpPr txBox="1"/>
            <p:nvPr/>
          </p:nvSpPr>
          <p:spPr>
            <a:xfrm>
              <a:off x="10393683" y="1606731"/>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grpSp>
        <p:nvGrpSpPr>
          <p:cNvPr id="290" name="Group 254"/>
          <p:cNvGrpSpPr/>
          <p:nvPr/>
        </p:nvGrpSpPr>
        <p:grpSpPr>
          <a:xfrm>
            <a:off x="4824412" y="6381978"/>
            <a:ext cx="319323" cy="310149"/>
            <a:chOff x="9372600" y="1985559"/>
            <a:chExt cx="319323" cy="310149"/>
          </a:xfrm>
        </p:grpSpPr>
        <p:sp>
          <p:nvSpPr>
            <p:cNvPr id="291" name="Rectangle 35">
              <a:hlinkClick r:id="" action="ppaction://noaction"/>
            </p:cNvPr>
            <p:cNvSpPr>
              <a:spLocks noChangeArrowheads="1"/>
            </p:cNvSpPr>
            <p:nvPr/>
          </p:nvSpPr>
          <p:spPr bwMode="auto">
            <a:xfrm>
              <a:off x="9372600" y="2050869"/>
              <a:ext cx="319323" cy="244839"/>
            </a:xfrm>
            <a:prstGeom prst="rect">
              <a:avLst/>
            </a:prstGeom>
            <a:solidFill>
              <a:srgbClr val="FFFF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ysClr val="windowText" lastClr="000000"/>
                  </a:solidFill>
                  <a:latin typeface="Arial" pitchFamily="34" charset="0"/>
                  <a:cs typeface="Arial" pitchFamily="34" charset="0"/>
                </a:rPr>
                <a:t>TSG</a:t>
              </a:r>
            </a:p>
            <a:p>
              <a:pPr algn="ctr"/>
              <a:r>
                <a:rPr lang="en-US" sz="800" b="1" dirty="0" smtClean="0">
                  <a:solidFill>
                    <a:sysClr val="windowText" lastClr="000000"/>
                  </a:solidFill>
                  <a:latin typeface="Arial" pitchFamily="34" charset="0"/>
                  <a:cs typeface="Arial" pitchFamily="34" charset="0"/>
                </a:rPr>
                <a:t>AS</a:t>
              </a:r>
              <a:endParaRPr lang="en-US" sz="800" b="1" dirty="0">
                <a:solidFill>
                  <a:sysClr val="windowText" lastClr="000000"/>
                </a:solidFill>
                <a:latin typeface="Arial" pitchFamily="34" charset="0"/>
                <a:cs typeface="Arial" pitchFamily="34" charset="0"/>
              </a:endParaRPr>
            </a:p>
          </p:txBody>
        </p:sp>
        <p:grpSp>
          <p:nvGrpSpPr>
            <p:cNvPr id="292" name="Group 249"/>
            <p:cNvGrpSpPr/>
            <p:nvPr/>
          </p:nvGrpSpPr>
          <p:grpSpPr>
            <a:xfrm>
              <a:off x="9435738" y="1985559"/>
              <a:ext cx="190599" cy="45719"/>
              <a:chOff x="9677940" y="3886200"/>
              <a:chExt cx="190599" cy="45719"/>
            </a:xfrm>
          </p:grpSpPr>
          <p:sp>
            <p:nvSpPr>
              <p:cNvPr id="293" name="Oval 292"/>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96" name="Group 260"/>
          <p:cNvGrpSpPr/>
          <p:nvPr/>
        </p:nvGrpSpPr>
        <p:grpSpPr>
          <a:xfrm>
            <a:off x="2610976" y="5793907"/>
            <a:ext cx="319323" cy="310149"/>
            <a:chOff x="9372600" y="1985559"/>
            <a:chExt cx="319323" cy="310149"/>
          </a:xfrm>
        </p:grpSpPr>
        <p:sp>
          <p:nvSpPr>
            <p:cNvPr id="297" name="Rectangle 35">
              <a:hlinkClick r:id="" action="ppaction://noaction"/>
            </p:cNvPr>
            <p:cNvSpPr>
              <a:spLocks noChangeArrowheads="1"/>
            </p:cNvSpPr>
            <p:nvPr/>
          </p:nvSpPr>
          <p:spPr bwMode="auto">
            <a:xfrm>
              <a:off x="9372600" y="2050869"/>
              <a:ext cx="319323" cy="244839"/>
            </a:xfrm>
            <a:prstGeom prst="rect">
              <a:avLst/>
            </a:prstGeom>
            <a:solidFill>
              <a:srgbClr val="FFFF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ysClr val="windowText" lastClr="000000"/>
                  </a:solidFill>
                  <a:latin typeface="Arial" pitchFamily="34" charset="0"/>
                  <a:cs typeface="Arial" pitchFamily="34" charset="0"/>
                </a:rPr>
                <a:t>TSG</a:t>
              </a:r>
            </a:p>
            <a:p>
              <a:pPr algn="ctr"/>
              <a:r>
                <a:rPr lang="en-US" sz="800" b="1" dirty="0" smtClean="0">
                  <a:solidFill>
                    <a:sysClr val="windowText" lastClr="000000"/>
                  </a:solidFill>
                  <a:latin typeface="Arial" pitchFamily="34" charset="0"/>
                  <a:cs typeface="Arial" pitchFamily="34" charset="0"/>
                </a:rPr>
                <a:t>MAR</a:t>
              </a:r>
              <a:endParaRPr lang="en-US" sz="800" b="1" dirty="0">
                <a:solidFill>
                  <a:sysClr val="windowText" lastClr="000000"/>
                </a:solidFill>
                <a:latin typeface="Arial" pitchFamily="34" charset="0"/>
                <a:cs typeface="Arial" pitchFamily="34" charset="0"/>
              </a:endParaRPr>
            </a:p>
          </p:txBody>
        </p:sp>
        <p:grpSp>
          <p:nvGrpSpPr>
            <p:cNvPr id="298" name="Group 249"/>
            <p:cNvGrpSpPr/>
            <p:nvPr/>
          </p:nvGrpSpPr>
          <p:grpSpPr>
            <a:xfrm>
              <a:off x="9435738" y="1985559"/>
              <a:ext cx="190599" cy="45719"/>
              <a:chOff x="9677940" y="3886200"/>
              <a:chExt cx="190599" cy="45719"/>
            </a:xfrm>
          </p:grpSpPr>
          <p:sp>
            <p:nvSpPr>
              <p:cNvPr id="299" name="Oval 298"/>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02" name="Group 266"/>
          <p:cNvGrpSpPr/>
          <p:nvPr/>
        </p:nvGrpSpPr>
        <p:grpSpPr>
          <a:xfrm>
            <a:off x="7838114" y="4420925"/>
            <a:ext cx="319323" cy="310149"/>
            <a:chOff x="9372600" y="1985559"/>
            <a:chExt cx="319323" cy="310149"/>
          </a:xfrm>
        </p:grpSpPr>
        <p:sp>
          <p:nvSpPr>
            <p:cNvPr id="303" name="Rectangle 35">
              <a:hlinkClick r:id="" action="ppaction://noaction"/>
            </p:cNvPr>
            <p:cNvSpPr>
              <a:spLocks noChangeArrowheads="1"/>
            </p:cNvSpPr>
            <p:nvPr/>
          </p:nvSpPr>
          <p:spPr bwMode="auto">
            <a:xfrm>
              <a:off x="9372600" y="2050869"/>
              <a:ext cx="319323" cy="244839"/>
            </a:xfrm>
            <a:prstGeom prst="rect">
              <a:avLst/>
            </a:prstGeom>
            <a:solidFill>
              <a:srgbClr val="FFFF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ysClr val="windowText" lastClr="000000"/>
                  </a:solidFill>
                  <a:latin typeface="Arial" pitchFamily="34" charset="0"/>
                  <a:cs typeface="Arial" pitchFamily="34" charset="0"/>
                </a:rPr>
                <a:t>TSG</a:t>
              </a:r>
            </a:p>
            <a:p>
              <a:pPr algn="ctr"/>
              <a:r>
                <a:rPr lang="en-US" sz="800" b="1" dirty="0" smtClean="0">
                  <a:solidFill>
                    <a:sysClr val="windowText" lastClr="000000"/>
                  </a:solidFill>
                  <a:latin typeface="Arial" pitchFamily="34" charset="0"/>
                  <a:cs typeface="Arial" pitchFamily="34" charset="0"/>
                </a:rPr>
                <a:t>OAHU</a:t>
              </a:r>
              <a:endParaRPr lang="en-US" sz="800" b="1" dirty="0">
                <a:solidFill>
                  <a:sysClr val="windowText" lastClr="000000"/>
                </a:solidFill>
                <a:latin typeface="Arial" pitchFamily="34" charset="0"/>
                <a:cs typeface="Arial" pitchFamily="34" charset="0"/>
              </a:endParaRPr>
            </a:p>
          </p:txBody>
        </p:sp>
        <p:grpSp>
          <p:nvGrpSpPr>
            <p:cNvPr id="304" name="Group 249"/>
            <p:cNvGrpSpPr/>
            <p:nvPr/>
          </p:nvGrpSpPr>
          <p:grpSpPr>
            <a:xfrm>
              <a:off x="9435738" y="1985559"/>
              <a:ext cx="190599" cy="45719"/>
              <a:chOff x="9677940" y="3886200"/>
              <a:chExt cx="190599" cy="45719"/>
            </a:xfrm>
          </p:grpSpPr>
          <p:sp>
            <p:nvSpPr>
              <p:cNvPr id="305" name="Oval 304"/>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06"/>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4" name="Group 280"/>
          <p:cNvGrpSpPr/>
          <p:nvPr/>
        </p:nvGrpSpPr>
        <p:grpSpPr>
          <a:xfrm>
            <a:off x="2991976" y="5793907"/>
            <a:ext cx="319323" cy="307977"/>
            <a:chOff x="10210800" y="3213462"/>
            <a:chExt cx="319323" cy="307977"/>
          </a:xfrm>
        </p:grpSpPr>
        <p:sp>
          <p:nvSpPr>
            <p:cNvPr id="315" name="Rectangle 35">
              <a:hlinkClick r:id="" action="ppaction://noaction"/>
            </p:cNvPr>
            <p:cNvSpPr>
              <a:spLocks noChangeArrowheads="1"/>
            </p:cNvSpPr>
            <p:nvPr/>
          </p:nvSpPr>
          <p:spPr bwMode="auto">
            <a:xfrm>
              <a:off x="10210800" y="3276600"/>
              <a:ext cx="319323" cy="244839"/>
            </a:xfrm>
            <a:prstGeom prst="rect">
              <a:avLst/>
            </a:prstGeom>
            <a:solidFill>
              <a:srgbClr val="FFE9AB"/>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ysClr val="windowText" lastClr="000000"/>
                  </a:solidFill>
                  <a:latin typeface="Arial" pitchFamily="34" charset="0"/>
                  <a:cs typeface="Arial" pitchFamily="34" charset="0"/>
                </a:rPr>
                <a:t>QM</a:t>
              </a:r>
            </a:p>
            <a:p>
              <a:pPr algn="ctr"/>
              <a:r>
                <a:rPr lang="en-US" sz="500" b="1" dirty="0" smtClean="0">
                  <a:solidFill>
                    <a:sysClr val="windowText" lastClr="000000"/>
                  </a:solidFill>
                  <a:latin typeface="Arial" pitchFamily="34" charset="0"/>
                  <a:cs typeface="Arial" pitchFamily="34" charset="0"/>
                </a:rPr>
                <a:t>(MA)</a:t>
              </a:r>
              <a:endParaRPr lang="en-US" sz="500" b="1" dirty="0">
                <a:solidFill>
                  <a:sysClr val="windowText" lastClr="000000"/>
                </a:solidFill>
                <a:latin typeface="Arial" pitchFamily="34" charset="0"/>
                <a:cs typeface="Arial" pitchFamily="34" charset="0"/>
              </a:endParaRPr>
            </a:p>
          </p:txBody>
        </p:sp>
        <p:grpSp>
          <p:nvGrpSpPr>
            <p:cNvPr id="316" name="Group 275"/>
            <p:cNvGrpSpPr/>
            <p:nvPr/>
          </p:nvGrpSpPr>
          <p:grpSpPr>
            <a:xfrm>
              <a:off x="10273938" y="3213462"/>
              <a:ext cx="190599" cy="45719"/>
              <a:chOff x="9677940" y="3886200"/>
              <a:chExt cx="190599" cy="45719"/>
            </a:xfrm>
          </p:grpSpPr>
          <p:sp>
            <p:nvSpPr>
              <p:cNvPr id="317" name="Oval 316"/>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Oval 317"/>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Oval 318"/>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0" name="Group 286"/>
          <p:cNvGrpSpPr/>
          <p:nvPr/>
        </p:nvGrpSpPr>
        <p:grpSpPr>
          <a:xfrm>
            <a:off x="5205412" y="6381978"/>
            <a:ext cx="319323" cy="307977"/>
            <a:chOff x="10210800" y="3213462"/>
            <a:chExt cx="319323" cy="307977"/>
          </a:xfrm>
        </p:grpSpPr>
        <p:sp>
          <p:nvSpPr>
            <p:cNvPr id="321" name="Rectangle 35">
              <a:hlinkClick r:id="" action="ppaction://noaction"/>
            </p:cNvPr>
            <p:cNvSpPr>
              <a:spLocks noChangeArrowheads="1"/>
            </p:cNvSpPr>
            <p:nvPr/>
          </p:nvSpPr>
          <p:spPr bwMode="auto">
            <a:xfrm>
              <a:off x="10210800" y="3276600"/>
              <a:ext cx="319323" cy="244839"/>
            </a:xfrm>
            <a:prstGeom prst="rect">
              <a:avLst/>
            </a:prstGeom>
            <a:solidFill>
              <a:srgbClr val="FFE9AB"/>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ysClr val="windowText" lastClr="000000"/>
                  </a:solidFill>
                  <a:latin typeface="Arial" pitchFamily="34" charset="0"/>
                  <a:cs typeface="Arial" pitchFamily="34" charset="0"/>
                </a:rPr>
                <a:t>QM</a:t>
              </a:r>
            </a:p>
            <a:p>
              <a:pPr algn="ctr"/>
              <a:r>
                <a:rPr lang="en-US" sz="500" b="1" dirty="0" smtClean="0">
                  <a:solidFill>
                    <a:sysClr val="windowText" lastClr="000000"/>
                  </a:solidFill>
                  <a:latin typeface="Arial" pitchFamily="34" charset="0"/>
                  <a:cs typeface="Arial" pitchFamily="34" charset="0"/>
                </a:rPr>
                <a:t>(MA)</a:t>
              </a:r>
              <a:endParaRPr lang="en-US" sz="500" b="1" dirty="0">
                <a:solidFill>
                  <a:sysClr val="windowText" lastClr="000000"/>
                </a:solidFill>
                <a:latin typeface="Arial" pitchFamily="34" charset="0"/>
                <a:cs typeface="Arial" pitchFamily="34" charset="0"/>
              </a:endParaRPr>
            </a:p>
          </p:txBody>
        </p:sp>
        <p:grpSp>
          <p:nvGrpSpPr>
            <p:cNvPr id="322" name="Group 275"/>
            <p:cNvGrpSpPr/>
            <p:nvPr/>
          </p:nvGrpSpPr>
          <p:grpSpPr>
            <a:xfrm>
              <a:off x="10273938" y="3213462"/>
              <a:ext cx="190599" cy="45719"/>
              <a:chOff x="9677940" y="3886200"/>
              <a:chExt cx="190599" cy="45719"/>
            </a:xfrm>
          </p:grpSpPr>
          <p:sp>
            <p:nvSpPr>
              <p:cNvPr id="323" name="Oval 322"/>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6" name="Group 292"/>
          <p:cNvGrpSpPr/>
          <p:nvPr/>
        </p:nvGrpSpPr>
        <p:grpSpPr>
          <a:xfrm>
            <a:off x="4824412" y="6016346"/>
            <a:ext cx="319323" cy="321039"/>
            <a:chOff x="9372600" y="2514600"/>
            <a:chExt cx="319323" cy="321039"/>
          </a:xfrm>
        </p:grpSpPr>
        <p:sp>
          <p:nvSpPr>
            <p:cNvPr id="327"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328" name="Straight Connector 327"/>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9531200" y="2514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1" name="Group 297"/>
          <p:cNvGrpSpPr/>
          <p:nvPr/>
        </p:nvGrpSpPr>
        <p:grpSpPr>
          <a:xfrm>
            <a:off x="4443412" y="6016346"/>
            <a:ext cx="319323" cy="321039"/>
            <a:chOff x="9372600" y="2514600"/>
            <a:chExt cx="319323" cy="321039"/>
          </a:xfrm>
        </p:grpSpPr>
        <p:sp>
          <p:nvSpPr>
            <p:cNvPr id="332"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333" name="Straight Connector 332"/>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9531200" y="2514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6" name="Group 302"/>
          <p:cNvGrpSpPr/>
          <p:nvPr/>
        </p:nvGrpSpPr>
        <p:grpSpPr>
          <a:xfrm>
            <a:off x="2962780" y="5412907"/>
            <a:ext cx="400110" cy="365421"/>
            <a:chOff x="10022815" y="3733800"/>
            <a:chExt cx="400110" cy="365421"/>
          </a:xfrm>
        </p:grpSpPr>
        <p:grpSp>
          <p:nvGrpSpPr>
            <p:cNvPr id="337" name="Group 129"/>
            <p:cNvGrpSpPr/>
            <p:nvPr/>
          </p:nvGrpSpPr>
          <p:grpSpPr>
            <a:xfrm>
              <a:off x="10058400" y="3733800"/>
              <a:ext cx="319323" cy="321039"/>
              <a:chOff x="10058400" y="2971800"/>
              <a:chExt cx="319323" cy="321039"/>
            </a:xfrm>
          </p:grpSpPr>
          <p:sp>
            <p:nvSpPr>
              <p:cNvPr id="339" name="Rectangle 35">
                <a:hlinkClick r:id="" action="ppaction://noaction"/>
              </p:cNvPr>
              <p:cNvSpPr>
                <a:spLocks noChangeArrowheads="1"/>
              </p:cNvSpPr>
              <p:nvPr/>
            </p:nvSpPr>
            <p:spPr bwMode="auto">
              <a:xfrm>
                <a:off x="10058400" y="3048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just"/>
                <a:endParaRPr lang="en-US" sz="1000" b="1" dirty="0">
                  <a:solidFill>
                    <a:srgbClr val="FFFF00"/>
                  </a:solidFill>
                  <a:latin typeface="Arial" pitchFamily="34" charset="0"/>
                  <a:cs typeface="Arial" pitchFamily="34" charset="0"/>
                </a:endParaRPr>
              </a:p>
            </p:txBody>
          </p:sp>
          <p:cxnSp>
            <p:nvCxnSpPr>
              <p:cNvPr id="340" name="Straight Connector 339"/>
              <p:cNvCxnSpPr/>
              <p:nvPr/>
            </p:nvCxnSpPr>
            <p:spPr>
              <a:xfrm>
                <a:off x="10220100" y="2971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8" name="TextBox 337"/>
            <p:cNvSpPr txBox="1"/>
            <p:nvPr/>
          </p:nvSpPr>
          <p:spPr>
            <a:xfrm rot="5400000">
              <a:off x="10044776" y="3721072"/>
              <a:ext cx="356188" cy="400110"/>
            </a:xfrm>
            <a:prstGeom prst="rect">
              <a:avLst/>
            </a:prstGeom>
            <a:noFill/>
          </p:spPr>
          <p:txBody>
            <a:bodyPr wrap="none" rtlCol="0">
              <a:spAutoFit/>
            </a:bodyPr>
            <a:lstStyle/>
            <a:p>
              <a:pPr marL="91440" indent="-171450">
                <a:buSzPct val="100000"/>
              </a:pPr>
              <a:r>
                <a:rPr lang="en-US" sz="2000"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341" name="Group 319"/>
          <p:cNvGrpSpPr/>
          <p:nvPr/>
        </p:nvGrpSpPr>
        <p:grpSpPr>
          <a:xfrm>
            <a:off x="7839047" y="5153346"/>
            <a:ext cx="400110" cy="365421"/>
            <a:chOff x="10022815" y="3733800"/>
            <a:chExt cx="400110" cy="365421"/>
          </a:xfrm>
        </p:grpSpPr>
        <p:grpSp>
          <p:nvGrpSpPr>
            <p:cNvPr id="342" name="Group 129"/>
            <p:cNvGrpSpPr/>
            <p:nvPr/>
          </p:nvGrpSpPr>
          <p:grpSpPr>
            <a:xfrm>
              <a:off x="10058400" y="3733800"/>
              <a:ext cx="319323" cy="321039"/>
              <a:chOff x="10058400" y="2971800"/>
              <a:chExt cx="319323" cy="321039"/>
            </a:xfrm>
          </p:grpSpPr>
          <p:sp>
            <p:nvSpPr>
              <p:cNvPr id="344" name="Rectangle 35">
                <a:hlinkClick r:id="" action="ppaction://noaction"/>
              </p:cNvPr>
              <p:cNvSpPr>
                <a:spLocks noChangeArrowheads="1"/>
              </p:cNvSpPr>
              <p:nvPr/>
            </p:nvSpPr>
            <p:spPr bwMode="auto">
              <a:xfrm>
                <a:off x="10058400" y="3048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just"/>
                <a:endParaRPr lang="en-US" sz="1000" b="1" dirty="0">
                  <a:solidFill>
                    <a:srgbClr val="FFFF00"/>
                  </a:solidFill>
                  <a:latin typeface="Arial" pitchFamily="34" charset="0"/>
                  <a:cs typeface="Arial" pitchFamily="34" charset="0"/>
                </a:endParaRPr>
              </a:p>
            </p:txBody>
          </p:sp>
          <p:cxnSp>
            <p:nvCxnSpPr>
              <p:cNvPr id="345" name="Straight Connector 344"/>
              <p:cNvCxnSpPr/>
              <p:nvPr/>
            </p:nvCxnSpPr>
            <p:spPr>
              <a:xfrm>
                <a:off x="10220100" y="2971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3" name="TextBox 342"/>
            <p:cNvSpPr txBox="1"/>
            <p:nvPr/>
          </p:nvSpPr>
          <p:spPr>
            <a:xfrm rot="5400000">
              <a:off x="10044776" y="3721072"/>
              <a:ext cx="356188" cy="400110"/>
            </a:xfrm>
            <a:prstGeom prst="rect">
              <a:avLst/>
            </a:prstGeom>
            <a:noFill/>
          </p:spPr>
          <p:txBody>
            <a:bodyPr wrap="none" rtlCol="0">
              <a:spAutoFit/>
            </a:bodyPr>
            <a:lstStyle/>
            <a:p>
              <a:pPr marL="91440" indent="-171450">
                <a:buSzPct val="100000"/>
              </a:pPr>
              <a:r>
                <a:rPr lang="en-US" sz="2000"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346" name="Group 211"/>
          <p:cNvGrpSpPr/>
          <p:nvPr/>
        </p:nvGrpSpPr>
        <p:grpSpPr>
          <a:xfrm>
            <a:off x="7410158" y="5153531"/>
            <a:ext cx="400110" cy="356188"/>
            <a:chOff x="10022815" y="3743033"/>
            <a:chExt cx="400110" cy="356188"/>
          </a:xfrm>
        </p:grpSpPr>
        <p:sp>
          <p:nvSpPr>
            <p:cNvPr id="347" name="Rectangle 35">
              <a:hlinkClick r:id="" action="ppaction://noaction"/>
            </p:cNvPr>
            <p:cNvSpPr>
              <a:spLocks noChangeArrowheads="1"/>
            </p:cNvSpPr>
            <p:nvPr/>
          </p:nvSpPr>
          <p:spPr bwMode="auto">
            <a:xfrm>
              <a:off x="10058400" y="3810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just"/>
              <a:endParaRPr lang="en-US" sz="1000" b="1" dirty="0">
                <a:solidFill>
                  <a:srgbClr val="FFFF00"/>
                </a:solidFill>
                <a:latin typeface="Arial" pitchFamily="34" charset="0"/>
                <a:cs typeface="Arial" pitchFamily="34" charset="0"/>
              </a:endParaRPr>
            </a:p>
          </p:txBody>
        </p:sp>
        <p:sp>
          <p:nvSpPr>
            <p:cNvPr id="348" name="TextBox 347"/>
            <p:cNvSpPr txBox="1"/>
            <p:nvPr/>
          </p:nvSpPr>
          <p:spPr>
            <a:xfrm rot="5400000">
              <a:off x="10044776" y="3721072"/>
              <a:ext cx="356188" cy="400110"/>
            </a:xfrm>
            <a:prstGeom prst="rect">
              <a:avLst/>
            </a:prstGeom>
            <a:noFill/>
          </p:spPr>
          <p:txBody>
            <a:bodyPr wrap="none" rtlCol="0">
              <a:spAutoFit/>
            </a:bodyPr>
            <a:lstStyle/>
            <a:p>
              <a:pPr marL="91440" indent="-171450">
                <a:buSzPct val="100000"/>
              </a:pPr>
              <a:r>
                <a:rPr lang="en-US" sz="2000"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349" name="Group 217"/>
          <p:cNvGrpSpPr/>
          <p:nvPr/>
        </p:nvGrpSpPr>
        <p:grpSpPr>
          <a:xfrm>
            <a:off x="7583498" y="5144298"/>
            <a:ext cx="41300" cy="76200"/>
            <a:chOff x="9220200" y="4876800"/>
            <a:chExt cx="41300" cy="76200"/>
          </a:xfrm>
        </p:grpSpPr>
        <p:cxnSp>
          <p:nvCxnSpPr>
            <p:cNvPr id="350" name="Straight Connector 349"/>
            <p:cNvCxnSpPr/>
            <p:nvPr/>
          </p:nvCxnSpPr>
          <p:spPr>
            <a:xfrm>
              <a:off x="9261500" y="4876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9220200" y="4876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2" name="Group 241"/>
          <p:cNvGrpSpPr/>
          <p:nvPr/>
        </p:nvGrpSpPr>
        <p:grpSpPr>
          <a:xfrm>
            <a:off x="7438232" y="4328099"/>
            <a:ext cx="319323" cy="390708"/>
            <a:chOff x="9753600" y="1606731"/>
            <a:chExt cx="319323" cy="390708"/>
          </a:xfrm>
        </p:grpSpPr>
        <p:sp>
          <p:nvSpPr>
            <p:cNvPr id="353" name="Rectangle 35">
              <a:hlinkClick r:id="" action="ppaction://noaction"/>
            </p:cNvPr>
            <p:cNvSpPr>
              <a:spLocks noChangeArrowheads="1"/>
            </p:cNvSpPr>
            <p:nvPr/>
          </p:nvSpPr>
          <p:spPr bwMode="auto">
            <a:xfrm>
              <a:off x="9753600" y="1752600"/>
              <a:ext cx="319323" cy="244839"/>
            </a:xfrm>
            <a:prstGeom prst="rect">
              <a:avLst/>
            </a:prstGeom>
            <a:solidFill>
              <a:srgbClr val="FFFF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ysClr val="windowText" lastClr="000000"/>
                  </a:solidFill>
                  <a:latin typeface="Arial" pitchFamily="34" charset="0"/>
                  <a:cs typeface="Arial" pitchFamily="34" charset="0"/>
                </a:rPr>
                <a:t>TSG</a:t>
              </a:r>
              <a:endParaRPr lang="en-US" sz="1000" b="1" dirty="0">
                <a:solidFill>
                  <a:sysClr val="windowText" lastClr="000000"/>
                </a:solidFill>
                <a:latin typeface="Arial" pitchFamily="34" charset="0"/>
                <a:cs typeface="Arial" pitchFamily="34" charset="0"/>
              </a:endParaRPr>
            </a:p>
          </p:txBody>
        </p:sp>
        <p:sp>
          <p:nvSpPr>
            <p:cNvPr id="354" name="TextBox 353"/>
            <p:cNvSpPr txBox="1"/>
            <p:nvPr/>
          </p:nvSpPr>
          <p:spPr>
            <a:xfrm>
              <a:off x="9790614" y="1606731"/>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grpSp>
        <p:nvGrpSpPr>
          <p:cNvPr id="355" name="Group 342"/>
          <p:cNvGrpSpPr/>
          <p:nvPr/>
        </p:nvGrpSpPr>
        <p:grpSpPr>
          <a:xfrm>
            <a:off x="7864957" y="4046574"/>
            <a:ext cx="319323" cy="310149"/>
            <a:chOff x="9372600" y="1985559"/>
            <a:chExt cx="319323" cy="310149"/>
          </a:xfrm>
        </p:grpSpPr>
        <p:sp>
          <p:nvSpPr>
            <p:cNvPr id="356" name="Rectangle 35">
              <a:hlinkClick r:id="" action="ppaction://noaction"/>
            </p:cNvPr>
            <p:cNvSpPr>
              <a:spLocks noChangeArrowheads="1"/>
            </p:cNvSpPr>
            <p:nvPr/>
          </p:nvSpPr>
          <p:spPr bwMode="auto">
            <a:xfrm>
              <a:off x="9372600" y="2050869"/>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chemeClr val="bg1"/>
                  </a:solidFill>
                  <a:latin typeface="Arial" pitchFamily="34" charset="0"/>
                  <a:cs typeface="Arial" pitchFamily="34" charset="0"/>
                </a:rPr>
                <a:t>305</a:t>
              </a:r>
            </a:p>
            <a:p>
              <a:pPr algn="ctr"/>
              <a:r>
                <a:rPr lang="en-US" sz="800" b="1" dirty="0" smtClean="0">
                  <a:solidFill>
                    <a:schemeClr val="bg1"/>
                  </a:solidFill>
                  <a:latin typeface="Arial" pitchFamily="34" charset="0"/>
                  <a:cs typeface="Arial" pitchFamily="34" charset="0"/>
                </a:rPr>
                <a:t>MPAD</a:t>
              </a:r>
              <a:endParaRPr lang="en-US" sz="800" b="1" dirty="0">
                <a:solidFill>
                  <a:schemeClr val="bg1"/>
                </a:solidFill>
                <a:latin typeface="Arial" pitchFamily="34" charset="0"/>
                <a:cs typeface="Arial" pitchFamily="34" charset="0"/>
              </a:endParaRPr>
            </a:p>
          </p:txBody>
        </p:sp>
        <p:grpSp>
          <p:nvGrpSpPr>
            <p:cNvPr id="357" name="Group 249"/>
            <p:cNvGrpSpPr/>
            <p:nvPr/>
          </p:nvGrpSpPr>
          <p:grpSpPr>
            <a:xfrm>
              <a:off x="9435738" y="1985559"/>
              <a:ext cx="190599" cy="45719"/>
              <a:chOff x="9677940" y="3886200"/>
              <a:chExt cx="190599" cy="45719"/>
            </a:xfrm>
          </p:grpSpPr>
          <p:sp>
            <p:nvSpPr>
              <p:cNvPr id="358" name="Oval 357"/>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Oval 359"/>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1" name="Group 348"/>
          <p:cNvGrpSpPr/>
          <p:nvPr/>
        </p:nvGrpSpPr>
        <p:grpSpPr>
          <a:xfrm>
            <a:off x="8210404" y="4042215"/>
            <a:ext cx="319323" cy="310149"/>
            <a:chOff x="9372600" y="1985559"/>
            <a:chExt cx="319323" cy="310149"/>
          </a:xfrm>
        </p:grpSpPr>
        <p:sp>
          <p:nvSpPr>
            <p:cNvPr id="362" name="Rectangle 35">
              <a:hlinkClick r:id="" action="ppaction://noaction"/>
            </p:cNvPr>
            <p:cNvSpPr>
              <a:spLocks noChangeArrowheads="1"/>
            </p:cNvSpPr>
            <p:nvPr/>
          </p:nvSpPr>
          <p:spPr bwMode="auto">
            <a:xfrm>
              <a:off x="9372600" y="2050869"/>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chemeClr val="bg1"/>
                  </a:solidFill>
                  <a:latin typeface="Arial" pitchFamily="34" charset="0"/>
                  <a:cs typeface="Arial" pitchFamily="34" charset="0"/>
                </a:rPr>
                <a:t>30 </a:t>
              </a:r>
            </a:p>
            <a:p>
              <a:pPr algn="ctr"/>
              <a:r>
                <a:rPr lang="en-US" sz="800" b="1" dirty="0" smtClean="0">
                  <a:solidFill>
                    <a:schemeClr val="bg1"/>
                  </a:solidFill>
                  <a:latin typeface="Arial" pitchFamily="34" charset="0"/>
                  <a:cs typeface="Arial" pitchFamily="34" charset="0"/>
                </a:rPr>
                <a:t>MH</a:t>
              </a:r>
              <a:endParaRPr lang="en-US" sz="800" b="1" dirty="0">
                <a:solidFill>
                  <a:schemeClr val="bg1"/>
                </a:solidFill>
                <a:latin typeface="Arial" pitchFamily="34" charset="0"/>
                <a:cs typeface="Arial" pitchFamily="34" charset="0"/>
              </a:endParaRPr>
            </a:p>
          </p:txBody>
        </p:sp>
        <p:grpSp>
          <p:nvGrpSpPr>
            <p:cNvPr id="363" name="Group 249"/>
            <p:cNvGrpSpPr/>
            <p:nvPr/>
          </p:nvGrpSpPr>
          <p:grpSpPr>
            <a:xfrm>
              <a:off x="9435738" y="1985559"/>
              <a:ext cx="190599" cy="45719"/>
              <a:chOff x="9677940" y="3886200"/>
              <a:chExt cx="190599" cy="45719"/>
            </a:xfrm>
          </p:grpSpPr>
          <p:sp>
            <p:nvSpPr>
              <p:cNvPr id="364" name="Oval 363"/>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Oval 364"/>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Oval 365"/>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7" name="Group 354"/>
          <p:cNvGrpSpPr/>
          <p:nvPr/>
        </p:nvGrpSpPr>
        <p:grpSpPr>
          <a:xfrm>
            <a:off x="8558749" y="4042215"/>
            <a:ext cx="319323" cy="310149"/>
            <a:chOff x="9372600" y="1985559"/>
            <a:chExt cx="319323" cy="310149"/>
          </a:xfrm>
        </p:grpSpPr>
        <p:sp>
          <p:nvSpPr>
            <p:cNvPr id="368" name="Rectangle 35">
              <a:hlinkClick r:id="" action="ppaction://noaction"/>
            </p:cNvPr>
            <p:cNvSpPr>
              <a:spLocks noChangeArrowheads="1"/>
            </p:cNvSpPr>
            <p:nvPr/>
          </p:nvSpPr>
          <p:spPr bwMode="auto">
            <a:xfrm>
              <a:off x="9372600" y="2050869"/>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chemeClr val="bg1"/>
                  </a:solidFill>
                  <a:latin typeface="Arial" pitchFamily="34" charset="0"/>
                  <a:cs typeface="Arial" pitchFamily="34" charset="0"/>
                </a:rPr>
                <a:t>124</a:t>
              </a:r>
            </a:p>
            <a:p>
              <a:pPr algn="ctr"/>
              <a:r>
                <a:rPr lang="en-US" sz="800" b="1" dirty="0" smtClean="0">
                  <a:solidFill>
                    <a:schemeClr val="bg1"/>
                  </a:solidFill>
                  <a:latin typeface="Arial" pitchFamily="34" charset="0"/>
                  <a:cs typeface="Arial" pitchFamily="34" charset="0"/>
                </a:rPr>
                <a:t>CH</a:t>
              </a:r>
              <a:endParaRPr lang="en-US" sz="800" b="1" dirty="0">
                <a:solidFill>
                  <a:schemeClr val="bg1"/>
                </a:solidFill>
                <a:latin typeface="Arial" pitchFamily="34" charset="0"/>
                <a:cs typeface="Arial" pitchFamily="34" charset="0"/>
              </a:endParaRPr>
            </a:p>
          </p:txBody>
        </p:sp>
        <p:grpSp>
          <p:nvGrpSpPr>
            <p:cNvPr id="369" name="Group 249"/>
            <p:cNvGrpSpPr/>
            <p:nvPr/>
          </p:nvGrpSpPr>
          <p:grpSpPr>
            <a:xfrm>
              <a:off x="9435738" y="1985559"/>
              <a:ext cx="190599" cy="45719"/>
              <a:chOff x="9677940" y="3886200"/>
              <a:chExt cx="190599" cy="45719"/>
            </a:xfrm>
          </p:grpSpPr>
          <p:sp>
            <p:nvSpPr>
              <p:cNvPr id="370" name="Oval 369"/>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Oval 370"/>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Oval 371"/>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3" name="Group 360"/>
          <p:cNvGrpSpPr/>
          <p:nvPr/>
        </p:nvGrpSpPr>
        <p:grpSpPr>
          <a:xfrm>
            <a:off x="5205412" y="6024030"/>
            <a:ext cx="319323" cy="310149"/>
            <a:chOff x="9372600" y="1985559"/>
            <a:chExt cx="319323" cy="310149"/>
          </a:xfrm>
        </p:grpSpPr>
        <p:sp>
          <p:nvSpPr>
            <p:cNvPr id="374" name="Rectangle 35">
              <a:hlinkClick r:id="" action="ppaction://noaction"/>
            </p:cNvPr>
            <p:cNvSpPr>
              <a:spLocks noChangeArrowheads="1"/>
            </p:cNvSpPr>
            <p:nvPr/>
          </p:nvSpPr>
          <p:spPr bwMode="auto">
            <a:xfrm>
              <a:off x="9372600" y="2050869"/>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chemeClr val="bg1"/>
                  </a:solidFill>
                  <a:latin typeface="Arial" pitchFamily="34" charset="0"/>
                  <a:cs typeface="Arial" pitchFamily="34" charset="0"/>
                </a:rPr>
                <a:t>127</a:t>
              </a:r>
            </a:p>
            <a:p>
              <a:pPr algn="ctr"/>
              <a:r>
                <a:rPr lang="en-US" sz="800" b="1" dirty="0" smtClean="0">
                  <a:solidFill>
                    <a:schemeClr val="bg1"/>
                  </a:solidFill>
                  <a:latin typeface="Arial" pitchFamily="34" charset="0"/>
                  <a:cs typeface="Arial" pitchFamily="34" charset="0"/>
                </a:rPr>
                <a:t>CH</a:t>
              </a:r>
              <a:endParaRPr lang="en-US" sz="800" b="1" dirty="0">
                <a:solidFill>
                  <a:schemeClr val="bg1"/>
                </a:solidFill>
                <a:latin typeface="Arial" pitchFamily="34" charset="0"/>
                <a:cs typeface="Arial" pitchFamily="34" charset="0"/>
              </a:endParaRPr>
            </a:p>
          </p:txBody>
        </p:sp>
        <p:grpSp>
          <p:nvGrpSpPr>
            <p:cNvPr id="375" name="Group 249"/>
            <p:cNvGrpSpPr/>
            <p:nvPr/>
          </p:nvGrpSpPr>
          <p:grpSpPr>
            <a:xfrm>
              <a:off x="9435738" y="1985559"/>
              <a:ext cx="190599" cy="45719"/>
              <a:chOff x="9677940" y="3886200"/>
              <a:chExt cx="190599" cy="45719"/>
            </a:xfrm>
          </p:grpSpPr>
          <p:sp>
            <p:nvSpPr>
              <p:cNvPr id="376" name="Oval 375"/>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Oval 376"/>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9" name="Group 366"/>
          <p:cNvGrpSpPr/>
          <p:nvPr/>
        </p:nvGrpSpPr>
        <p:grpSpPr>
          <a:xfrm>
            <a:off x="5875990" y="1277971"/>
            <a:ext cx="400110" cy="356188"/>
            <a:chOff x="9525000" y="4419600"/>
            <a:chExt cx="400110" cy="356188"/>
          </a:xfrm>
        </p:grpSpPr>
        <p:grpSp>
          <p:nvGrpSpPr>
            <p:cNvPr id="380" name="Group 187"/>
            <p:cNvGrpSpPr/>
            <p:nvPr/>
          </p:nvGrpSpPr>
          <p:grpSpPr>
            <a:xfrm>
              <a:off x="9525000" y="4419600"/>
              <a:ext cx="400110" cy="356188"/>
              <a:chOff x="10022815" y="3743033"/>
              <a:chExt cx="400110" cy="356188"/>
            </a:xfrm>
          </p:grpSpPr>
          <p:sp>
            <p:nvSpPr>
              <p:cNvPr id="385" name="Rectangle 35">
                <a:hlinkClick r:id="" action="ppaction://noaction"/>
              </p:cNvPr>
              <p:cNvSpPr>
                <a:spLocks noChangeArrowheads="1"/>
              </p:cNvSpPr>
              <p:nvPr/>
            </p:nvSpPr>
            <p:spPr bwMode="auto">
              <a:xfrm>
                <a:off x="10058400" y="3810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just"/>
                <a:endParaRPr lang="en-US" sz="1000" b="1" dirty="0">
                  <a:solidFill>
                    <a:srgbClr val="FFFF00"/>
                  </a:solidFill>
                  <a:latin typeface="Arial" pitchFamily="34" charset="0"/>
                  <a:cs typeface="Arial" pitchFamily="34" charset="0"/>
                </a:endParaRPr>
              </a:p>
            </p:txBody>
          </p:sp>
          <p:sp>
            <p:nvSpPr>
              <p:cNvPr id="386" name="TextBox 385"/>
              <p:cNvSpPr txBox="1"/>
              <p:nvPr/>
            </p:nvSpPr>
            <p:spPr>
              <a:xfrm rot="5400000">
                <a:off x="10044776" y="3721072"/>
                <a:ext cx="356188" cy="400110"/>
              </a:xfrm>
              <a:prstGeom prst="rect">
                <a:avLst/>
              </a:prstGeom>
              <a:noFill/>
            </p:spPr>
            <p:txBody>
              <a:bodyPr wrap="none" rtlCol="0">
                <a:spAutoFit/>
              </a:bodyPr>
              <a:lstStyle/>
              <a:p>
                <a:pPr marL="91440" indent="-171450">
                  <a:buSzPct val="100000"/>
                </a:pPr>
                <a:r>
                  <a:rPr lang="en-US" sz="2000"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381" name="Group 196"/>
            <p:cNvGrpSpPr/>
            <p:nvPr/>
          </p:nvGrpSpPr>
          <p:grpSpPr>
            <a:xfrm>
              <a:off x="9629120" y="4419600"/>
              <a:ext cx="190599" cy="45719"/>
              <a:chOff x="9677940" y="3886200"/>
              <a:chExt cx="190599" cy="45719"/>
            </a:xfrm>
          </p:grpSpPr>
          <p:sp>
            <p:nvSpPr>
              <p:cNvPr id="382" name="Oval 381"/>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87" name="Group 383"/>
          <p:cNvGrpSpPr/>
          <p:nvPr/>
        </p:nvGrpSpPr>
        <p:grpSpPr>
          <a:xfrm>
            <a:off x="5540707" y="1281325"/>
            <a:ext cx="319323" cy="307977"/>
            <a:chOff x="9694821" y="1524000"/>
            <a:chExt cx="319323" cy="307977"/>
          </a:xfrm>
        </p:grpSpPr>
        <p:grpSp>
          <p:nvGrpSpPr>
            <p:cNvPr id="388" name="Group 374"/>
            <p:cNvGrpSpPr/>
            <p:nvPr/>
          </p:nvGrpSpPr>
          <p:grpSpPr>
            <a:xfrm>
              <a:off x="9694821" y="1587138"/>
              <a:ext cx="319323" cy="244839"/>
              <a:chOff x="9753600" y="1752600"/>
              <a:chExt cx="319323" cy="244839"/>
            </a:xfrm>
          </p:grpSpPr>
          <p:sp>
            <p:nvSpPr>
              <p:cNvPr id="393" name="Rectangle 35">
                <a:hlinkClick r:id="" action="ppaction://noaction"/>
              </p:cNvPr>
              <p:cNvSpPr>
                <a:spLocks noChangeArrowheads="1"/>
              </p:cNvSpPr>
              <p:nvPr/>
            </p:nvSpPr>
            <p:spPr bwMode="auto">
              <a:xfrm>
                <a:off x="9753600" y="1752600"/>
                <a:ext cx="319323" cy="244839"/>
              </a:xfrm>
              <a:prstGeom prst="rect">
                <a:avLst/>
              </a:prstGeom>
              <a:solidFill>
                <a:srgbClr val="99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394" name="Straight Connector 393"/>
              <p:cNvCxnSpPr>
                <a:stCxn id="393" idx="0"/>
                <a:endCxn id="393" idx="2"/>
              </p:cNvCxnSpPr>
              <p:nvPr/>
            </p:nvCxnSpPr>
            <p:spPr>
              <a:xfrm>
                <a:off x="9913262" y="1752600"/>
                <a:ext cx="0" cy="24483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393" idx="1"/>
                <a:endCxn id="393" idx="3"/>
              </p:cNvCxnSpPr>
              <p:nvPr/>
            </p:nvCxnSpPr>
            <p:spPr>
              <a:xfrm>
                <a:off x="9753600" y="1875020"/>
                <a:ext cx="31932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9" name="Group 379"/>
            <p:cNvGrpSpPr/>
            <p:nvPr/>
          </p:nvGrpSpPr>
          <p:grpSpPr>
            <a:xfrm>
              <a:off x="9753600" y="1524000"/>
              <a:ext cx="190599" cy="45719"/>
              <a:chOff x="9677940" y="3886200"/>
              <a:chExt cx="190599" cy="45719"/>
            </a:xfrm>
          </p:grpSpPr>
          <p:sp>
            <p:nvSpPr>
              <p:cNvPr id="390" name="Oval 389"/>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390"/>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96" name="Group 324"/>
          <p:cNvGrpSpPr/>
          <p:nvPr/>
        </p:nvGrpSpPr>
        <p:grpSpPr>
          <a:xfrm>
            <a:off x="7446446" y="5556948"/>
            <a:ext cx="319323" cy="321039"/>
            <a:chOff x="10210800" y="2209800"/>
            <a:chExt cx="319323" cy="321039"/>
          </a:xfrm>
        </p:grpSpPr>
        <p:sp>
          <p:nvSpPr>
            <p:cNvPr id="397" name="Rectangle 35">
              <a:hlinkClick r:id="" action="ppaction://noaction"/>
            </p:cNvPr>
            <p:cNvSpPr>
              <a:spLocks noChangeArrowheads="1"/>
            </p:cNvSpPr>
            <p:nvPr/>
          </p:nvSpPr>
          <p:spPr bwMode="auto">
            <a:xfrm>
              <a:off x="10210800" y="2286000"/>
              <a:ext cx="319323" cy="244839"/>
            </a:xfrm>
            <a:prstGeom prst="rect">
              <a:avLst/>
            </a:prstGeom>
            <a:solidFill>
              <a:srgbClr val="99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302</a:t>
              </a:r>
            </a:p>
            <a:p>
              <a:pPr algn="ctr"/>
              <a:r>
                <a:rPr lang="en-US" sz="800" b="1" dirty="0" smtClean="0">
                  <a:solidFill>
                    <a:srgbClr val="FFFF00"/>
                  </a:solidFill>
                  <a:latin typeface="Arial" pitchFamily="34" charset="0"/>
                  <a:cs typeface="Arial" pitchFamily="34" charset="0"/>
                </a:rPr>
                <a:t>TTB</a:t>
              </a:r>
              <a:endParaRPr lang="en-US" sz="800" b="1" dirty="0">
                <a:solidFill>
                  <a:srgbClr val="FFFF00"/>
                </a:solidFill>
                <a:latin typeface="Arial" pitchFamily="34" charset="0"/>
                <a:cs typeface="Arial" pitchFamily="34" charset="0"/>
              </a:endParaRPr>
            </a:p>
          </p:txBody>
        </p:sp>
        <p:cxnSp>
          <p:nvCxnSpPr>
            <p:cNvPr id="398" name="Straight Connector 397"/>
            <p:cNvCxnSpPr/>
            <p:nvPr/>
          </p:nvCxnSpPr>
          <p:spPr>
            <a:xfrm>
              <a:off x="10347700" y="2209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10380500" y="2209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0" name="Group 389"/>
          <p:cNvGrpSpPr/>
          <p:nvPr/>
        </p:nvGrpSpPr>
        <p:grpSpPr>
          <a:xfrm>
            <a:off x="8151853" y="2673176"/>
            <a:ext cx="319323" cy="244839"/>
            <a:chOff x="9362940" y="2590800"/>
            <a:chExt cx="319323" cy="244839"/>
          </a:xfrm>
        </p:grpSpPr>
        <p:sp>
          <p:nvSpPr>
            <p:cNvPr id="401" name="Rectangle 35">
              <a:hlinkClick r:id="" action="ppaction://noaction"/>
            </p:cNvPr>
            <p:cNvSpPr>
              <a:spLocks noChangeArrowheads="1"/>
            </p:cNvSpPr>
            <p:nvPr/>
          </p:nvSpPr>
          <p:spPr bwMode="auto">
            <a:xfrm>
              <a:off x="936294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02" name="Straight Connector 401"/>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4" name="Group 166"/>
          <p:cNvGrpSpPr/>
          <p:nvPr/>
        </p:nvGrpSpPr>
        <p:grpSpPr>
          <a:xfrm>
            <a:off x="7693845" y="2568828"/>
            <a:ext cx="319323" cy="321039"/>
            <a:chOff x="9372600" y="2514600"/>
            <a:chExt cx="319323" cy="321039"/>
          </a:xfrm>
        </p:grpSpPr>
        <p:sp>
          <p:nvSpPr>
            <p:cNvPr id="405"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06" name="Straight Connector 405"/>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9509500" y="2514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9546700" y="2514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 name="Rectangle 35">
            <a:hlinkClick r:id="" action="ppaction://noaction"/>
          </p:cNvPr>
          <p:cNvSpPr>
            <a:spLocks noChangeArrowheads="1"/>
          </p:cNvSpPr>
          <p:nvPr/>
        </p:nvSpPr>
        <p:spPr bwMode="auto">
          <a:xfrm>
            <a:off x="7371929" y="1847336"/>
            <a:ext cx="319323" cy="244839"/>
          </a:xfrm>
          <a:prstGeom prst="rect">
            <a:avLst/>
          </a:prstGeom>
          <a:solidFill>
            <a:srgbClr val="0033CC"/>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500" b="1" dirty="0">
              <a:solidFill>
                <a:schemeClr val="bg1"/>
              </a:solidFill>
              <a:latin typeface="Arial" pitchFamily="34" charset="0"/>
              <a:cs typeface="Arial" pitchFamily="34" charset="0"/>
            </a:endParaRPr>
          </a:p>
        </p:txBody>
      </p:sp>
      <p:grpSp>
        <p:nvGrpSpPr>
          <p:cNvPr id="411" name="Group 178"/>
          <p:cNvGrpSpPr>
            <a:grpSpLocks/>
          </p:cNvGrpSpPr>
          <p:nvPr/>
        </p:nvGrpSpPr>
        <p:grpSpPr bwMode="auto">
          <a:xfrm>
            <a:off x="7428536" y="1860398"/>
            <a:ext cx="209550" cy="217487"/>
            <a:chOff x="2737" y="365"/>
            <a:chExt cx="1375" cy="1379"/>
          </a:xfrm>
        </p:grpSpPr>
        <p:sp>
          <p:nvSpPr>
            <p:cNvPr id="412" name="Oval 179"/>
            <p:cNvSpPr>
              <a:spLocks noChangeArrowheads="1"/>
            </p:cNvSpPr>
            <p:nvPr/>
          </p:nvSpPr>
          <p:spPr bwMode="auto">
            <a:xfrm>
              <a:off x="2737" y="365"/>
              <a:ext cx="1375" cy="1379"/>
            </a:xfrm>
            <a:prstGeom prst="ellipse">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lgn="ctr">
              <a:noFill/>
              <a:round/>
              <a:headEnd/>
              <a:tailEnd/>
            </a:ln>
          </p:spPr>
          <p:txBody>
            <a:bodyPr anchor="ctr"/>
            <a:lstStyle/>
            <a:p>
              <a:endParaRPr lang="en-US" dirty="0">
                <a:latin typeface="Calibri" pitchFamily="34" charset="0"/>
              </a:endParaRPr>
            </a:p>
          </p:txBody>
        </p:sp>
        <p:grpSp>
          <p:nvGrpSpPr>
            <p:cNvPr id="413" name="Group 183"/>
            <p:cNvGrpSpPr>
              <a:grpSpLocks/>
            </p:cNvGrpSpPr>
            <p:nvPr/>
          </p:nvGrpSpPr>
          <p:grpSpPr bwMode="auto">
            <a:xfrm>
              <a:off x="2750" y="381"/>
              <a:ext cx="1348" cy="1346"/>
              <a:chOff x="654" y="240"/>
              <a:chExt cx="3114" cy="3024"/>
            </a:xfrm>
          </p:grpSpPr>
          <p:sp>
            <p:nvSpPr>
              <p:cNvPr id="414" name="Oval 181"/>
              <p:cNvSpPr>
                <a:spLocks noChangeArrowheads="1"/>
              </p:cNvSpPr>
              <p:nvPr/>
            </p:nvSpPr>
            <p:spPr bwMode="auto">
              <a:xfrm>
                <a:off x="654" y="240"/>
                <a:ext cx="3114" cy="3024"/>
              </a:xfrm>
              <a:prstGeom prst="ellipse">
                <a:avLst/>
              </a:prstGeom>
              <a:gradFill rotWithShape="1">
                <a:gsLst>
                  <a:gs pos="0">
                    <a:srgbClr val="000076"/>
                  </a:gs>
                  <a:gs pos="50000">
                    <a:srgbClr val="0000FF"/>
                  </a:gs>
                  <a:gs pos="100000">
                    <a:srgbClr val="000076"/>
                  </a:gs>
                </a:gsLst>
                <a:lin ang="5400000" scaled="1"/>
              </a:gradFill>
              <a:ln w="9525" algn="ctr">
                <a:noFill/>
                <a:round/>
                <a:headEnd/>
                <a:tailEnd/>
              </a:ln>
            </p:spPr>
            <p:txBody>
              <a:bodyPr anchor="ctr"/>
              <a:lstStyle/>
              <a:p>
                <a:endParaRPr lang="en-US" dirty="0">
                  <a:latin typeface="Calibri" pitchFamily="34" charset="0"/>
                </a:endParaRPr>
              </a:p>
            </p:txBody>
          </p:sp>
          <p:sp>
            <p:nvSpPr>
              <p:cNvPr id="415" name="AutoShape 182"/>
              <p:cNvSpPr>
                <a:spLocks noChangeArrowheads="1"/>
              </p:cNvSpPr>
              <p:nvPr/>
            </p:nvSpPr>
            <p:spPr bwMode="auto">
              <a:xfrm>
                <a:off x="886" y="450"/>
                <a:ext cx="2650" cy="26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59 h 21600"/>
                  <a:gd name="T26" fmla="*/ 18437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9" y="10800"/>
                    </a:moveTo>
                    <a:cubicBezTo>
                      <a:pt x="1589" y="15887"/>
                      <a:pt x="5713" y="20011"/>
                      <a:pt x="10800" y="20011"/>
                    </a:cubicBezTo>
                    <a:cubicBezTo>
                      <a:pt x="15887" y="20011"/>
                      <a:pt x="20011" y="15887"/>
                      <a:pt x="20011" y="10800"/>
                    </a:cubicBezTo>
                    <a:cubicBezTo>
                      <a:pt x="20011" y="5713"/>
                      <a:pt x="15887" y="1589"/>
                      <a:pt x="10800" y="1589"/>
                    </a:cubicBezTo>
                    <a:cubicBezTo>
                      <a:pt x="5713" y="1589"/>
                      <a:pt x="1589" y="5713"/>
                      <a:pt x="1589" y="10800"/>
                    </a:cubicBezTo>
                    <a:close/>
                  </a:path>
                </a:pathLst>
              </a:custGeom>
              <a:gradFill rotWithShape="1">
                <a:gsLst>
                  <a:gs pos="0">
                    <a:srgbClr val="E02D00"/>
                  </a:gs>
                  <a:gs pos="50000">
                    <a:srgbClr val="FF3300"/>
                  </a:gs>
                  <a:gs pos="100000">
                    <a:srgbClr val="E02D00"/>
                  </a:gs>
                </a:gsLst>
                <a:lin ang="5400000" scaled="1"/>
              </a:gradFill>
              <a:ln w="9525" algn="ctr">
                <a:noFill/>
                <a:round/>
                <a:headEnd/>
                <a:tailEnd/>
              </a:ln>
            </p:spPr>
            <p:txBody>
              <a:bodyPr anchor="ctr"/>
              <a:lstStyle/>
              <a:p>
                <a:endParaRPr lang="en-US" dirty="0"/>
              </a:p>
            </p:txBody>
          </p:sp>
          <p:sp>
            <p:nvSpPr>
              <p:cNvPr id="416" name="WordArt 183"/>
              <p:cNvSpPr>
                <a:spLocks noChangeArrowheads="1" noChangeShapeType="1" noTextEdit="1"/>
              </p:cNvSpPr>
              <p:nvPr/>
            </p:nvSpPr>
            <p:spPr bwMode="auto">
              <a:xfrm>
                <a:off x="2067" y="1104"/>
                <a:ext cx="861" cy="1296"/>
              </a:xfrm>
              <a:prstGeom prst="rect">
                <a:avLst/>
              </a:prstGeom>
            </p:spPr>
            <p:txBody>
              <a:bodyPr wrap="none" fromWordArt="1">
                <a:prstTxWarp prst="textPlain">
                  <a:avLst>
                    <a:gd name="adj" fmla="val 50000"/>
                  </a:avLst>
                </a:prstTxWarp>
              </a:bodyPr>
              <a:lstStyle/>
              <a:p>
                <a:pPr algn="ctr"/>
                <a:r>
                  <a:rPr lang="en-US" kern="10" dirty="0">
                    <a:ln w="9525" algn="ctr">
                      <a:noFill/>
                      <a:round/>
                      <a:headEnd/>
                      <a:tailEnd/>
                    </a:ln>
                    <a:gradFill rotWithShape="1">
                      <a:gsLst>
                        <a:gs pos="0">
                          <a:srgbClr val="E02D00"/>
                        </a:gs>
                        <a:gs pos="50000">
                          <a:srgbClr val="FF3300"/>
                        </a:gs>
                        <a:gs pos="100000">
                          <a:srgbClr val="E02D00"/>
                        </a:gs>
                      </a:gsLst>
                      <a:lin ang="5400000" scaled="1"/>
                    </a:gradFill>
                    <a:latin typeface="Arial"/>
                    <a:cs typeface="Arial"/>
                  </a:rPr>
                  <a:t>X</a:t>
                </a:r>
              </a:p>
            </p:txBody>
          </p:sp>
          <p:sp>
            <p:nvSpPr>
              <p:cNvPr id="417" name="WordArt 184"/>
              <p:cNvSpPr>
                <a:spLocks noChangeArrowheads="1" noChangeShapeType="1" noTextEdit="1"/>
              </p:cNvSpPr>
              <p:nvPr/>
            </p:nvSpPr>
            <p:spPr bwMode="auto">
              <a:xfrm>
                <a:off x="1536" y="1104"/>
                <a:ext cx="214" cy="1296"/>
              </a:xfrm>
              <a:prstGeom prst="rect">
                <a:avLst/>
              </a:prstGeom>
            </p:spPr>
            <p:txBody>
              <a:bodyPr wrap="none" fromWordArt="1">
                <a:prstTxWarp prst="textPlain">
                  <a:avLst>
                    <a:gd name="adj" fmla="val 50000"/>
                  </a:avLst>
                </a:prstTxWarp>
              </a:bodyPr>
              <a:lstStyle/>
              <a:p>
                <a:pPr algn="ctr"/>
                <a:r>
                  <a:rPr lang="en-US" kern="10" dirty="0">
                    <a:ln w="9525" algn="ctr">
                      <a:noFill/>
                      <a:round/>
                      <a:headEnd/>
                      <a:tailEnd/>
                    </a:ln>
                    <a:gradFill rotWithShape="1">
                      <a:gsLst>
                        <a:gs pos="0">
                          <a:srgbClr val="E02D00"/>
                        </a:gs>
                        <a:gs pos="50000">
                          <a:srgbClr val="FF3300"/>
                        </a:gs>
                        <a:gs pos="100000">
                          <a:srgbClr val="E02D00"/>
                        </a:gs>
                      </a:gsLst>
                      <a:lin ang="5400000" scaled="1"/>
                    </a:gradFill>
                    <a:latin typeface="Arial"/>
                    <a:cs typeface="Arial"/>
                  </a:rPr>
                  <a:t>I</a:t>
                </a:r>
              </a:p>
            </p:txBody>
          </p:sp>
        </p:grpSp>
      </p:grpSp>
      <p:grpSp>
        <p:nvGrpSpPr>
          <p:cNvPr id="418" name="Group 325"/>
          <p:cNvGrpSpPr/>
          <p:nvPr/>
        </p:nvGrpSpPr>
        <p:grpSpPr>
          <a:xfrm>
            <a:off x="7445640" y="3233052"/>
            <a:ext cx="319323" cy="390708"/>
            <a:chOff x="9753600" y="1606731"/>
            <a:chExt cx="319323" cy="390708"/>
          </a:xfrm>
        </p:grpSpPr>
        <p:sp>
          <p:nvSpPr>
            <p:cNvPr id="419" name="Rectangle 35">
              <a:hlinkClick r:id="" action="ppaction://noaction"/>
            </p:cNvPr>
            <p:cNvSpPr>
              <a:spLocks noChangeArrowheads="1"/>
            </p:cNvSpPr>
            <p:nvPr/>
          </p:nvSpPr>
          <p:spPr bwMode="auto">
            <a:xfrm>
              <a:off x="9753600" y="1752600"/>
              <a:ext cx="319323" cy="244839"/>
            </a:xfrm>
            <a:prstGeom prst="rect">
              <a:avLst/>
            </a:prstGeom>
            <a:solidFill>
              <a:srgbClr val="7030A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chemeClr val="bg1"/>
                  </a:solidFill>
                  <a:latin typeface="Arial" pitchFamily="34" charset="0"/>
                  <a:cs typeface="Arial" pitchFamily="34" charset="0"/>
                </a:rPr>
                <a:t> </a:t>
              </a:r>
              <a:r>
                <a:rPr lang="en-US" sz="800" b="1" dirty="0" smtClean="0">
                  <a:solidFill>
                    <a:schemeClr val="bg1"/>
                  </a:solidFill>
                  <a:latin typeface="Arial" pitchFamily="34" charset="0"/>
                  <a:cs typeface="Arial" pitchFamily="34" charset="0"/>
                </a:rPr>
                <a:t>322</a:t>
              </a:r>
            </a:p>
            <a:p>
              <a:pPr algn="ctr"/>
              <a:r>
                <a:rPr lang="en-US" sz="800" b="1" dirty="0" smtClean="0">
                  <a:solidFill>
                    <a:schemeClr val="bg1"/>
                  </a:solidFill>
                  <a:latin typeface="Arial" pitchFamily="34" charset="0"/>
                  <a:cs typeface="Arial" pitchFamily="34" charset="0"/>
                </a:rPr>
                <a:t>CA</a:t>
              </a:r>
              <a:endParaRPr lang="en-US" sz="800" b="1" dirty="0">
                <a:solidFill>
                  <a:schemeClr val="bg1"/>
                </a:solidFill>
                <a:latin typeface="Arial" pitchFamily="34" charset="0"/>
                <a:cs typeface="Arial" pitchFamily="34" charset="0"/>
              </a:endParaRPr>
            </a:p>
          </p:txBody>
        </p:sp>
        <p:sp>
          <p:nvSpPr>
            <p:cNvPr id="420" name="TextBox 419"/>
            <p:cNvSpPr txBox="1"/>
            <p:nvPr/>
          </p:nvSpPr>
          <p:spPr>
            <a:xfrm>
              <a:off x="9790614" y="1606731"/>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grpSp>
        <p:nvGrpSpPr>
          <p:cNvPr id="421" name="Group 339"/>
          <p:cNvGrpSpPr/>
          <p:nvPr/>
        </p:nvGrpSpPr>
        <p:grpSpPr>
          <a:xfrm>
            <a:off x="7431701" y="3955566"/>
            <a:ext cx="319323" cy="390708"/>
            <a:chOff x="9753600" y="1606731"/>
            <a:chExt cx="319323" cy="390708"/>
          </a:xfrm>
        </p:grpSpPr>
        <p:sp>
          <p:nvSpPr>
            <p:cNvPr id="422" name="Rectangle 35">
              <a:hlinkClick r:id="" action="ppaction://noaction"/>
            </p:cNvPr>
            <p:cNvSpPr>
              <a:spLocks noChangeArrowheads="1"/>
            </p:cNvSpPr>
            <p:nvPr/>
          </p:nvSpPr>
          <p:spPr bwMode="auto">
            <a:xfrm>
              <a:off x="9753600" y="1752600"/>
              <a:ext cx="319323" cy="244839"/>
            </a:xfrm>
            <a:prstGeom prst="rect">
              <a:avLst/>
            </a:prstGeom>
            <a:solidFill>
              <a:srgbClr val="0033CC"/>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500" b="1" dirty="0" smtClean="0">
                  <a:solidFill>
                    <a:schemeClr val="bg1"/>
                  </a:solidFill>
                  <a:latin typeface="Arial" pitchFamily="34" charset="0"/>
                  <a:cs typeface="Arial" pitchFamily="34" charset="0"/>
                </a:rPr>
                <a:t>USARPAC</a:t>
              </a:r>
            </a:p>
            <a:p>
              <a:pPr algn="ctr"/>
              <a:r>
                <a:rPr lang="en-US" sz="500" b="1" dirty="0" smtClean="0">
                  <a:solidFill>
                    <a:schemeClr val="bg1"/>
                  </a:solidFill>
                  <a:latin typeface="Arial" pitchFamily="34" charset="0"/>
                  <a:cs typeface="Arial" pitchFamily="34" charset="0"/>
                </a:rPr>
                <a:t>-SU</a:t>
              </a:r>
              <a:endParaRPr lang="en-US" sz="500" b="1" dirty="0">
                <a:solidFill>
                  <a:schemeClr val="bg1"/>
                </a:solidFill>
                <a:latin typeface="Arial" pitchFamily="34" charset="0"/>
                <a:cs typeface="Arial" pitchFamily="34" charset="0"/>
              </a:endParaRPr>
            </a:p>
          </p:txBody>
        </p:sp>
        <p:sp>
          <p:nvSpPr>
            <p:cNvPr id="423" name="TextBox 422"/>
            <p:cNvSpPr txBox="1"/>
            <p:nvPr/>
          </p:nvSpPr>
          <p:spPr>
            <a:xfrm>
              <a:off x="9790614" y="1606731"/>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grpSp>
        <p:nvGrpSpPr>
          <p:cNvPr id="424" name="Group 440"/>
          <p:cNvGrpSpPr/>
          <p:nvPr/>
        </p:nvGrpSpPr>
        <p:grpSpPr>
          <a:xfrm>
            <a:off x="8576606" y="2657909"/>
            <a:ext cx="319323" cy="244839"/>
            <a:chOff x="9372600" y="2590800"/>
            <a:chExt cx="319323" cy="244839"/>
          </a:xfrm>
        </p:grpSpPr>
        <p:sp>
          <p:nvSpPr>
            <p:cNvPr id="425"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26" name="Straight Connector 425"/>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8" name="Group 458"/>
          <p:cNvGrpSpPr/>
          <p:nvPr/>
        </p:nvGrpSpPr>
        <p:grpSpPr>
          <a:xfrm>
            <a:off x="8548706" y="2568829"/>
            <a:ext cx="319323" cy="304939"/>
            <a:chOff x="9448800" y="1844900"/>
            <a:chExt cx="319323" cy="304939"/>
          </a:xfrm>
        </p:grpSpPr>
        <p:grpSp>
          <p:nvGrpSpPr>
            <p:cNvPr id="429" name="Group 440"/>
            <p:cNvGrpSpPr/>
            <p:nvPr/>
          </p:nvGrpSpPr>
          <p:grpSpPr>
            <a:xfrm>
              <a:off x="9448800" y="1905000"/>
              <a:ext cx="319323" cy="244839"/>
              <a:chOff x="9372600" y="2590800"/>
              <a:chExt cx="319323" cy="244839"/>
            </a:xfrm>
          </p:grpSpPr>
          <p:sp>
            <p:nvSpPr>
              <p:cNvPr id="434"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35" name="Straight Connector 434"/>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0" name="Group 445"/>
            <p:cNvGrpSpPr/>
            <p:nvPr/>
          </p:nvGrpSpPr>
          <p:grpSpPr>
            <a:xfrm>
              <a:off x="9515340" y="1844900"/>
              <a:ext cx="190599" cy="45719"/>
              <a:chOff x="9677940" y="3886200"/>
              <a:chExt cx="190599" cy="45719"/>
            </a:xfrm>
          </p:grpSpPr>
          <p:sp>
            <p:nvSpPr>
              <p:cNvPr id="431" name="Oval 430"/>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Oval 431"/>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Oval 432"/>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37" name="Group 469"/>
          <p:cNvGrpSpPr/>
          <p:nvPr/>
        </p:nvGrpSpPr>
        <p:grpSpPr>
          <a:xfrm>
            <a:off x="7706589" y="2928461"/>
            <a:ext cx="319323" cy="319959"/>
            <a:chOff x="9525000" y="2287080"/>
            <a:chExt cx="319323" cy="319959"/>
          </a:xfrm>
        </p:grpSpPr>
        <p:grpSp>
          <p:nvGrpSpPr>
            <p:cNvPr id="438" name="Group 439"/>
            <p:cNvGrpSpPr/>
            <p:nvPr/>
          </p:nvGrpSpPr>
          <p:grpSpPr>
            <a:xfrm>
              <a:off x="9525000" y="2362200"/>
              <a:ext cx="319323" cy="244839"/>
              <a:chOff x="9372600" y="2057400"/>
              <a:chExt cx="319323" cy="244839"/>
            </a:xfrm>
          </p:grpSpPr>
          <p:sp>
            <p:nvSpPr>
              <p:cNvPr id="440" name="Rectangle 35">
                <a:hlinkClick r:id="" action="ppaction://noaction"/>
              </p:cNvPr>
              <p:cNvSpPr>
                <a:spLocks noChangeArrowheads="1"/>
              </p:cNvSpPr>
              <p:nvPr/>
            </p:nvSpPr>
            <p:spPr bwMode="auto">
              <a:xfrm>
                <a:off x="9372600" y="2057400"/>
                <a:ext cx="319323" cy="244839"/>
              </a:xfrm>
              <a:prstGeom prst="rect">
                <a:avLst/>
              </a:prstGeom>
              <a:solidFill>
                <a:srgbClr val="FFC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600" b="1" dirty="0">
                  <a:solidFill>
                    <a:schemeClr val="bg1"/>
                  </a:solidFill>
                  <a:latin typeface="Arial" pitchFamily="34" charset="0"/>
                  <a:cs typeface="Arial" pitchFamily="34" charset="0"/>
                </a:endParaRPr>
              </a:p>
            </p:txBody>
          </p:sp>
          <p:cxnSp>
            <p:nvCxnSpPr>
              <p:cNvPr id="441" name="Straight Connector 440"/>
              <p:cNvCxnSpPr/>
              <p:nvPr/>
            </p:nvCxnSpPr>
            <p:spPr>
              <a:xfrm>
                <a:off x="9375820" y="206062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440" idx="2"/>
                <a:endCxn id="440" idx="2"/>
              </p:cNvCxnSpPr>
              <p:nvPr/>
            </p:nvCxnSpPr>
            <p:spPr>
              <a:xfrm>
                <a:off x="9532262" y="230223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9534660" y="214326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a:off x="9531440" y="214004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9" name="Straight Connector 438"/>
            <p:cNvCxnSpPr/>
            <p:nvPr/>
          </p:nvCxnSpPr>
          <p:spPr>
            <a:xfrm>
              <a:off x="9680620" y="228708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5" name="Group 439"/>
          <p:cNvGrpSpPr/>
          <p:nvPr/>
        </p:nvGrpSpPr>
        <p:grpSpPr>
          <a:xfrm>
            <a:off x="7440671" y="2244218"/>
            <a:ext cx="319323" cy="244839"/>
            <a:chOff x="9372600" y="2057400"/>
            <a:chExt cx="319323" cy="244839"/>
          </a:xfrm>
        </p:grpSpPr>
        <p:sp>
          <p:nvSpPr>
            <p:cNvPr id="446" name="Rectangle 35">
              <a:hlinkClick r:id="" action="ppaction://noaction"/>
            </p:cNvPr>
            <p:cNvSpPr>
              <a:spLocks noChangeArrowheads="1"/>
            </p:cNvSpPr>
            <p:nvPr/>
          </p:nvSpPr>
          <p:spPr bwMode="auto">
            <a:xfrm>
              <a:off x="9372600" y="2057400"/>
              <a:ext cx="319323" cy="244839"/>
            </a:xfrm>
            <a:prstGeom prst="rect">
              <a:avLst/>
            </a:prstGeom>
            <a:solidFill>
              <a:schemeClr val="bg1"/>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600" b="1" dirty="0">
                <a:solidFill>
                  <a:schemeClr val="bg1"/>
                </a:solidFill>
                <a:latin typeface="Arial" pitchFamily="34" charset="0"/>
                <a:cs typeface="Arial" pitchFamily="34" charset="0"/>
              </a:endParaRPr>
            </a:p>
          </p:txBody>
        </p:sp>
        <p:cxnSp>
          <p:nvCxnSpPr>
            <p:cNvPr id="447" name="Straight Connector 446"/>
            <p:cNvCxnSpPr>
              <a:stCxn id="446" idx="2"/>
              <a:endCxn id="446" idx="2"/>
            </p:cNvCxnSpPr>
            <p:nvPr/>
          </p:nvCxnSpPr>
          <p:spPr>
            <a:xfrm>
              <a:off x="9532262" y="2302239"/>
              <a:ext cx="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8" name="TextBox 447"/>
          <p:cNvSpPr txBox="1"/>
          <p:nvPr/>
        </p:nvSpPr>
        <p:spPr>
          <a:xfrm>
            <a:off x="7475775" y="2092898"/>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sp>
        <p:nvSpPr>
          <p:cNvPr id="449" name="Freeform 7">
            <a:hlinkClick r:id="" action="ppaction://noaction"/>
          </p:cNvPr>
          <p:cNvSpPr>
            <a:spLocks/>
          </p:cNvSpPr>
          <p:nvPr/>
        </p:nvSpPr>
        <p:spPr bwMode="auto">
          <a:xfrm>
            <a:off x="7562029" y="2273518"/>
            <a:ext cx="77787" cy="123825"/>
          </a:xfrm>
          <a:custGeom>
            <a:avLst/>
            <a:gdLst/>
            <a:ahLst/>
            <a:cxnLst>
              <a:cxn ang="0">
                <a:pos x="0" y="0"/>
              </a:cxn>
              <a:cxn ang="0">
                <a:pos x="0" y="456"/>
              </a:cxn>
              <a:cxn ang="0">
                <a:pos x="257" y="635"/>
              </a:cxn>
              <a:cxn ang="0">
                <a:pos x="518" y="474"/>
              </a:cxn>
              <a:cxn ang="0">
                <a:pos x="518" y="0"/>
              </a:cxn>
              <a:cxn ang="0">
                <a:pos x="0" y="0"/>
              </a:cxn>
            </a:cxnLst>
            <a:rect l="0" t="0" r="r" b="b"/>
            <a:pathLst>
              <a:path w="518" h="635">
                <a:moveTo>
                  <a:pt x="0" y="0"/>
                </a:moveTo>
                <a:lnTo>
                  <a:pt x="0" y="456"/>
                </a:lnTo>
                <a:lnTo>
                  <a:pt x="257" y="635"/>
                </a:lnTo>
                <a:lnTo>
                  <a:pt x="518" y="474"/>
                </a:lnTo>
                <a:lnTo>
                  <a:pt x="518" y="0"/>
                </a:lnTo>
                <a:lnTo>
                  <a:pt x="0" y="0"/>
                </a:lnTo>
                <a:close/>
              </a:path>
            </a:pathLst>
          </a:custGeom>
          <a:solidFill>
            <a:schemeClr val="accent1">
              <a:lumMod val="50000"/>
            </a:schemeClr>
          </a:solidFill>
          <a:ln w="9525">
            <a:solidFill>
              <a:schemeClr val="tx1"/>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450" name="TextBox 449"/>
          <p:cNvSpPr txBox="1"/>
          <p:nvPr/>
        </p:nvSpPr>
        <p:spPr>
          <a:xfrm>
            <a:off x="7426561" y="2355362"/>
            <a:ext cx="356188" cy="184666"/>
          </a:xfrm>
          <a:prstGeom prst="rect">
            <a:avLst/>
          </a:prstGeom>
          <a:noFill/>
        </p:spPr>
        <p:txBody>
          <a:bodyPr wrap="none" rtlCol="0">
            <a:spAutoFit/>
          </a:bodyPr>
          <a:lstStyle/>
          <a:p>
            <a:pPr marL="91440" indent="-171450" algn="ctr">
              <a:buSzPct val="100000"/>
            </a:pPr>
            <a:r>
              <a:rPr lang="en-US" sz="600" b="1" dirty="0" smtClean="0">
                <a:latin typeface="Arial" pitchFamily="34" charset="0"/>
                <a:cs typeface="Arial" pitchFamily="34" charset="0"/>
              </a:rPr>
              <a:t>MEB</a:t>
            </a:r>
            <a:endParaRPr lang="en-US" sz="600" b="1" dirty="0">
              <a:latin typeface="Arial" pitchFamily="34" charset="0"/>
              <a:cs typeface="Arial" pitchFamily="34" charset="0"/>
            </a:endParaRPr>
          </a:p>
        </p:txBody>
      </p:sp>
      <p:grpSp>
        <p:nvGrpSpPr>
          <p:cNvPr id="451" name="Group 492"/>
          <p:cNvGrpSpPr/>
          <p:nvPr/>
        </p:nvGrpSpPr>
        <p:grpSpPr>
          <a:xfrm>
            <a:off x="2610976" y="5412907"/>
            <a:ext cx="319323" cy="321039"/>
            <a:chOff x="2286000" y="5486400"/>
            <a:chExt cx="319323" cy="321039"/>
          </a:xfrm>
        </p:grpSpPr>
        <p:sp>
          <p:nvSpPr>
            <p:cNvPr id="452" name="Rectangle 35">
              <a:hlinkClick r:id="" action="ppaction://noaction"/>
            </p:cNvPr>
            <p:cNvSpPr>
              <a:spLocks noChangeArrowheads="1"/>
            </p:cNvSpPr>
            <p:nvPr/>
          </p:nvSpPr>
          <p:spPr bwMode="auto">
            <a:xfrm>
              <a:off x="2286000" y="5562600"/>
              <a:ext cx="319323" cy="244839"/>
            </a:xfrm>
            <a:prstGeom prst="rect">
              <a:avLst/>
            </a:prstGeom>
            <a:solidFill>
              <a:srgbClr val="0066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rgbClr val="FFFF00"/>
                  </a:solidFill>
                  <a:latin typeface="Arial" pitchFamily="34" charset="0"/>
                  <a:cs typeface="Arial" pitchFamily="34" charset="0"/>
                </a:rPr>
                <a:t>MP</a:t>
              </a:r>
              <a:endParaRPr lang="en-US" sz="1000" b="1" dirty="0">
                <a:solidFill>
                  <a:srgbClr val="FFFF00"/>
                </a:solidFill>
                <a:latin typeface="Arial" pitchFamily="34" charset="0"/>
                <a:cs typeface="Arial" pitchFamily="34" charset="0"/>
              </a:endParaRPr>
            </a:p>
          </p:txBody>
        </p:sp>
        <p:cxnSp>
          <p:nvCxnSpPr>
            <p:cNvPr id="453" name="Straight Connector 452"/>
            <p:cNvCxnSpPr/>
            <p:nvPr/>
          </p:nvCxnSpPr>
          <p:spPr>
            <a:xfrm>
              <a:off x="2448486" y="5486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4" name="Group 487"/>
          <p:cNvGrpSpPr/>
          <p:nvPr/>
        </p:nvGrpSpPr>
        <p:grpSpPr>
          <a:xfrm>
            <a:off x="295346" y="3058893"/>
            <a:ext cx="319323" cy="396159"/>
            <a:chOff x="9296400" y="1447800"/>
            <a:chExt cx="319323" cy="396159"/>
          </a:xfrm>
        </p:grpSpPr>
        <p:grpSp>
          <p:nvGrpSpPr>
            <p:cNvPr id="455" name="Group 439"/>
            <p:cNvGrpSpPr/>
            <p:nvPr/>
          </p:nvGrpSpPr>
          <p:grpSpPr>
            <a:xfrm>
              <a:off x="9296400" y="1599120"/>
              <a:ext cx="319323" cy="244839"/>
              <a:chOff x="9372600" y="2057400"/>
              <a:chExt cx="319323" cy="244839"/>
            </a:xfrm>
          </p:grpSpPr>
          <p:sp>
            <p:nvSpPr>
              <p:cNvPr id="457" name="Rectangle 35">
                <a:hlinkClick r:id="" action="ppaction://noaction"/>
              </p:cNvPr>
              <p:cNvSpPr>
                <a:spLocks noChangeArrowheads="1"/>
              </p:cNvSpPr>
              <p:nvPr/>
            </p:nvSpPr>
            <p:spPr bwMode="auto">
              <a:xfrm>
                <a:off x="9372600" y="2057400"/>
                <a:ext cx="319323" cy="244839"/>
              </a:xfrm>
              <a:prstGeom prst="rect">
                <a:avLst/>
              </a:prstGeom>
              <a:solidFill>
                <a:schemeClr val="bg1"/>
              </a:solidFill>
              <a:ln w="19050">
                <a:solidFill>
                  <a:srgbClr val="FF0000"/>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600" b="1" dirty="0">
                  <a:solidFill>
                    <a:schemeClr val="bg1"/>
                  </a:solidFill>
                  <a:latin typeface="Arial" pitchFamily="34" charset="0"/>
                  <a:cs typeface="Arial" pitchFamily="34" charset="0"/>
                </a:endParaRPr>
              </a:p>
            </p:txBody>
          </p:sp>
          <p:cxnSp>
            <p:nvCxnSpPr>
              <p:cNvPr id="458" name="Straight Connector 457"/>
              <p:cNvCxnSpPr>
                <a:stCxn id="457" idx="2"/>
                <a:endCxn id="457" idx="2"/>
              </p:cNvCxnSpPr>
              <p:nvPr/>
            </p:nvCxnSpPr>
            <p:spPr>
              <a:xfrm>
                <a:off x="9532262" y="2302239"/>
                <a:ext cx="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6" name="TextBox 455"/>
            <p:cNvSpPr txBox="1"/>
            <p:nvPr/>
          </p:nvSpPr>
          <p:spPr>
            <a:xfrm>
              <a:off x="9331504" y="1447800"/>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sp>
        <p:nvSpPr>
          <p:cNvPr id="459" name="TextBox 458"/>
          <p:cNvSpPr txBox="1"/>
          <p:nvPr/>
        </p:nvSpPr>
        <p:spPr>
          <a:xfrm>
            <a:off x="278166" y="3227061"/>
            <a:ext cx="357790"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658</a:t>
            </a:r>
            <a:endParaRPr lang="en-US" sz="800" b="1" dirty="0">
              <a:latin typeface="Arial" pitchFamily="34" charset="0"/>
              <a:cs typeface="Arial" pitchFamily="34" charset="0"/>
            </a:endParaRPr>
          </a:p>
        </p:txBody>
      </p:sp>
      <p:grpSp>
        <p:nvGrpSpPr>
          <p:cNvPr id="460" name="Group 522"/>
          <p:cNvGrpSpPr/>
          <p:nvPr/>
        </p:nvGrpSpPr>
        <p:grpSpPr>
          <a:xfrm>
            <a:off x="685800" y="3150966"/>
            <a:ext cx="319323" cy="310370"/>
            <a:chOff x="9677400" y="3890338"/>
            <a:chExt cx="319323" cy="310370"/>
          </a:xfrm>
        </p:grpSpPr>
        <p:sp>
          <p:nvSpPr>
            <p:cNvPr id="461" name="Rectangle 35">
              <a:hlinkClick r:id="" action="ppaction://noaction"/>
            </p:cNvPr>
            <p:cNvSpPr>
              <a:spLocks noChangeArrowheads="1"/>
            </p:cNvSpPr>
            <p:nvPr/>
          </p:nvSpPr>
          <p:spPr bwMode="auto">
            <a:xfrm>
              <a:off x="9677400" y="3955869"/>
              <a:ext cx="319323" cy="244839"/>
            </a:xfrm>
            <a:prstGeom prst="rect">
              <a:avLst/>
            </a:prstGeom>
            <a:solidFill>
              <a:srgbClr val="0033CC"/>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500" b="1" dirty="0" smtClean="0">
                  <a:solidFill>
                    <a:schemeClr val="bg1"/>
                  </a:solidFill>
                  <a:latin typeface="Arial" pitchFamily="34" charset="0"/>
                  <a:cs typeface="Arial" pitchFamily="34" charset="0"/>
                </a:rPr>
                <a:t>USARPAC</a:t>
              </a:r>
            </a:p>
            <a:p>
              <a:pPr algn="ctr"/>
              <a:r>
                <a:rPr lang="en-US" sz="500" b="1" dirty="0" smtClean="0">
                  <a:solidFill>
                    <a:schemeClr val="bg1"/>
                  </a:solidFill>
                  <a:latin typeface="Arial" pitchFamily="34" charset="0"/>
                  <a:cs typeface="Arial" pitchFamily="34" charset="0"/>
                </a:rPr>
                <a:t>-SU</a:t>
              </a:r>
            </a:p>
            <a:p>
              <a:pPr algn="ctr"/>
              <a:r>
                <a:rPr lang="en-US" sz="500" b="1" dirty="0" smtClean="0">
                  <a:solidFill>
                    <a:schemeClr val="bg1"/>
                  </a:solidFill>
                  <a:latin typeface="Arial" pitchFamily="34" charset="0"/>
                  <a:cs typeface="Arial" pitchFamily="34" charset="0"/>
                </a:rPr>
                <a:t>Det  Korea</a:t>
              </a:r>
              <a:endParaRPr lang="en-US" sz="500" b="1" dirty="0">
                <a:solidFill>
                  <a:schemeClr val="bg1"/>
                </a:solidFill>
                <a:latin typeface="Arial" pitchFamily="34" charset="0"/>
                <a:cs typeface="Arial" pitchFamily="34" charset="0"/>
              </a:endParaRPr>
            </a:p>
          </p:txBody>
        </p:sp>
        <p:grpSp>
          <p:nvGrpSpPr>
            <p:cNvPr id="462" name="Group 513"/>
            <p:cNvGrpSpPr/>
            <p:nvPr/>
          </p:nvGrpSpPr>
          <p:grpSpPr>
            <a:xfrm>
              <a:off x="9732910" y="3890338"/>
              <a:ext cx="190599" cy="45719"/>
              <a:chOff x="9677940" y="3886200"/>
              <a:chExt cx="190599" cy="45719"/>
            </a:xfrm>
          </p:grpSpPr>
          <p:sp>
            <p:nvSpPr>
              <p:cNvPr id="463" name="Oval 462"/>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Oval 463"/>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Oval 464"/>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66" name="Group 523"/>
          <p:cNvGrpSpPr/>
          <p:nvPr/>
        </p:nvGrpSpPr>
        <p:grpSpPr>
          <a:xfrm>
            <a:off x="1210733" y="1930893"/>
            <a:ext cx="319323" cy="310370"/>
            <a:chOff x="10134600" y="4430269"/>
            <a:chExt cx="319323" cy="310370"/>
          </a:xfrm>
        </p:grpSpPr>
        <p:sp>
          <p:nvSpPr>
            <p:cNvPr id="467" name="Rectangle 35">
              <a:hlinkClick r:id="" action="ppaction://noaction"/>
            </p:cNvPr>
            <p:cNvSpPr>
              <a:spLocks noChangeArrowheads="1"/>
            </p:cNvSpPr>
            <p:nvPr/>
          </p:nvSpPr>
          <p:spPr bwMode="auto">
            <a:xfrm>
              <a:off x="10134600" y="4495800"/>
              <a:ext cx="319323" cy="244839"/>
            </a:xfrm>
            <a:prstGeom prst="rect">
              <a:avLst/>
            </a:prstGeom>
            <a:solidFill>
              <a:srgbClr val="0033CC"/>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500" b="1" dirty="0" smtClean="0">
                  <a:solidFill>
                    <a:schemeClr val="bg1"/>
                  </a:solidFill>
                  <a:latin typeface="Arial" pitchFamily="34" charset="0"/>
                  <a:cs typeface="Arial" pitchFamily="34" charset="0"/>
                </a:rPr>
                <a:t>USARPAC</a:t>
              </a:r>
            </a:p>
            <a:p>
              <a:pPr algn="ctr"/>
              <a:r>
                <a:rPr lang="en-US" sz="500" b="1" dirty="0" smtClean="0">
                  <a:solidFill>
                    <a:schemeClr val="bg1"/>
                  </a:solidFill>
                  <a:latin typeface="Arial" pitchFamily="34" charset="0"/>
                  <a:cs typeface="Arial" pitchFamily="34" charset="0"/>
                </a:rPr>
                <a:t>-SU</a:t>
              </a:r>
            </a:p>
            <a:p>
              <a:pPr algn="ctr"/>
              <a:r>
                <a:rPr lang="en-US" sz="500" b="1" dirty="0" smtClean="0">
                  <a:solidFill>
                    <a:schemeClr val="bg1"/>
                  </a:solidFill>
                  <a:latin typeface="Arial" pitchFamily="34" charset="0"/>
                  <a:cs typeface="Arial" pitchFamily="34" charset="0"/>
                </a:rPr>
                <a:t>Det Japan</a:t>
              </a:r>
              <a:endParaRPr lang="en-US" sz="500" b="1" dirty="0">
                <a:solidFill>
                  <a:schemeClr val="bg1"/>
                </a:solidFill>
                <a:latin typeface="Arial" pitchFamily="34" charset="0"/>
                <a:cs typeface="Arial" pitchFamily="34" charset="0"/>
              </a:endParaRPr>
            </a:p>
          </p:txBody>
        </p:sp>
        <p:grpSp>
          <p:nvGrpSpPr>
            <p:cNvPr id="468" name="Group 518"/>
            <p:cNvGrpSpPr/>
            <p:nvPr/>
          </p:nvGrpSpPr>
          <p:grpSpPr>
            <a:xfrm>
              <a:off x="10190110" y="4430269"/>
              <a:ext cx="190599" cy="45719"/>
              <a:chOff x="9677940" y="3886200"/>
              <a:chExt cx="190599" cy="45719"/>
            </a:xfrm>
          </p:grpSpPr>
          <p:sp>
            <p:nvSpPr>
              <p:cNvPr id="469" name="Oval 468"/>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Oval 469"/>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Oval 470"/>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72" name="AutoShape 12"/>
          <p:cNvSpPr>
            <a:spLocks noChangeArrowheads="1"/>
          </p:cNvSpPr>
          <p:nvPr/>
        </p:nvSpPr>
        <p:spPr bwMode="auto">
          <a:xfrm>
            <a:off x="704850" y="4244133"/>
            <a:ext cx="990600" cy="657388"/>
          </a:xfrm>
          <a:prstGeom prst="wedgeRectCallout">
            <a:avLst>
              <a:gd name="adj1" fmla="val 144049"/>
              <a:gd name="adj2" fmla="val -24329"/>
            </a:avLst>
          </a:prstGeom>
          <a:solidFill>
            <a:schemeClr val="bg2">
              <a:lumMod val="50000"/>
            </a:schemeClr>
          </a:solidFill>
          <a:ln>
            <a:headEnd/>
            <a:tailEnd/>
          </a:ln>
        </p:spPr>
        <p:style>
          <a:lnRef idx="1">
            <a:schemeClr val="dk1"/>
          </a:lnRef>
          <a:fillRef idx="2">
            <a:schemeClr val="dk1"/>
          </a:fillRef>
          <a:effectRef idx="1">
            <a:schemeClr val="dk1"/>
          </a:effectRef>
          <a:fontRef idx="minor">
            <a:schemeClr val="dk1"/>
          </a:fontRef>
        </p:style>
        <p:txBody>
          <a:bodyPr/>
          <a:lstStyle/>
          <a:p>
            <a:pPr algn="ctr" fontAlgn="auto">
              <a:lnSpc>
                <a:spcPts val="1200"/>
              </a:lnSpc>
              <a:spcBef>
                <a:spcPts val="0"/>
              </a:spcBef>
              <a:spcAft>
                <a:spcPts val="0"/>
              </a:spcAft>
              <a:defRPr/>
            </a:pPr>
            <a:r>
              <a:rPr lang="en-US" sz="800" b="1" u="sng" dirty="0" smtClean="0">
                <a:solidFill>
                  <a:schemeClr val="bg1"/>
                </a:solidFill>
                <a:latin typeface="Arial" pitchFamily="34" charset="0"/>
                <a:cs typeface="Arial" pitchFamily="34" charset="0"/>
              </a:rPr>
              <a:t>SAIPAN</a:t>
            </a: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a:p>
            <a:pPr fontAlgn="auto">
              <a:lnSpc>
                <a:spcPct val="90000"/>
              </a:lnSpc>
              <a:spcBef>
                <a:spcPts val="0"/>
              </a:spcBef>
              <a:spcAft>
                <a:spcPts val="0"/>
              </a:spcAft>
              <a:defRPr/>
            </a:pPr>
            <a:endParaRPr lang="en-US" sz="800" b="1" dirty="0" smtClean="0">
              <a:solidFill>
                <a:schemeClr val="bg1"/>
              </a:solidFill>
              <a:latin typeface="Arial" pitchFamily="34" charset="0"/>
              <a:cs typeface="Arial" pitchFamily="34" charset="0"/>
            </a:endParaRPr>
          </a:p>
        </p:txBody>
      </p:sp>
      <p:grpSp>
        <p:nvGrpSpPr>
          <p:cNvPr id="473" name="Group 384"/>
          <p:cNvGrpSpPr/>
          <p:nvPr/>
        </p:nvGrpSpPr>
        <p:grpSpPr>
          <a:xfrm>
            <a:off x="781050" y="4548933"/>
            <a:ext cx="319323" cy="244839"/>
            <a:chOff x="9372600" y="2590800"/>
            <a:chExt cx="319323" cy="244839"/>
          </a:xfrm>
        </p:grpSpPr>
        <p:sp>
          <p:nvSpPr>
            <p:cNvPr id="474"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75" name="Straight Connector 474"/>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7" name="Rectangle 35">
            <a:hlinkClick r:id="" action="ppaction://noaction"/>
          </p:cNvPr>
          <p:cNvSpPr>
            <a:spLocks noChangeArrowheads="1"/>
          </p:cNvSpPr>
          <p:nvPr/>
        </p:nvSpPr>
        <p:spPr bwMode="auto">
          <a:xfrm>
            <a:off x="1162050" y="4548933"/>
            <a:ext cx="319323" cy="244839"/>
          </a:xfrm>
          <a:prstGeom prst="rect">
            <a:avLst/>
          </a:prstGeom>
          <a:solidFill>
            <a:srgbClr val="FFE9AB"/>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ysClr val="windowText" lastClr="000000"/>
                </a:solidFill>
                <a:latin typeface="Arial" pitchFamily="34" charset="0"/>
                <a:cs typeface="Arial" pitchFamily="34" charset="0"/>
              </a:rPr>
              <a:t>302</a:t>
            </a:r>
          </a:p>
          <a:p>
            <a:pPr algn="ctr"/>
            <a:r>
              <a:rPr lang="en-US" sz="800" b="1" dirty="0" smtClean="0">
                <a:solidFill>
                  <a:sysClr val="windowText" lastClr="000000"/>
                </a:solidFill>
                <a:latin typeface="Arial" pitchFamily="34" charset="0"/>
                <a:cs typeface="Arial" pitchFamily="34" charset="0"/>
              </a:rPr>
              <a:t>QM</a:t>
            </a:r>
            <a:endParaRPr lang="en-US" sz="800" b="1" dirty="0">
              <a:solidFill>
                <a:sysClr val="windowText" lastClr="000000"/>
              </a:solidFill>
              <a:latin typeface="Arial" pitchFamily="34" charset="0"/>
              <a:cs typeface="Arial" pitchFamily="34" charset="0"/>
            </a:endParaRPr>
          </a:p>
        </p:txBody>
      </p:sp>
      <p:sp>
        <p:nvSpPr>
          <p:cNvPr id="478" name="Oval 477"/>
          <p:cNvSpPr/>
          <p:nvPr/>
        </p:nvSpPr>
        <p:spPr>
          <a:xfrm>
            <a:off x="848666" y="447878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Oval 478"/>
          <p:cNvSpPr/>
          <p:nvPr/>
        </p:nvSpPr>
        <p:spPr>
          <a:xfrm>
            <a:off x="921338" y="447878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Oval 479"/>
          <p:cNvSpPr/>
          <p:nvPr/>
        </p:nvSpPr>
        <p:spPr>
          <a:xfrm>
            <a:off x="991482" y="447878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Oval 480"/>
          <p:cNvSpPr/>
          <p:nvPr/>
        </p:nvSpPr>
        <p:spPr>
          <a:xfrm>
            <a:off x="1232194" y="447878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Oval 481"/>
          <p:cNvSpPr/>
          <p:nvPr/>
        </p:nvSpPr>
        <p:spPr>
          <a:xfrm>
            <a:off x="1378538" y="447878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Oval 482"/>
          <p:cNvSpPr/>
          <p:nvPr/>
        </p:nvSpPr>
        <p:spPr>
          <a:xfrm>
            <a:off x="1302338" y="447899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TextBox 484"/>
          <p:cNvSpPr txBox="1"/>
          <p:nvPr/>
        </p:nvSpPr>
        <p:spPr>
          <a:xfrm>
            <a:off x="7321129" y="1676016"/>
            <a:ext cx="470000"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9MSC</a:t>
            </a:r>
            <a:endParaRPr lang="en-US" sz="800" b="1" dirty="0">
              <a:latin typeface="Arial" pitchFamily="34" charset="0"/>
              <a:cs typeface="Arial" pitchFamily="34" charset="0"/>
            </a:endParaRPr>
          </a:p>
        </p:txBody>
      </p:sp>
      <p:grpSp>
        <p:nvGrpSpPr>
          <p:cNvPr id="486" name="Group 485"/>
          <p:cNvGrpSpPr/>
          <p:nvPr/>
        </p:nvGrpSpPr>
        <p:grpSpPr>
          <a:xfrm>
            <a:off x="7441876" y="4724805"/>
            <a:ext cx="319323" cy="390842"/>
            <a:chOff x="7243555" y="5479159"/>
            <a:chExt cx="319323" cy="390842"/>
          </a:xfrm>
        </p:grpSpPr>
        <p:grpSp>
          <p:nvGrpSpPr>
            <p:cNvPr id="487" name="Group 374"/>
            <p:cNvGrpSpPr/>
            <p:nvPr/>
          </p:nvGrpSpPr>
          <p:grpSpPr>
            <a:xfrm>
              <a:off x="7243555" y="5625162"/>
              <a:ext cx="319323" cy="244839"/>
              <a:chOff x="9753600" y="1752600"/>
              <a:chExt cx="319323" cy="244839"/>
            </a:xfrm>
          </p:grpSpPr>
          <p:sp>
            <p:nvSpPr>
              <p:cNvPr id="489" name="Rectangle 35">
                <a:hlinkClick r:id="" action="ppaction://noaction"/>
              </p:cNvPr>
              <p:cNvSpPr>
                <a:spLocks noChangeArrowheads="1"/>
              </p:cNvSpPr>
              <p:nvPr/>
            </p:nvSpPr>
            <p:spPr bwMode="auto">
              <a:xfrm>
                <a:off x="9753600" y="1752600"/>
                <a:ext cx="319323" cy="244839"/>
              </a:xfrm>
              <a:prstGeom prst="rect">
                <a:avLst/>
              </a:prstGeom>
              <a:solidFill>
                <a:srgbClr val="99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90" name="Straight Connector 489"/>
              <p:cNvCxnSpPr>
                <a:stCxn id="489" idx="0"/>
                <a:endCxn id="489" idx="2"/>
              </p:cNvCxnSpPr>
              <p:nvPr/>
            </p:nvCxnSpPr>
            <p:spPr>
              <a:xfrm>
                <a:off x="9913262" y="1752600"/>
                <a:ext cx="0" cy="24483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a:stCxn id="489" idx="1"/>
                <a:endCxn id="489" idx="3"/>
              </p:cNvCxnSpPr>
              <p:nvPr/>
            </p:nvCxnSpPr>
            <p:spPr>
              <a:xfrm>
                <a:off x="9753600" y="1875020"/>
                <a:ext cx="31932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8" name="TextBox 487"/>
            <p:cNvSpPr txBox="1"/>
            <p:nvPr/>
          </p:nvSpPr>
          <p:spPr>
            <a:xfrm>
              <a:off x="7273525" y="5479159"/>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grpSp>
        <p:nvGrpSpPr>
          <p:cNvPr id="499" name="Group 498"/>
          <p:cNvGrpSpPr/>
          <p:nvPr/>
        </p:nvGrpSpPr>
        <p:grpSpPr>
          <a:xfrm>
            <a:off x="3457828" y="5777935"/>
            <a:ext cx="190599" cy="45719"/>
            <a:chOff x="6257586" y="1834166"/>
            <a:chExt cx="190599" cy="45719"/>
          </a:xfrm>
        </p:grpSpPr>
        <p:sp>
          <p:nvSpPr>
            <p:cNvPr id="500" name="Oval 499"/>
            <p:cNvSpPr/>
            <p:nvPr/>
          </p:nvSpPr>
          <p:spPr>
            <a:xfrm>
              <a:off x="6257586" y="1834166"/>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Oval 500"/>
            <p:cNvSpPr/>
            <p:nvPr/>
          </p:nvSpPr>
          <p:spPr>
            <a:xfrm>
              <a:off x="6329756" y="1834166"/>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Oval 501"/>
            <p:cNvSpPr/>
            <p:nvPr/>
          </p:nvSpPr>
          <p:spPr>
            <a:xfrm>
              <a:off x="6402466" y="1834166"/>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3" name="Group 239"/>
          <p:cNvGrpSpPr/>
          <p:nvPr/>
        </p:nvGrpSpPr>
        <p:grpSpPr>
          <a:xfrm>
            <a:off x="3386675" y="5856659"/>
            <a:ext cx="319323" cy="244839"/>
            <a:chOff x="9753600" y="1752600"/>
            <a:chExt cx="319323" cy="244839"/>
          </a:xfrm>
        </p:grpSpPr>
        <p:sp>
          <p:nvSpPr>
            <p:cNvPr id="504" name="Rectangle 35">
              <a:hlinkClick r:id="" action="ppaction://noaction"/>
            </p:cNvPr>
            <p:cNvSpPr>
              <a:spLocks noChangeArrowheads="1"/>
            </p:cNvSpPr>
            <p:nvPr/>
          </p:nvSpPr>
          <p:spPr bwMode="auto">
            <a:xfrm>
              <a:off x="9753600" y="1752600"/>
              <a:ext cx="319323" cy="244839"/>
            </a:xfrm>
            <a:prstGeom prst="rect">
              <a:avLst/>
            </a:prstGeom>
            <a:solidFill>
              <a:srgbClr val="99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505" name="Straight Connector 504"/>
            <p:cNvCxnSpPr>
              <a:stCxn id="504" idx="0"/>
              <a:endCxn id="504" idx="2"/>
            </p:cNvCxnSpPr>
            <p:nvPr/>
          </p:nvCxnSpPr>
          <p:spPr>
            <a:xfrm>
              <a:off x="9913262" y="1752600"/>
              <a:ext cx="0" cy="24483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a:stCxn id="504" idx="1"/>
              <a:endCxn id="504" idx="3"/>
            </p:cNvCxnSpPr>
            <p:nvPr/>
          </p:nvCxnSpPr>
          <p:spPr>
            <a:xfrm>
              <a:off x="9753600" y="1875020"/>
              <a:ext cx="31932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7" name="Rectangle 506"/>
          <p:cNvSpPr/>
          <p:nvPr/>
        </p:nvSpPr>
        <p:spPr>
          <a:xfrm>
            <a:off x="7393059" y="4933542"/>
            <a:ext cx="423192" cy="125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1984 USAH</a:t>
            </a:r>
            <a:endParaRPr lang="en-US" sz="800" dirty="0">
              <a:solidFill>
                <a:schemeClr val="tx1"/>
              </a:solidFill>
            </a:endParaRPr>
          </a:p>
        </p:txBody>
      </p:sp>
      <p:sp>
        <p:nvSpPr>
          <p:cNvPr id="508" name="Rectangle 507"/>
          <p:cNvSpPr/>
          <p:nvPr/>
        </p:nvSpPr>
        <p:spPr>
          <a:xfrm>
            <a:off x="7389566" y="3822986"/>
            <a:ext cx="423192" cy="125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4960</a:t>
            </a:r>
          </a:p>
          <a:p>
            <a:pPr algn="ctr"/>
            <a:r>
              <a:rPr lang="en-US" sz="800" dirty="0" smtClean="0">
                <a:solidFill>
                  <a:schemeClr val="tx1"/>
                </a:solidFill>
              </a:rPr>
              <a:t>MFTB</a:t>
            </a:r>
            <a:endParaRPr lang="en-US" sz="800" dirty="0">
              <a:solidFill>
                <a:schemeClr val="tx1"/>
              </a:solidFill>
            </a:endParaRPr>
          </a:p>
        </p:txBody>
      </p:sp>
      <p:grpSp>
        <p:nvGrpSpPr>
          <p:cNvPr id="511" name="Group 169"/>
          <p:cNvGrpSpPr/>
          <p:nvPr/>
        </p:nvGrpSpPr>
        <p:grpSpPr>
          <a:xfrm>
            <a:off x="8113002" y="2554050"/>
            <a:ext cx="319323" cy="321039"/>
            <a:chOff x="9372600" y="2514600"/>
            <a:chExt cx="319323" cy="321039"/>
          </a:xfrm>
        </p:grpSpPr>
        <p:sp>
          <p:nvSpPr>
            <p:cNvPr id="512" name="Rectangle 35">
              <a:hlinkClick r:id="" action="ppaction://noaction"/>
            </p:cNvPr>
            <p:cNvSpPr>
              <a:spLocks noChangeArrowheads="1"/>
            </p:cNvSpPr>
            <p:nvPr/>
          </p:nvSpPr>
          <p:spPr bwMode="auto">
            <a:xfrm>
              <a:off x="9372600" y="2590800"/>
              <a:ext cx="319323" cy="244839"/>
            </a:xfrm>
            <a:prstGeom prst="rect">
              <a:avLst/>
            </a:prstGeom>
            <a:solidFill>
              <a:srgbClr val="0066FF"/>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513" name="Straight Connector 512"/>
            <p:cNvCxnSpPr/>
            <p:nvPr/>
          </p:nvCxnSpPr>
          <p:spPr>
            <a:xfrm flipH="1">
              <a:off x="9376975" y="2599550"/>
              <a:ext cx="304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9372600" y="2590800"/>
              <a:ext cx="309175" cy="237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9531200" y="2514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6" name="Group 129"/>
          <p:cNvGrpSpPr/>
          <p:nvPr/>
        </p:nvGrpSpPr>
        <p:grpSpPr>
          <a:xfrm>
            <a:off x="8145691" y="2936245"/>
            <a:ext cx="319323" cy="321039"/>
            <a:chOff x="10058400" y="2971800"/>
            <a:chExt cx="319323" cy="321039"/>
          </a:xfrm>
          <a:solidFill>
            <a:srgbClr val="FF9933"/>
          </a:solidFill>
        </p:grpSpPr>
        <p:sp>
          <p:nvSpPr>
            <p:cNvPr id="517" name="Rectangle 35">
              <a:hlinkClick r:id="" action="ppaction://noaction"/>
            </p:cNvPr>
            <p:cNvSpPr>
              <a:spLocks noChangeArrowheads="1"/>
            </p:cNvSpPr>
            <p:nvPr/>
          </p:nvSpPr>
          <p:spPr bwMode="auto">
            <a:xfrm>
              <a:off x="10058400" y="3048000"/>
              <a:ext cx="319323" cy="244839"/>
            </a:xfrm>
            <a:prstGeom prst="rect">
              <a:avLst/>
            </a:prstGeom>
            <a:grp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chemeClr val="tx1"/>
                  </a:solidFill>
                  <a:latin typeface="Arial" pitchFamily="34" charset="0"/>
                  <a:cs typeface="Arial" pitchFamily="34" charset="0"/>
                </a:rPr>
                <a:t>FSC</a:t>
              </a:r>
              <a:endParaRPr lang="en-US" sz="1000" b="1" dirty="0">
                <a:solidFill>
                  <a:schemeClr val="tx1"/>
                </a:solidFill>
                <a:latin typeface="Arial" pitchFamily="34" charset="0"/>
                <a:cs typeface="Arial" pitchFamily="34" charset="0"/>
              </a:endParaRPr>
            </a:p>
          </p:txBody>
        </p:sp>
        <p:cxnSp>
          <p:nvCxnSpPr>
            <p:cNvPr id="518" name="Straight Connector 517"/>
            <p:cNvCxnSpPr/>
            <p:nvPr/>
          </p:nvCxnSpPr>
          <p:spPr>
            <a:xfrm>
              <a:off x="10220100" y="2971800"/>
              <a:ext cx="0" cy="762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9" name="TextBox 518"/>
          <p:cNvSpPr txBox="1"/>
          <p:nvPr/>
        </p:nvSpPr>
        <p:spPr>
          <a:xfrm rot="5400000">
            <a:off x="8217795" y="2923517"/>
            <a:ext cx="184731" cy="400110"/>
          </a:xfrm>
          <a:prstGeom prst="rect">
            <a:avLst/>
          </a:prstGeom>
          <a:noFill/>
        </p:spPr>
        <p:txBody>
          <a:bodyPr wrap="none" rtlCol="0">
            <a:spAutoFit/>
          </a:bodyPr>
          <a:lstStyle/>
          <a:p>
            <a:pPr marL="91440" indent="-171450">
              <a:buSzPct val="100000"/>
            </a:pPr>
            <a:endParaRPr lang="en-US" sz="2000" dirty="0">
              <a:latin typeface="Arial" pitchFamily="34" charset="0"/>
              <a:cs typeface="Arial" pitchFamily="34" charset="0"/>
            </a:endParaRPr>
          </a:p>
        </p:txBody>
      </p:sp>
      <p:sp>
        <p:nvSpPr>
          <p:cNvPr id="185" name="AutoShape 11"/>
          <p:cNvSpPr>
            <a:spLocks noChangeArrowheads="1"/>
          </p:cNvSpPr>
          <p:nvPr/>
        </p:nvSpPr>
        <p:spPr bwMode="auto">
          <a:xfrm>
            <a:off x="4609955" y="1970721"/>
            <a:ext cx="1447800" cy="914293"/>
          </a:xfrm>
          <a:prstGeom prst="wedgeRectCallout">
            <a:avLst>
              <a:gd name="adj1" fmla="val 131080"/>
              <a:gd name="adj2" fmla="val -101994"/>
            </a:avLst>
          </a:prstGeom>
          <a:solidFill>
            <a:schemeClr val="bg2">
              <a:lumMod val="50000"/>
            </a:schemeClr>
          </a:solidFill>
          <a:ln>
            <a:headEnd/>
            <a:tailEnd/>
          </a:ln>
        </p:spPr>
        <p:style>
          <a:lnRef idx="1">
            <a:schemeClr val="dk1"/>
          </a:lnRef>
          <a:fillRef idx="2">
            <a:schemeClr val="dk1"/>
          </a:fillRef>
          <a:effectRef idx="1">
            <a:schemeClr val="dk1"/>
          </a:effectRef>
          <a:fontRef idx="minor">
            <a:schemeClr val="dk1"/>
          </a:fontRef>
        </p:style>
        <p:txBody>
          <a:bodyPr/>
          <a:lstStyle/>
          <a:p>
            <a:pPr algn="ctr" fontAlgn="auto">
              <a:lnSpc>
                <a:spcPct val="80000"/>
              </a:lnSpc>
              <a:spcBef>
                <a:spcPts val="0"/>
              </a:spcBef>
              <a:spcAft>
                <a:spcPts val="0"/>
              </a:spcAft>
              <a:defRPr/>
            </a:pPr>
            <a:r>
              <a:rPr lang="en-US" sz="800" b="1" u="sng" dirty="0" smtClean="0">
                <a:solidFill>
                  <a:schemeClr val="bg1"/>
                </a:solidFill>
                <a:latin typeface="Arial" pitchFamily="34" charset="0"/>
                <a:cs typeface="Arial" pitchFamily="34" charset="0"/>
              </a:rPr>
              <a:t>ALASKA (JBER)</a:t>
            </a: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lnSpc>
                <a:spcPct val="80000"/>
              </a:lnSpc>
              <a:spcBef>
                <a:spcPts val="0"/>
              </a:spcBef>
              <a:spcAft>
                <a:spcPts val="0"/>
              </a:spcAft>
              <a:buFont typeface="Arial" pitchFamily="34" charset="0"/>
              <a:buChar char="•"/>
              <a:defRPr/>
            </a:pPr>
            <a:endParaRPr lang="en-US" sz="800" b="1" dirty="0" smtClean="0">
              <a:solidFill>
                <a:schemeClr val="bg1"/>
              </a:solidFill>
              <a:latin typeface="Arial" pitchFamily="34" charset="0"/>
              <a:cs typeface="Arial" pitchFamily="34" charset="0"/>
            </a:endParaRPr>
          </a:p>
          <a:p>
            <a:pPr fontAlgn="auto">
              <a:spcBef>
                <a:spcPts val="0"/>
              </a:spcBef>
              <a:spcAft>
                <a:spcPts val="0"/>
              </a:spcAft>
              <a:defRPr/>
            </a:pPr>
            <a:endParaRPr lang="en-US" sz="700" b="1" dirty="0" smtClean="0">
              <a:solidFill>
                <a:schemeClr val="bg1"/>
              </a:solidFill>
              <a:latin typeface="Arial" pitchFamily="34" charset="0"/>
              <a:cs typeface="Arial" pitchFamily="34" charset="0"/>
            </a:endParaRPr>
          </a:p>
          <a:p>
            <a:pPr fontAlgn="auto">
              <a:lnSpc>
                <a:spcPts val="1200"/>
              </a:lnSpc>
              <a:spcBef>
                <a:spcPts val="0"/>
              </a:spcBef>
              <a:spcAft>
                <a:spcPts val="0"/>
              </a:spcAft>
              <a:defRPr/>
            </a:pPr>
            <a:endParaRPr lang="en-US" sz="1050" b="1" dirty="0">
              <a:solidFill>
                <a:schemeClr val="bg1"/>
              </a:solidFill>
            </a:endParaRPr>
          </a:p>
        </p:txBody>
      </p:sp>
      <p:grpSp>
        <p:nvGrpSpPr>
          <p:cNvPr id="225" name="Group 106"/>
          <p:cNvGrpSpPr/>
          <p:nvPr/>
        </p:nvGrpSpPr>
        <p:grpSpPr>
          <a:xfrm>
            <a:off x="5148949" y="2113142"/>
            <a:ext cx="319323" cy="321039"/>
            <a:chOff x="9073896" y="3581400"/>
            <a:chExt cx="319323" cy="321039"/>
          </a:xfrm>
        </p:grpSpPr>
        <p:sp>
          <p:nvSpPr>
            <p:cNvPr id="226" name="Rectangle 35">
              <a:hlinkClick r:id="" action="ppaction://noaction"/>
            </p:cNvPr>
            <p:cNvSpPr>
              <a:spLocks noChangeArrowheads="1"/>
            </p:cNvSpPr>
            <p:nvPr/>
          </p:nvSpPr>
          <p:spPr bwMode="auto">
            <a:xfrm>
              <a:off x="9073896" y="3657600"/>
              <a:ext cx="319323" cy="244839"/>
            </a:xfrm>
            <a:prstGeom prst="rect">
              <a:avLst/>
            </a:prstGeom>
            <a:solidFill>
              <a:srgbClr val="00342E"/>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3301</a:t>
              </a:r>
            </a:p>
            <a:p>
              <a:pPr algn="ctr"/>
              <a:r>
                <a:rPr lang="en-US" sz="800" b="1" dirty="0" smtClean="0">
                  <a:solidFill>
                    <a:srgbClr val="FFFF00"/>
                  </a:solidFill>
                  <a:latin typeface="Arial" pitchFamily="34" charset="0"/>
                  <a:cs typeface="Arial" pitchFamily="34" charset="0"/>
                </a:rPr>
                <a:t>MSB</a:t>
              </a:r>
              <a:endParaRPr lang="en-US" sz="800" b="1" dirty="0">
                <a:solidFill>
                  <a:srgbClr val="FFFF00"/>
                </a:solidFill>
                <a:latin typeface="Arial" pitchFamily="34" charset="0"/>
                <a:cs typeface="Arial" pitchFamily="34" charset="0"/>
              </a:endParaRPr>
            </a:p>
          </p:txBody>
        </p:sp>
        <p:cxnSp>
          <p:nvCxnSpPr>
            <p:cNvPr id="227" name="Straight Connector 226"/>
            <p:cNvCxnSpPr/>
            <p:nvPr/>
          </p:nvCxnSpPr>
          <p:spPr>
            <a:xfrm>
              <a:off x="9211110" y="3581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9253210" y="3581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 182"/>
          <p:cNvGrpSpPr/>
          <p:nvPr/>
        </p:nvGrpSpPr>
        <p:grpSpPr>
          <a:xfrm>
            <a:off x="5504165" y="2113142"/>
            <a:ext cx="400110" cy="365421"/>
            <a:chOff x="10022815" y="3733800"/>
            <a:chExt cx="400110" cy="365421"/>
          </a:xfrm>
        </p:grpSpPr>
        <p:grpSp>
          <p:nvGrpSpPr>
            <p:cNvPr id="258" name="Group 129"/>
            <p:cNvGrpSpPr/>
            <p:nvPr/>
          </p:nvGrpSpPr>
          <p:grpSpPr>
            <a:xfrm>
              <a:off x="10058400" y="3733800"/>
              <a:ext cx="319323" cy="321039"/>
              <a:chOff x="10058400" y="2971800"/>
              <a:chExt cx="319323" cy="321039"/>
            </a:xfrm>
          </p:grpSpPr>
          <p:sp>
            <p:nvSpPr>
              <p:cNvPr id="260" name="Rectangle 35">
                <a:hlinkClick r:id="" action="ppaction://noaction"/>
              </p:cNvPr>
              <p:cNvSpPr>
                <a:spLocks noChangeArrowheads="1"/>
              </p:cNvSpPr>
              <p:nvPr/>
            </p:nvSpPr>
            <p:spPr bwMode="auto">
              <a:xfrm>
                <a:off x="10058400" y="3048000"/>
                <a:ext cx="319323" cy="244839"/>
              </a:xfrm>
              <a:prstGeom prst="rect">
                <a:avLst/>
              </a:prstGeom>
              <a:solidFill>
                <a:srgbClr val="FF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just"/>
                <a:endParaRPr lang="en-US" sz="1000" b="1" dirty="0">
                  <a:solidFill>
                    <a:srgbClr val="FFFF00"/>
                  </a:solidFill>
                  <a:latin typeface="Arial" pitchFamily="34" charset="0"/>
                  <a:cs typeface="Arial" pitchFamily="34" charset="0"/>
                </a:endParaRPr>
              </a:p>
            </p:txBody>
          </p:sp>
          <p:cxnSp>
            <p:nvCxnSpPr>
              <p:cNvPr id="261" name="Straight Connector 260"/>
              <p:cNvCxnSpPr/>
              <p:nvPr/>
            </p:nvCxnSpPr>
            <p:spPr>
              <a:xfrm>
                <a:off x="10220100" y="29718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9" name="TextBox 258"/>
            <p:cNvSpPr txBox="1"/>
            <p:nvPr/>
          </p:nvSpPr>
          <p:spPr>
            <a:xfrm rot="5400000">
              <a:off x="10044776" y="3721072"/>
              <a:ext cx="356188" cy="400110"/>
            </a:xfrm>
            <a:prstGeom prst="rect">
              <a:avLst/>
            </a:prstGeom>
            <a:noFill/>
          </p:spPr>
          <p:txBody>
            <a:bodyPr wrap="none" rtlCol="0">
              <a:spAutoFit/>
            </a:bodyPr>
            <a:lstStyle/>
            <a:p>
              <a:pPr marL="91440" indent="-171450">
                <a:buSzPct val="100000"/>
              </a:pPr>
              <a:r>
                <a:rPr lang="en-US" sz="2000"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281" name="Group 238"/>
          <p:cNvGrpSpPr/>
          <p:nvPr/>
        </p:nvGrpSpPr>
        <p:grpSpPr>
          <a:xfrm>
            <a:off x="4786696" y="2040860"/>
            <a:ext cx="319323" cy="394502"/>
            <a:chOff x="9464040" y="3648456"/>
            <a:chExt cx="319323" cy="394502"/>
          </a:xfrm>
        </p:grpSpPr>
        <p:sp>
          <p:nvSpPr>
            <p:cNvPr id="282" name="Rectangle 35">
              <a:hlinkClick r:id="" action="ppaction://noaction"/>
            </p:cNvPr>
            <p:cNvSpPr>
              <a:spLocks noChangeArrowheads="1"/>
            </p:cNvSpPr>
            <p:nvPr/>
          </p:nvSpPr>
          <p:spPr bwMode="auto">
            <a:xfrm>
              <a:off x="9464040" y="3798119"/>
              <a:ext cx="319323" cy="244839"/>
            </a:xfrm>
            <a:prstGeom prst="rect">
              <a:avLst/>
            </a:prstGeom>
            <a:solidFill>
              <a:srgbClr val="00342E"/>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rgbClr val="FFFF00"/>
                  </a:solidFill>
                  <a:latin typeface="Arial" pitchFamily="34" charset="0"/>
                  <a:cs typeface="Arial" pitchFamily="34" charset="0"/>
                </a:rPr>
                <a:t>3</a:t>
              </a:r>
            </a:p>
            <a:p>
              <a:pPr algn="ctr"/>
              <a:r>
                <a:rPr lang="en-US" sz="800" b="1" dirty="0" smtClean="0">
                  <a:solidFill>
                    <a:srgbClr val="FFFF00"/>
                  </a:solidFill>
                  <a:latin typeface="Arial" pitchFamily="34" charset="0"/>
                  <a:cs typeface="Arial" pitchFamily="34" charset="0"/>
                </a:rPr>
                <a:t>MSG</a:t>
              </a:r>
              <a:endParaRPr lang="en-US" sz="800" b="1" dirty="0">
                <a:solidFill>
                  <a:srgbClr val="FFFF00"/>
                </a:solidFill>
                <a:latin typeface="Arial" pitchFamily="34" charset="0"/>
                <a:cs typeface="Arial" pitchFamily="34" charset="0"/>
              </a:endParaRPr>
            </a:p>
          </p:txBody>
        </p:sp>
        <p:sp>
          <p:nvSpPr>
            <p:cNvPr id="283" name="TextBox 282"/>
            <p:cNvSpPr txBox="1"/>
            <p:nvPr/>
          </p:nvSpPr>
          <p:spPr>
            <a:xfrm>
              <a:off x="9491910" y="3648456"/>
              <a:ext cx="253596" cy="215444"/>
            </a:xfrm>
            <a:prstGeom prst="rect">
              <a:avLst/>
            </a:prstGeom>
            <a:noFill/>
          </p:spPr>
          <p:txBody>
            <a:bodyPr wrap="none" rtlCol="0">
              <a:spAutoFit/>
            </a:bodyPr>
            <a:lstStyle/>
            <a:p>
              <a:pPr marL="91440" indent="-171450">
                <a:buSzPct val="100000"/>
              </a:pPr>
              <a:r>
                <a:rPr lang="en-US" sz="800" b="1" dirty="0" smtClean="0">
                  <a:latin typeface="Arial" pitchFamily="34" charset="0"/>
                  <a:cs typeface="Arial" pitchFamily="34" charset="0"/>
                </a:rPr>
                <a:t>X</a:t>
              </a:r>
              <a:endParaRPr lang="en-US" sz="800" b="1" dirty="0">
                <a:latin typeface="Arial" pitchFamily="34" charset="0"/>
                <a:cs typeface="Arial" pitchFamily="34" charset="0"/>
              </a:endParaRPr>
            </a:p>
          </p:txBody>
        </p:sp>
      </p:grpSp>
      <p:grpSp>
        <p:nvGrpSpPr>
          <p:cNvPr id="284" name="Group 253"/>
          <p:cNvGrpSpPr/>
          <p:nvPr/>
        </p:nvGrpSpPr>
        <p:grpSpPr>
          <a:xfrm>
            <a:off x="5523853" y="2463659"/>
            <a:ext cx="319323" cy="310149"/>
            <a:chOff x="9372600" y="1985559"/>
            <a:chExt cx="319323" cy="310149"/>
          </a:xfrm>
        </p:grpSpPr>
        <p:sp>
          <p:nvSpPr>
            <p:cNvPr id="285" name="Rectangle 35">
              <a:hlinkClick r:id="" action="ppaction://noaction"/>
            </p:cNvPr>
            <p:cNvSpPr>
              <a:spLocks noChangeArrowheads="1"/>
            </p:cNvSpPr>
            <p:nvPr/>
          </p:nvSpPr>
          <p:spPr bwMode="auto">
            <a:xfrm>
              <a:off x="9372600" y="2050869"/>
              <a:ext cx="319323" cy="244839"/>
            </a:xfrm>
            <a:prstGeom prst="rect">
              <a:avLst/>
            </a:prstGeom>
            <a:solidFill>
              <a:srgbClr val="FFFF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800" b="1" dirty="0" smtClean="0">
                  <a:solidFill>
                    <a:sysClr val="windowText" lastClr="000000"/>
                  </a:solidFill>
                  <a:latin typeface="Arial" pitchFamily="34" charset="0"/>
                  <a:cs typeface="Arial" pitchFamily="34" charset="0"/>
                </a:rPr>
                <a:t>TSG</a:t>
              </a:r>
            </a:p>
            <a:p>
              <a:pPr algn="ctr"/>
              <a:r>
                <a:rPr lang="en-US" sz="800" b="1" dirty="0" smtClean="0">
                  <a:solidFill>
                    <a:sysClr val="windowText" lastClr="000000"/>
                  </a:solidFill>
                  <a:latin typeface="Arial" pitchFamily="34" charset="0"/>
                  <a:cs typeface="Arial" pitchFamily="34" charset="0"/>
                </a:rPr>
                <a:t>AK</a:t>
              </a:r>
              <a:endParaRPr lang="en-US" sz="800" b="1" dirty="0">
                <a:solidFill>
                  <a:sysClr val="windowText" lastClr="000000"/>
                </a:solidFill>
                <a:latin typeface="Arial" pitchFamily="34" charset="0"/>
                <a:cs typeface="Arial" pitchFamily="34" charset="0"/>
              </a:endParaRPr>
            </a:p>
          </p:txBody>
        </p:sp>
        <p:grpSp>
          <p:nvGrpSpPr>
            <p:cNvPr id="286" name="Group 249"/>
            <p:cNvGrpSpPr/>
            <p:nvPr/>
          </p:nvGrpSpPr>
          <p:grpSpPr>
            <a:xfrm>
              <a:off x="9435738" y="1985559"/>
              <a:ext cx="190599" cy="45719"/>
              <a:chOff x="9677940" y="3886200"/>
              <a:chExt cx="190599" cy="45719"/>
            </a:xfrm>
          </p:grpSpPr>
          <p:sp>
            <p:nvSpPr>
              <p:cNvPr id="287" name="Oval 286"/>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08" name="Group 279"/>
          <p:cNvGrpSpPr/>
          <p:nvPr/>
        </p:nvGrpSpPr>
        <p:grpSpPr>
          <a:xfrm>
            <a:off x="5152456" y="2468018"/>
            <a:ext cx="319323" cy="307977"/>
            <a:chOff x="10210800" y="3213462"/>
            <a:chExt cx="319323" cy="307977"/>
          </a:xfrm>
        </p:grpSpPr>
        <p:sp>
          <p:nvSpPr>
            <p:cNvPr id="309" name="Rectangle 35">
              <a:hlinkClick r:id="" action="ppaction://noaction"/>
            </p:cNvPr>
            <p:cNvSpPr>
              <a:spLocks noChangeArrowheads="1"/>
            </p:cNvSpPr>
            <p:nvPr/>
          </p:nvSpPr>
          <p:spPr bwMode="auto">
            <a:xfrm>
              <a:off x="10210800" y="3276600"/>
              <a:ext cx="319323" cy="244839"/>
            </a:xfrm>
            <a:prstGeom prst="rect">
              <a:avLst/>
            </a:prstGeom>
            <a:solidFill>
              <a:srgbClr val="FFE9AB"/>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000" b="1" dirty="0" smtClean="0">
                  <a:solidFill>
                    <a:sysClr val="windowText" lastClr="000000"/>
                  </a:solidFill>
                  <a:latin typeface="Arial" pitchFamily="34" charset="0"/>
                  <a:cs typeface="Arial" pitchFamily="34" charset="0"/>
                </a:rPr>
                <a:t>QM</a:t>
              </a:r>
            </a:p>
            <a:p>
              <a:pPr algn="ctr"/>
              <a:r>
                <a:rPr lang="en-US" sz="500" b="1" dirty="0" smtClean="0">
                  <a:solidFill>
                    <a:sysClr val="windowText" lastClr="000000"/>
                  </a:solidFill>
                  <a:latin typeface="Arial" pitchFamily="34" charset="0"/>
                  <a:cs typeface="Arial" pitchFamily="34" charset="0"/>
                </a:rPr>
                <a:t>(MA)</a:t>
              </a:r>
              <a:endParaRPr lang="en-US" sz="500" b="1" dirty="0">
                <a:solidFill>
                  <a:sysClr val="windowText" lastClr="000000"/>
                </a:solidFill>
                <a:latin typeface="Arial" pitchFamily="34" charset="0"/>
                <a:cs typeface="Arial" pitchFamily="34" charset="0"/>
              </a:endParaRPr>
            </a:p>
          </p:txBody>
        </p:sp>
        <p:grpSp>
          <p:nvGrpSpPr>
            <p:cNvPr id="310" name="Group 275"/>
            <p:cNvGrpSpPr/>
            <p:nvPr/>
          </p:nvGrpSpPr>
          <p:grpSpPr>
            <a:xfrm>
              <a:off x="10273938" y="3213462"/>
              <a:ext cx="190599" cy="45719"/>
              <a:chOff x="9677940" y="3886200"/>
              <a:chExt cx="190599" cy="45719"/>
            </a:xfrm>
          </p:grpSpPr>
          <p:sp>
            <p:nvSpPr>
              <p:cNvPr id="311" name="Oval 310"/>
              <p:cNvSpPr/>
              <p:nvPr/>
            </p:nvSpPr>
            <p:spPr>
              <a:xfrm>
                <a:off x="967794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Oval 311"/>
              <p:cNvSpPr/>
              <p:nvPr/>
            </p:nvSpPr>
            <p:spPr>
              <a:xfrm>
                <a:off x="975011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Oval 312"/>
              <p:cNvSpPr/>
              <p:nvPr/>
            </p:nvSpPr>
            <p:spPr>
              <a:xfrm>
                <a:off x="9822820" y="3886200"/>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92" name="Group 239"/>
          <p:cNvGrpSpPr/>
          <p:nvPr/>
        </p:nvGrpSpPr>
        <p:grpSpPr>
          <a:xfrm>
            <a:off x="4780878" y="2541736"/>
            <a:ext cx="319323" cy="244839"/>
            <a:chOff x="9753600" y="1752600"/>
            <a:chExt cx="319323" cy="244839"/>
          </a:xfrm>
        </p:grpSpPr>
        <p:sp>
          <p:nvSpPr>
            <p:cNvPr id="493" name="Rectangle 35">
              <a:hlinkClick r:id="" action="ppaction://noaction"/>
            </p:cNvPr>
            <p:cNvSpPr>
              <a:spLocks noChangeArrowheads="1"/>
            </p:cNvSpPr>
            <p:nvPr/>
          </p:nvSpPr>
          <p:spPr bwMode="auto">
            <a:xfrm>
              <a:off x="9753600" y="1752600"/>
              <a:ext cx="319323" cy="244839"/>
            </a:xfrm>
            <a:prstGeom prst="rect">
              <a:avLst/>
            </a:prstGeom>
            <a:solidFill>
              <a:srgbClr val="990000"/>
            </a:solidFill>
            <a:ln>
              <a:solidFill>
                <a:schemeClr val="tx1"/>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endParaRPr lang="en-US" sz="1000" b="1" dirty="0">
                <a:solidFill>
                  <a:sysClr val="windowText" lastClr="000000"/>
                </a:solidFill>
                <a:latin typeface="Arial" pitchFamily="34" charset="0"/>
                <a:cs typeface="Arial" pitchFamily="34" charset="0"/>
              </a:endParaRPr>
            </a:p>
          </p:txBody>
        </p:sp>
        <p:cxnSp>
          <p:nvCxnSpPr>
            <p:cNvPr id="494" name="Straight Connector 493"/>
            <p:cNvCxnSpPr>
              <a:stCxn id="493" idx="0"/>
              <a:endCxn id="493" idx="2"/>
            </p:cNvCxnSpPr>
            <p:nvPr/>
          </p:nvCxnSpPr>
          <p:spPr>
            <a:xfrm>
              <a:off x="9913262" y="1752600"/>
              <a:ext cx="0" cy="24483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stCxn id="493" idx="1"/>
              <a:endCxn id="493" idx="3"/>
            </p:cNvCxnSpPr>
            <p:nvPr/>
          </p:nvCxnSpPr>
          <p:spPr>
            <a:xfrm>
              <a:off x="9753600" y="1875020"/>
              <a:ext cx="31932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6" name="Oval 495"/>
          <p:cNvSpPr/>
          <p:nvPr/>
        </p:nvSpPr>
        <p:spPr>
          <a:xfrm>
            <a:off x="4840543" y="2474802"/>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Oval 496"/>
          <p:cNvSpPr/>
          <p:nvPr/>
        </p:nvSpPr>
        <p:spPr>
          <a:xfrm>
            <a:off x="4912713" y="2474802"/>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Oval 497"/>
          <p:cNvSpPr/>
          <p:nvPr/>
        </p:nvSpPr>
        <p:spPr>
          <a:xfrm>
            <a:off x="4985423" y="2474802"/>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9" name="Straight Connector 508"/>
          <p:cNvCxnSpPr/>
          <p:nvPr/>
        </p:nvCxnSpPr>
        <p:spPr>
          <a:xfrm>
            <a:off x="5906851" y="5700211"/>
            <a:ext cx="0" cy="76200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4" name="TextBox 82"/>
          <p:cNvSpPr txBox="1">
            <a:spLocks noChangeArrowheads="1"/>
          </p:cNvSpPr>
          <p:nvPr/>
        </p:nvSpPr>
        <p:spPr bwMode="auto">
          <a:xfrm>
            <a:off x="3013302" y="3581797"/>
            <a:ext cx="3117395" cy="646331"/>
          </a:xfrm>
          <a:prstGeom prst="rect">
            <a:avLst/>
          </a:prstGeom>
          <a:solidFill>
            <a:srgbClr val="FFC000"/>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defPPr>
              <a:defRPr lang="en-US"/>
            </a:defPPr>
            <a:lvl1pPr algn="ctr">
              <a:defRPr sz="1400" b="1">
                <a:latin typeface=" Arial"/>
              </a:defRPr>
            </a:lvl1pPr>
          </a:lstStyle>
          <a:p>
            <a:r>
              <a:rPr lang="en-US" sz="1800" dirty="0" smtClean="0">
                <a:solidFill>
                  <a:prstClr val="black"/>
                </a:solidFill>
              </a:rPr>
              <a:t>Army Reserve </a:t>
            </a:r>
          </a:p>
          <a:p>
            <a:r>
              <a:rPr lang="en-US" sz="1800" dirty="0" smtClean="0">
                <a:solidFill>
                  <a:prstClr val="black"/>
                </a:solidFill>
              </a:rPr>
              <a:t>Forward </a:t>
            </a:r>
            <a:r>
              <a:rPr lang="en-US" sz="1800" dirty="0">
                <a:solidFill>
                  <a:prstClr val="black"/>
                </a:solidFill>
              </a:rPr>
              <a:t>Postured Forces</a:t>
            </a:r>
          </a:p>
        </p:txBody>
      </p:sp>
      <p:grpSp>
        <p:nvGrpSpPr>
          <p:cNvPr id="510" name="Group 8"/>
          <p:cNvGrpSpPr>
            <a:grpSpLocks/>
          </p:cNvGrpSpPr>
          <p:nvPr/>
        </p:nvGrpSpPr>
        <p:grpSpPr bwMode="auto">
          <a:xfrm>
            <a:off x="0" y="605580"/>
            <a:ext cx="9144000" cy="125189"/>
            <a:chOff x="192" y="1023"/>
            <a:chExt cx="5376" cy="96"/>
          </a:xfrm>
        </p:grpSpPr>
        <p:sp>
          <p:nvSpPr>
            <p:cNvPr id="520"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cs typeface="Arial" charset="0"/>
              </a:endParaRPr>
            </a:p>
          </p:txBody>
        </p:sp>
        <p:sp>
          <p:nvSpPr>
            <p:cNvPr id="521"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cs typeface="Arial" charset="0"/>
              </a:endParaRPr>
            </a:p>
          </p:txBody>
        </p:sp>
      </p:grpSp>
      <p:sp>
        <p:nvSpPr>
          <p:cNvPr id="522" name="Rectangle 18"/>
          <p:cNvSpPr>
            <a:spLocks noChangeArrowheads="1"/>
          </p:cNvSpPr>
          <p:nvPr/>
        </p:nvSpPr>
        <p:spPr bwMode="auto">
          <a:xfrm>
            <a:off x="410993" y="-31231"/>
            <a:ext cx="3827520" cy="644525"/>
          </a:xfrm>
          <a:prstGeom prst="rect">
            <a:avLst/>
          </a:prstGeom>
          <a:solidFill>
            <a:schemeClr val="tx1"/>
          </a:solidFill>
          <a:ln w="9525">
            <a:noFill/>
            <a:miter lim="800000"/>
            <a:headEnd/>
            <a:tailEnd/>
          </a:ln>
        </p:spPr>
        <p:txBody>
          <a:bodyPr wrap="none" lIns="91432" tIns="45716" rIns="91432" bIns="45716" anchor="ctr"/>
          <a:lstStyle/>
          <a:p>
            <a:pPr eaLnBrk="0" fontAlgn="base" hangingPunct="0">
              <a:spcBef>
                <a:spcPct val="0"/>
              </a:spcBef>
              <a:spcAft>
                <a:spcPct val="0"/>
              </a:spcAft>
              <a:defRPr/>
            </a:pPr>
            <a:r>
              <a:rPr lang="en-US" sz="1400" b="1" dirty="0">
                <a:solidFill>
                  <a:srgbClr val="F6C700"/>
                </a:solidFill>
                <a:latin typeface="Arial" pitchFamily="34" charset="0"/>
                <a:cs typeface="Arial" charset="0"/>
              </a:rPr>
              <a:t>AMERICA’S </a:t>
            </a:r>
            <a:r>
              <a:rPr lang="en-US" sz="1400" b="1" dirty="0" smtClean="0">
                <a:solidFill>
                  <a:srgbClr val="F6C700"/>
                </a:solidFill>
                <a:latin typeface="Arial" pitchFamily="34" charset="0"/>
                <a:cs typeface="Arial" charset="0"/>
              </a:rPr>
              <a:t>ARMY IN THE PACIFIC</a:t>
            </a:r>
            <a:endParaRPr lang="en-US" sz="1400" b="1" dirty="0">
              <a:solidFill>
                <a:srgbClr val="F6C700"/>
              </a:solidFill>
              <a:latin typeface="Arial" pitchFamily="34" charset="0"/>
              <a:cs typeface="Arial" charset="0"/>
            </a:endParaRPr>
          </a:p>
          <a:p>
            <a:pPr eaLnBrk="0" fontAlgn="base" hangingPunct="0">
              <a:spcBef>
                <a:spcPct val="0"/>
              </a:spcBef>
              <a:spcAft>
                <a:spcPct val="0"/>
              </a:spcAft>
              <a:defRPr/>
            </a:pPr>
            <a:r>
              <a:rPr lang="en-US" sz="1400" b="1" i="1" u="sng" dirty="0" smtClean="0">
                <a:solidFill>
                  <a:srgbClr val="969696"/>
                </a:solidFill>
                <a:latin typeface="Arial" pitchFamily="34" charset="0"/>
                <a:cs typeface="Arial" charset="0"/>
              </a:rPr>
              <a:t>PEOPLE</a:t>
            </a:r>
            <a:r>
              <a:rPr lang="en-US" sz="1400" b="1" i="1" dirty="0" smtClean="0">
                <a:solidFill>
                  <a:srgbClr val="969696"/>
                </a:solidFill>
                <a:latin typeface="Arial" pitchFamily="34" charset="0"/>
                <a:cs typeface="Arial" charset="0"/>
              </a:rPr>
              <a:t> ARE OUR ADVANTAGE!</a:t>
            </a:r>
            <a:endParaRPr lang="en-US" sz="1400" b="1" i="1" dirty="0">
              <a:solidFill>
                <a:srgbClr val="969696"/>
              </a:solidFill>
              <a:latin typeface="Arial" pitchFamily="34" charset="0"/>
              <a:cs typeface="Arial" charset="0"/>
            </a:endParaRPr>
          </a:p>
        </p:txBody>
      </p:sp>
      <p:pic>
        <p:nvPicPr>
          <p:cNvPr id="523" name="Picture 2" descr="C:\Users\Christopher.Jeszensz\AppData\Local\Microsoft\Windows\Temporary Internet Files\Content.Outlook\XX2D04T6\USARMY_2D_2C_LE_NS_P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23685"/>
            <a:ext cx="426057" cy="636980"/>
          </a:xfrm>
          <a:prstGeom prst="rect">
            <a:avLst/>
          </a:prstGeom>
          <a:noFill/>
        </p:spPr>
      </p:pic>
      <p:sp>
        <p:nvSpPr>
          <p:cNvPr id="524" name="Title 1"/>
          <p:cNvSpPr txBox="1">
            <a:spLocks/>
          </p:cNvSpPr>
          <p:nvPr/>
        </p:nvSpPr>
        <p:spPr>
          <a:xfrm>
            <a:off x="4238514" y="-28082"/>
            <a:ext cx="4905486" cy="640690"/>
          </a:xfrm>
          <a:prstGeom prst="rect">
            <a:avLst/>
          </a:prstGeom>
          <a:solidFill>
            <a:schemeClr val="tx1"/>
          </a:solidFill>
        </p:spPr>
        <p:txBody>
          <a:bodyPr anchor="ctr"/>
          <a:lst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a:lstStyle>
          <a:p>
            <a:endParaRPr lang="en-US" sz="2800" dirty="0">
              <a:solidFill>
                <a:srgbClr val="FFC50D"/>
              </a:solidFill>
              <a:effectLst>
                <a:outerShdw blurRad="38100" dist="38100" dir="2700000" algn="tl">
                  <a:srgbClr val="000000">
                    <a:alpha val="43137"/>
                  </a:srgbClr>
                </a:outerShdw>
              </a:effectLst>
            </a:endParaRPr>
          </a:p>
        </p:txBody>
      </p:sp>
      <p:sp>
        <p:nvSpPr>
          <p:cNvPr id="525" name="TextBox 524"/>
          <p:cNvSpPr txBox="1"/>
          <p:nvPr/>
        </p:nvSpPr>
        <p:spPr>
          <a:xfrm>
            <a:off x="3314104" y="19403"/>
            <a:ext cx="5757325" cy="584763"/>
          </a:xfrm>
          <a:prstGeom prst="rect">
            <a:avLst/>
          </a:prstGeom>
          <a:noFill/>
        </p:spPr>
        <p:txBody>
          <a:bodyPr wrap="square" lIns="91429" tIns="45714" rIns="91429" bIns="45714" rtlCol="0">
            <a:spAutoFit/>
          </a:bodyPr>
          <a:lstStyle/>
          <a:p>
            <a:pPr algn="r" eaLnBrk="0" hangingPunct="0">
              <a:defRPr/>
            </a:pPr>
            <a:r>
              <a:rPr lang="en-US" sz="3200" b="1" i="1" dirty="0" smtClean="0">
                <a:solidFill>
                  <a:srgbClr val="FFC50D"/>
                </a:solidFill>
                <a:latin typeface=" Arial"/>
                <a:cs typeface="Arial" pitchFamily="34" charset="0"/>
              </a:rPr>
              <a:t>Reserve Forces in Theater</a:t>
            </a:r>
            <a:endParaRPr lang="en-US" sz="3200" b="1" i="1" dirty="0">
              <a:solidFill>
                <a:srgbClr val="FFC50D"/>
              </a:solidFill>
              <a:latin typeface=" Arial"/>
              <a:cs typeface="Arial" pitchFamily="34" charset="0"/>
            </a:endParaRPr>
          </a:p>
        </p:txBody>
      </p:sp>
      <p:sp>
        <p:nvSpPr>
          <p:cNvPr id="526" name="TextBox 525"/>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66257396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l="8449" t="6404" r="5834" b="18722"/>
          <a:stretch/>
        </p:blipFill>
        <p:spPr>
          <a:xfrm>
            <a:off x="5791202" y="927530"/>
            <a:ext cx="3280228" cy="2148954"/>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5442" y="927530"/>
            <a:ext cx="3247231" cy="2164820"/>
          </a:xfrm>
          <a:prstGeom prst="rect">
            <a:avLst/>
          </a:prstGeom>
          <a:ln>
            <a:solidFill>
              <a:schemeClr val="tx1"/>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l="13556" t="9843" b="6835"/>
          <a:stretch/>
        </p:blipFill>
        <p:spPr>
          <a:xfrm>
            <a:off x="3149598" y="1310980"/>
            <a:ext cx="3338287" cy="2137203"/>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5442" y="3156568"/>
            <a:ext cx="3235503" cy="2148954"/>
          </a:xfrm>
          <a:prstGeom prst="rect">
            <a:avLst/>
          </a:prstGeom>
          <a:ln>
            <a:solidFill>
              <a:schemeClr val="tx1"/>
            </a:solidFill>
          </a:ln>
          <a:effectLst>
            <a:outerShdw blurRad="50800" dist="38100" dir="2700000" algn="tl" rotWithShape="0">
              <a:prstClr val="black">
                <a:alpha val="40000"/>
              </a:prstClr>
            </a:outerShdw>
          </a:effectLst>
        </p:spPr>
      </p:pic>
      <p:sp>
        <p:nvSpPr>
          <p:cNvPr id="12" name="Title 167"/>
          <p:cNvSpPr txBox="1">
            <a:spLocks/>
          </p:cNvSpPr>
          <p:nvPr/>
        </p:nvSpPr>
        <p:spPr>
          <a:xfrm>
            <a:off x="3356430" y="0"/>
            <a:ext cx="5715000" cy="619986"/>
          </a:xfrm>
          <a:prstGeom prst="rect">
            <a:avLst/>
          </a:prstGeom>
        </p:spPr>
        <p:txBody>
          <a:bodyPr anchor="ctr"/>
          <a:lstStyle>
            <a:lvl1pPr algn="r"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a:lstStyle>
          <a:p>
            <a:r>
              <a:rPr lang="en-US" sz="3200" b="1" i="1" dirty="0" smtClean="0">
                <a:solidFill>
                  <a:srgbClr val="FFC50D"/>
                </a:solidFill>
              </a:rPr>
              <a:t>The Total Force Advantage</a:t>
            </a:r>
            <a:endParaRPr lang="en-US" sz="3200" b="1" i="1" dirty="0">
              <a:solidFill>
                <a:srgbClr val="FFC50D"/>
              </a:solidFill>
            </a:endParaRPr>
          </a:p>
        </p:txBody>
      </p:sp>
      <p:sp>
        <p:nvSpPr>
          <p:cNvPr id="7" name="TextBox 6"/>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xmlns="" val="0"/>
              </a:ext>
            </a:extLst>
          </a:blip>
          <a:srcRect l="2862" t="1521" r="2862" b="9327"/>
          <a:stretch/>
        </p:blipFill>
        <p:spPr>
          <a:xfrm>
            <a:off x="3027427" y="3764877"/>
            <a:ext cx="3231363" cy="2154242"/>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833332" y="3126782"/>
            <a:ext cx="3238098" cy="2150300"/>
          </a:xfrm>
          <a:prstGeom prst="rect">
            <a:avLst/>
          </a:prstGeom>
          <a:ln>
            <a:solidFill>
              <a:schemeClr val="tx1"/>
            </a:solidFill>
          </a:ln>
        </p:spPr>
      </p:pic>
      <p:sp>
        <p:nvSpPr>
          <p:cNvPr id="11" name="Content Placeholder 4"/>
          <p:cNvSpPr txBox="1">
            <a:spLocks/>
          </p:cNvSpPr>
          <p:nvPr/>
        </p:nvSpPr>
        <p:spPr>
          <a:xfrm>
            <a:off x="905435" y="6053168"/>
            <a:ext cx="7776881" cy="537016"/>
          </a:xfrm>
          <a:prstGeom prst="rect">
            <a:avLst/>
          </a:prstGeom>
          <a:solidFill>
            <a:srgbClr val="FFFF99"/>
          </a:solidFill>
          <a:ln>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spcBef>
                <a:spcPts val="0"/>
              </a:spcBef>
              <a:buFont typeface="Arial" pitchFamily="34" charset="0"/>
              <a:buNone/>
              <a:defRPr/>
            </a:pPr>
            <a:r>
              <a:rPr lang="en-US" sz="1500" i="1" dirty="0" smtClean="0">
                <a:solidFill>
                  <a:prstClr val="black"/>
                </a:solidFill>
                <a:latin typeface=" Arial"/>
                <a:cs typeface="Arial" pitchFamily="34" charset="0"/>
              </a:rPr>
              <a:t>Total Force provides the needed </a:t>
            </a:r>
            <a:r>
              <a:rPr lang="en-US" sz="1500" b="1" i="1" dirty="0" smtClean="0">
                <a:solidFill>
                  <a:prstClr val="black"/>
                </a:solidFill>
                <a:latin typeface=" Arial"/>
                <a:cs typeface="Arial" pitchFamily="34" charset="0"/>
              </a:rPr>
              <a:t>operational capabilities </a:t>
            </a:r>
            <a:r>
              <a:rPr lang="en-US" sz="1500" i="1" dirty="0" smtClean="0">
                <a:solidFill>
                  <a:prstClr val="black"/>
                </a:solidFill>
                <a:latin typeface=" Arial"/>
                <a:cs typeface="Arial" pitchFamily="34" charset="0"/>
              </a:rPr>
              <a:t>and the </a:t>
            </a:r>
            <a:r>
              <a:rPr lang="en-US" sz="1500" b="1" i="1" dirty="0" smtClean="0">
                <a:solidFill>
                  <a:prstClr val="black"/>
                </a:solidFill>
                <a:latin typeface=" Arial"/>
                <a:cs typeface="Arial" pitchFamily="34" charset="0"/>
              </a:rPr>
              <a:t>strategic depth </a:t>
            </a:r>
            <a:r>
              <a:rPr lang="en-US" sz="1500" i="1" dirty="0" smtClean="0">
                <a:solidFill>
                  <a:prstClr val="black"/>
                </a:solidFill>
                <a:latin typeface=" Arial"/>
                <a:cs typeface="Arial" pitchFamily="34" charset="0"/>
              </a:rPr>
              <a:t>required for future crisis, contingencies and campaigns in the Pacific</a:t>
            </a:r>
          </a:p>
        </p:txBody>
      </p:sp>
    </p:spTree>
    <p:extLst>
      <p:ext uri="{BB962C8B-B14F-4D97-AF65-F5344CB8AC3E}">
        <p14:creationId xmlns:p14="http://schemas.microsoft.com/office/powerpoint/2010/main" xmlns="" val="4033735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52400" y="858418"/>
            <a:ext cx="5029200" cy="336758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581400" y="3124200"/>
            <a:ext cx="5333999" cy="3580892"/>
          </a:xfrm>
          <a:prstGeom prst="rect">
            <a:avLst/>
          </a:prstGeom>
          <a:ln>
            <a:solidFill>
              <a:schemeClr val="tx1"/>
            </a:solidFill>
          </a:ln>
          <a:effectLst>
            <a:outerShdw blurRad="50800" dist="38100" dir="2700000" algn="tl" rotWithShape="0">
              <a:prstClr val="black">
                <a:alpha val="40000"/>
              </a:prstClr>
            </a:outerShdw>
          </a:effectLst>
        </p:spPr>
      </p:pic>
      <p:sp>
        <p:nvSpPr>
          <p:cNvPr id="14" name="TextBox 13"/>
          <p:cNvSpPr txBox="1"/>
          <p:nvPr/>
        </p:nvSpPr>
        <p:spPr>
          <a:xfrm>
            <a:off x="5221408" y="919184"/>
            <a:ext cx="3047189" cy="369332"/>
          </a:xfrm>
          <a:prstGeom prst="rect">
            <a:avLst/>
          </a:prstGeom>
          <a:noFill/>
        </p:spPr>
        <p:txBody>
          <a:bodyPr wrap="square" rtlCol="0">
            <a:spAutoFit/>
          </a:bodyPr>
          <a:lstStyle/>
          <a:p>
            <a:r>
              <a:rPr lang="en-US"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1953</a:t>
            </a:r>
            <a:endParaRPr lang="en-US"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2675965" y="6335760"/>
            <a:ext cx="3047189" cy="369332"/>
          </a:xfrm>
          <a:prstGeom prst="rect">
            <a:avLst/>
          </a:prstGeom>
          <a:noFill/>
        </p:spPr>
        <p:txBody>
          <a:bodyPr wrap="square" rtlCol="0">
            <a:spAutoFit/>
          </a:bodyPr>
          <a:lstStyle/>
          <a:p>
            <a:r>
              <a:rPr lang="en-US"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2016</a:t>
            </a:r>
            <a:endParaRPr lang="en-US"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3330978" y="77459"/>
            <a:ext cx="5735007" cy="523208"/>
          </a:xfrm>
          <a:prstGeom prst="rect">
            <a:avLst/>
          </a:prstGeom>
        </p:spPr>
        <p:txBody>
          <a:bodyPr anchor="ctr"/>
          <a:lstStyle>
            <a:defPPr>
              <a:defRPr lang="en-US"/>
            </a:defPPr>
            <a:lvl1pPr algn="r" eaLnBrk="0" fontAlgn="base" hangingPunct="0">
              <a:spcBef>
                <a:spcPct val="0"/>
              </a:spcBef>
              <a:spcAft>
                <a:spcPct val="0"/>
              </a:spcAft>
              <a:defRPr sz="2800" b="1" i="1">
                <a:solidFill>
                  <a:srgbClr val="FFC50D"/>
                </a:solidFill>
                <a:latin typeface="Arial" pitchFamily="34" charset="0"/>
                <a:ea typeface="+mj-ea"/>
                <a:cs typeface="Arial" pitchFamily="34" charset="0"/>
              </a:defRPr>
            </a:lvl1pPr>
            <a:lvl2pPr algn="r" eaLnBrk="0" fontAlgn="base" hangingPunct="0">
              <a:spcBef>
                <a:spcPct val="0"/>
              </a:spcBef>
              <a:spcAft>
                <a:spcPct val="0"/>
              </a:spcAft>
              <a:defRPr sz="3600">
                <a:solidFill>
                  <a:schemeClr val="bg1"/>
                </a:solidFill>
                <a:latin typeface="Arial" pitchFamily="34" charset="0"/>
                <a:cs typeface="Arial" pitchFamily="34" charset="0"/>
              </a:defRPr>
            </a:lvl2pPr>
            <a:lvl3pPr algn="r" eaLnBrk="0" fontAlgn="base" hangingPunct="0">
              <a:spcBef>
                <a:spcPct val="0"/>
              </a:spcBef>
              <a:spcAft>
                <a:spcPct val="0"/>
              </a:spcAft>
              <a:defRPr sz="3600">
                <a:solidFill>
                  <a:schemeClr val="bg1"/>
                </a:solidFill>
                <a:latin typeface="Arial" pitchFamily="34" charset="0"/>
                <a:cs typeface="Arial" pitchFamily="34" charset="0"/>
              </a:defRPr>
            </a:lvl3pPr>
            <a:lvl4pPr algn="r" eaLnBrk="0" fontAlgn="base" hangingPunct="0">
              <a:spcBef>
                <a:spcPct val="0"/>
              </a:spcBef>
              <a:spcAft>
                <a:spcPct val="0"/>
              </a:spcAft>
              <a:defRPr sz="3600">
                <a:solidFill>
                  <a:schemeClr val="bg1"/>
                </a:solidFill>
                <a:latin typeface="Arial" pitchFamily="34" charset="0"/>
                <a:cs typeface="Arial" pitchFamily="34" charset="0"/>
              </a:defRPr>
            </a:lvl4pPr>
            <a:lvl5pPr algn="r" eaLnBrk="0" fontAlgn="base" hangingPunct="0">
              <a:spcBef>
                <a:spcPct val="0"/>
              </a:spcBef>
              <a:spcAft>
                <a:spcPct val="0"/>
              </a:spcAft>
              <a:defRPr sz="3600">
                <a:solidFill>
                  <a:schemeClr val="bg1"/>
                </a:solidFill>
                <a:latin typeface="Arial" pitchFamily="34" charset="0"/>
                <a:cs typeface="Arial" pitchFamily="34" charset="0"/>
              </a:defRPr>
            </a:lvl5pPr>
            <a:lvl6pPr marL="457200" algn="r" fontAlgn="base">
              <a:spcBef>
                <a:spcPct val="0"/>
              </a:spcBef>
              <a:spcAft>
                <a:spcPct val="0"/>
              </a:spcAft>
              <a:defRPr sz="3600">
                <a:solidFill>
                  <a:schemeClr val="bg1"/>
                </a:solidFill>
                <a:latin typeface="Arial" pitchFamily="34" charset="0"/>
                <a:cs typeface="Arial" pitchFamily="34" charset="0"/>
              </a:defRPr>
            </a:lvl6pPr>
            <a:lvl7pPr marL="914400" algn="r" fontAlgn="base">
              <a:spcBef>
                <a:spcPct val="0"/>
              </a:spcBef>
              <a:spcAft>
                <a:spcPct val="0"/>
              </a:spcAft>
              <a:defRPr sz="3600">
                <a:solidFill>
                  <a:schemeClr val="bg1"/>
                </a:solidFill>
                <a:latin typeface="Arial" pitchFamily="34" charset="0"/>
                <a:cs typeface="Arial" pitchFamily="34" charset="0"/>
              </a:defRPr>
            </a:lvl7pPr>
            <a:lvl8pPr marL="1371600" algn="r" fontAlgn="base">
              <a:spcBef>
                <a:spcPct val="0"/>
              </a:spcBef>
              <a:spcAft>
                <a:spcPct val="0"/>
              </a:spcAft>
              <a:defRPr sz="3600">
                <a:solidFill>
                  <a:schemeClr val="bg1"/>
                </a:solidFill>
                <a:latin typeface="Arial" pitchFamily="34" charset="0"/>
                <a:cs typeface="Arial" pitchFamily="34" charset="0"/>
              </a:defRPr>
            </a:lvl8pPr>
            <a:lvl9pPr marL="1828800" algn="r" fontAlgn="base">
              <a:spcBef>
                <a:spcPct val="0"/>
              </a:spcBef>
              <a:spcAft>
                <a:spcPct val="0"/>
              </a:spcAft>
              <a:defRPr sz="3600">
                <a:solidFill>
                  <a:schemeClr val="bg1"/>
                </a:solidFill>
                <a:latin typeface="Arial" pitchFamily="34" charset="0"/>
                <a:cs typeface="Arial" pitchFamily="34" charset="0"/>
              </a:defRPr>
            </a:lvl9pPr>
          </a:lstStyle>
          <a:p>
            <a:r>
              <a:rPr lang="en-US" dirty="0" smtClean="0"/>
              <a:t>From Complicated to Complex</a:t>
            </a:r>
            <a:endParaRPr lang="en-US" dirty="0"/>
          </a:p>
        </p:txBody>
      </p:sp>
      <p:sp>
        <p:nvSpPr>
          <p:cNvPr id="8" name="TextBox 7"/>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680314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 name="Picture 71" descr="Languages.png"/>
          <p:cNvPicPr>
            <a:picLocks noChangeAspect="1"/>
          </p:cNvPicPr>
          <p:nvPr/>
        </p:nvPicPr>
        <p:blipFill>
          <a:blip r:embed="rId3" cstate="print">
            <a:lum bright="70000" contrast="-70000"/>
          </a:blip>
          <a:srcRect t="6667"/>
          <a:stretch>
            <a:fillRect/>
          </a:stretch>
        </p:blipFill>
        <p:spPr>
          <a:xfrm>
            <a:off x="5592695" y="781116"/>
            <a:ext cx="2286000" cy="2133600"/>
          </a:xfrm>
          <a:prstGeom prst="rect">
            <a:avLst/>
          </a:prstGeom>
          <a:ln>
            <a:noFill/>
          </a:ln>
          <a:effectLst>
            <a:outerShdw blurRad="190500" algn="tl" rotWithShape="0">
              <a:srgbClr val="000000">
                <a:alpha val="70000"/>
              </a:srgbClr>
            </a:outerShdw>
          </a:effectLst>
        </p:spPr>
      </p:pic>
      <p:sp>
        <p:nvSpPr>
          <p:cNvPr id="308" name="TextBox 307"/>
          <p:cNvSpPr txBox="1"/>
          <p:nvPr/>
        </p:nvSpPr>
        <p:spPr>
          <a:xfrm>
            <a:off x="381000" y="1371600"/>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304800" y="1371600"/>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304800" y="1143000"/>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6" name="Trapezoid 5"/>
          <p:cNvSpPr/>
          <p:nvPr/>
        </p:nvSpPr>
        <p:spPr>
          <a:xfrm rot="7199097">
            <a:off x="3363174" y="2105353"/>
            <a:ext cx="2808541" cy="3757355"/>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aphicFrame>
        <p:nvGraphicFramePr>
          <p:cNvPr id="8" name="Chart 7"/>
          <p:cNvGraphicFramePr/>
          <p:nvPr>
            <p:extLst/>
          </p:nvPr>
        </p:nvGraphicFramePr>
        <p:xfrm>
          <a:off x="0" y="990600"/>
          <a:ext cx="5791200" cy="3733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nvPr>
        </p:nvGraphicFramePr>
        <p:xfrm>
          <a:off x="3581400" y="3429000"/>
          <a:ext cx="5334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7803175" y="6579779"/>
            <a:ext cx="1303562" cy="276999"/>
          </a:xfrm>
          <a:prstGeom prst="rect">
            <a:avLst/>
          </a:prstGeom>
          <a:noFill/>
        </p:spPr>
        <p:txBody>
          <a:bodyPr wrap="none" rtlCol="0">
            <a:spAutoFit/>
          </a:bodyPr>
          <a:lstStyle/>
          <a:p>
            <a:r>
              <a:rPr lang="en-US" sz="1200" i="1" dirty="0" smtClean="0">
                <a:latin typeface="Arial" panose="020B0604020202020204" pitchFamily="34" charset="0"/>
                <a:cs typeface="Arial" panose="020B0604020202020204" pitchFamily="34" charset="0"/>
              </a:rPr>
              <a:t>As of 23 JUN 16</a:t>
            </a:r>
            <a:endParaRPr lang="en-US" sz="1200" i="1" dirty="0">
              <a:latin typeface="Arial" panose="020B0604020202020204" pitchFamily="34" charset="0"/>
              <a:cs typeface="Arial" panose="020B0604020202020204" pitchFamily="34" charset="0"/>
            </a:endParaRPr>
          </a:p>
        </p:txBody>
      </p:sp>
      <p:sp>
        <p:nvSpPr>
          <p:cNvPr id="12" name="TextBox 11"/>
          <p:cNvSpPr txBox="1"/>
          <p:nvPr/>
        </p:nvSpPr>
        <p:spPr>
          <a:xfrm>
            <a:off x="4800600" y="1524000"/>
            <a:ext cx="2381068" cy="369332"/>
          </a:xfrm>
          <a:prstGeom prst="rect">
            <a:avLst/>
          </a:prstGeom>
          <a:noFill/>
        </p:spPr>
        <p:txBody>
          <a:bodyPr wrap="none" rtlCol="0">
            <a:spAutoFit/>
          </a:bodyPr>
          <a:lstStyle/>
          <a:p>
            <a:pPr>
              <a:buSzPct val="100000"/>
            </a:pPr>
            <a:r>
              <a:rPr lang="en-US" b="1" i="1" u="sng" dirty="0" smtClean="0">
                <a:latin typeface="Arial" panose="020B0604020202020204" pitchFamily="34" charset="0"/>
                <a:cs typeface="Arial" pitchFamily="34" charset="0"/>
              </a:rPr>
              <a:t>“We are the Pacific”</a:t>
            </a:r>
            <a:endParaRPr lang="en-US" b="1" i="1" u="sng" dirty="0">
              <a:latin typeface="Arial" pitchFamily="34" charset="0"/>
              <a:cs typeface="Arial" pitchFamily="34" charset="0"/>
            </a:endParaRPr>
          </a:p>
        </p:txBody>
      </p:sp>
      <p:sp>
        <p:nvSpPr>
          <p:cNvPr id="13" name="TextBox 12"/>
          <p:cNvSpPr txBox="1"/>
          <p:nvPr/>
        </p:nvSpPr>
        <p:spPr>
          <a:xfrm>
            <a:off x="5943600" y="2209800"/>
            <a:ext cx="2450351" cy="369332"/>
          </a:xfrm>
          <a:prstGeom prst="rect">
            <a:avLst/>
          </a:prstGeom>
          <a:noFill/>
        </p:spPr>
        <p:txBody>
          <a:bodyPr wrap="none" rtlCol="0">
            <a:spAutoFit/>
          </a:bodyPr>
          <a:lstStyle/>
          <a:p>
            <a:pPr>
              <a:buSzPct val="100000"/>
            </a:pPr>
            <a:r>
              <a:rPr lang="en-US" b="1" i="1" u="sng" dirty="0" smtClean="0">
                <a:latin typeface="Arial" panose="020B0604020202020204" pitchFamily="34" charset="0"/>
                <a:cs typeface="Arial" pitchFamily="34" charset="0"/>
              </a:rPr>
              <a:t>“We are the Culture”</a:t>
            </a:r>
            <a:endParaRPr lang="en-US" b="1" i="1" u="sng" dirty="0">
              <a:latin typeface="Arial" pitchFamily="34" charset="0"/>
              <a:cs typeface="Arial" pitchFamily="34" charset="0"/>
            </a:endParaRPr>
          </a:p>
        </p:txBody>
      </p:sp>
      <p:sp>
        <p:nvSpPr>
          <p:cNvPr id="14" name="Oval 13"/>
          <p:cNvSpPr/>
          <p:nvPr/>
        </p:nvSpPr>
        <p:spPr>
          <a:xfrm>
            <a:off x="2526809" y="167690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Oval 14"/>
          <p:cNvSpPr/>
          <p:nvPr/>
        </p:nvSpPr>
        <p:spPr>
          <a:xfrm>
            <a:off x="2001185" y="175934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Oval 15"/>
          <p:cNvSpPr/>
          <p:nvPr/>
        </p:nvSpPr>
        <p:spPr>
          <a:xfrm>
            <a:off x="1712625" y="18288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Oval 16"/>
          <p:cNvSpPr/>
          <p:nvPr/>
        </p:nvSpPr>
        <p:spPr>
          <a:xfrm>
            <a:off x="1481052" y="196199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8" name="Straight Connector 17"/>
          <p:cNvCxnSpPr/>
          <p:nvPr/>
        </p:nvCxnSpPr>
        <p:spPr>
          <a:xfrm>
            <a:off x="533400" y="1986929"/>
            <a:ext cx="990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35982" y="1321538"/>
            <a:ext cx="1" cy="5250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6556" y="1828800"/>
            <a:ext cx="0" cy="152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55940" y="13253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28384" y="1241307"/>
            <a:ext cx="0" cy="533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53325" y="1165419"/>
            <a:ext cx="0" cy="533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53325" y="1169261"/>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34658" y="4826913"/>
            <a:ext cx="1447800" cy="430887"/>
          </a:xfrm>
          <a:prstGeom prst="rect">
            <a:avLst/>
          </a:prstGeom>
          <a:noFill/>
        </p:spPr>
        <p:txBody>
          <a:bodyPr wrap="square" rtlCol="0">
            <a:spAutoFit/>
          </a:bodyPr>
          <a:lstStyle/>
          <a:p>
            <a:pPr marL="91440" indent="-171450">
              <a:buSzPct val="100000"/>
            </a:pPr>
            <a:r>
              <a:rPr lang="en-US" sz="1100" dirty="0" smtClean="0">
                <a:latin typeface="Arial" panose="020B0604020202020204" pitchFamily="34" charset="0"/>
                <a:cs typeface="Arial" panose="020B0604020202020204" pitchFamily="34" charset="0"/>
              </a:rPr>
              <a:t>5% Other Pacific-  </a:t>
            </a:r>
          </a:p>
          <a:p>
            <a:pPr marL="91440" indent="-171450">
              <a:buSzPct val="100000"/>
            </a:pPr>
            <a:r>
              <a:rPr lang="en-US" sz="1100" dirty="0" smtClean="0">
                <a:latin typeface="Arial" panose="020B0604020202020204" pitchFamily="34" charset="0"/>
                <a:cs typeface="Arial" panose="020B0604020202020204" pitchFamily="34" charset="0"/>
              </a:rPr>
              <a:t>      Islander</a:t>
            </a:r>
            <a:endParaRPr lang="en-US" sz="1100" dirty="0">
              <a:latin typeface="Arial" panose="020B0604020202020204" pitchFamily="34" charset="0"/>
              <a:cs typeface="Arial" panose="020B0604020202020204" pitchFamily="34" charset="0"/>
            </a:endParaRPr>
          </a:p>
        </p:txBody>
      </p:sp>
      <p:sp>
        <p:nvSpPr>
          <p:cNvPr id="26" name="TextBox 25"/>
          <p:cNvSpPr txBox="1"/>
          <p:nvPr/>
        </p:nvSpPr>
        <p:spPr>
          <a:xfrm>
            <a:off x="7937205" y="4522113"/>
            <a:ext cx="1208985" cy="430887"/>
          </a:xfrm>
          <a:prstGeom prst="rect">
            <a:avLst/>
          </a:prstGeom>
          <a:noFill/>
        </p:spPr>
        <p:txBody>
          <a:bodyPr wrap="none" rtlCol="0">
            <a:spAutoFit/>
          </a:bodyPr>
          <a:lstStyle/>
          <a:p>
            <a:pPr marL="91440" indent="-171450">
              <a:buSzPct val="100000"/>
            </a:pPr>
            <a:r>
              <a:rPr lang="en-US" sz="1100" dirty="0" smtClean="0">
                <a:latin typeface="Arial" panose="020B0604020202020204" pitchFamily="34" charset="0"/>
                <a:cs typeface="Arial" panose="020B0604020202020204" pitchFamily="34" charset="0"/>
              </a:rPr>
              <a:t>4% Other Asian </a:t>
            </a:r>
          </a:p>
          <a:p>
            <a:pPr marL="91440" indent="-171450">
              <a:buSzPct val="100000"/>
            </a:pPr>
            <a:r>
              <a:rPr lang="en-US" sz="1100" dirty="0" smtClean="0">
                <a:latin typeface="Arial" panose="020B0604020202020204" pitchFamily="34" charset="0"/>
                <a:cs typeface="Arial" panose="020B0604020202020204" pitchFamily="34" charset="0"/>
              </a:rPr>
              <a:t>      Descent</a:t>
            </a:r>
            <a:endParaRPr lang="en-US" sz="1100" dirty="0">
              <a:latin typeface="Arial" panose="020B0604020202020204" pitchFamily="34" charset="0"/>
              <a:cs typeface="Arial" panose="020B0604020202020204" pitchFamily="34" charset="0"/>
            </a:endParaRPr>
          </a:p>
        </p:txBody>
      </p:sp>
      <p:sp>
        <p:nvSpPr>
          <p:cNvPr id="27" name="TextBox 26"/>
          <p:cNvSpPr txBox="1"/>
          <p:nvPr/>
        </p:nvSpPr>
        <p:spPr>
          <a:xfrm>
            <a:off x="7968334" y="5148590"/>
            <a:ext cx="777777" cy="261610"/>
          </a:xfrm>
          <a:prstGeom prst="rect">
            <a:avLst/>
          </a:prstGeom>
          <a:noFill/>
        </p:spPr>
        <p:txBody>
          <a:bodyPr wrap="none" rtlCol="0">
            <a:spAutoFit/>
          </a:bodyPr>
          <a:lstStyle/>
          <a:p>
            <a:pPr marL="91440" indent="-171450">
              <a:buSzPct val="100000"/>
            </a:pPr>
            <a:r>
              <a:rPr lang="en-US" sz="1100" dirty="0" smtClean="0">
                <a:latin typeface="Arial" panose="020B0604020202020204" pitchFamily="34" charset="0"/>
                <a:cs typeface="Arial" panose="020B0604020202020204" pitchFamily="34" charset="0"/>
              </a:rPr>
              <a:t>2% Other</a:t>
            </a:r>
            <a:endParaRPr lang="en-US" sz="1100" dirty="0">
              <a:latin typeface="Arial" panose="020B0604020202020204" pitchFamily="34" charset="0"/>
              <a:cs typeface="Arial" panose="020B0604020202020204" pitchFamily="34" charset="0"/>
            </a:endParaRPr>
          </a:p>
        </p:txBody>
      </p:sp>
      <p:sp>
        <p:nvSpPr>
          <p:cNvPr id="28" name="TextBox 27"/>
          <p:cNvSpPr txBox="1"/>
          <p:nvPr/>
        </p:nvSpPr>
        <p:spPr>
          <a:xfrm>
            <a:off x="7937205" y="4233176"/>
            <a:ext cx="1172116" cy="261610"/>
          </a:xfrm>
          <a:prstGeom prst="rect">
            <a:avLst/>
          </a:prstGeom>
          <a:noFill/>
        </p:spPr>
        <p:txBody>
          <a:bodyPr wrap="none" rtlCol="0">
            <a:spAutoFit/>
          </a:bodyPr>
          <a:lstStyle/>
          <a:p>
            <a:pPr marL="91440" indent="-171450">
              <a:buSzPct val="100000"/>
            </a:pPr>
            <a:r>
              <a:rPr lang="en-US" sz="1100" dirty="0" smtClean="0">
                <a:latin typeface="Arial" panose="020B0604020202020204" pitchFamily="34" charset="0"/>
                <a:cs typeface="Arial" panose="020B0604020202020204" pitchFamily="34" charset="0"/>
              </a:rPr>
              <a:t>1% Vietnamese</a:t>
            </a:r>
            <a:endParaRPr lang="en-US" sz="1100" dirty="0">
              <a:latin typeface="Arial" panose="020B0604020202020204" pitchFamily="34" charset="0"/>
              <a:cs typeface="Arial" panose="020B0604020202020204" pitchFamily="34" charset="0"/>
            </a:endParaRPr>
          </a:p>
        </p:txBody>
      </p:sp>
      <p:sp>
        <p:nvSpPr>
          <p:cNvPr id="29" name="TextBox 28"/>
          <p:cNvSpPr txBox="1"/>
          <p:nvPr/>
        </p:nvSpPr>
        <p:spPr>
          <a:xfrm>
            <a:off x="7937559" y="4038600"/>
            <a:ext cx="946093" cy="261610"/>
          </a:xfrm>
          <a:prstGeom prst="rect">
            <a:avLst/>
          </a:prstGeom>
          <a:noFill/>
        </p:spPr>
        <p:txBody>
          <a:bodyPr wrap="none" rtlCol="0">
            <a:spAutoFit/>
          </a:bodyPr>
          <a:lstStyle/>
          <a:p>
            <a:pPr marL="91440" indent="-171450">
              <a:buSzPct val="100000"/>
            </a:pPr>
            <a:r>
              <a:rPr lang="en-US" sz="1100" dirty="0" smtClean="0">
                <a:latin typeface="Arial" panose="020B0604020202020204" pitchFamily="34" charset="0"/>
                <a:cs typeface="Arial" panose="020B0604020202020204" pitchFamily="34" charset="0"/>
              </a:rPr>
              <a:t>2% Chinese</a:t>
            </a:r>
            <a:endParaRPr lang="en-US" sz="1100" dirty="0">
              <a:latin typeface="Arial" panose="020B0604020202020204" pitchFamily="34" charset="0"/>
              <a:cs typeface="Arial" panose="020B0604020202020204" pitchFamily="34" charset="0"/>
            </a:endParaRPr>
          </a:p>
        </p:txBody>
      </p:sp>
      <p:sp>
        <p:nvSpPr>
          <p:cNvPr id="30" name="TextBox 29"/>
          <p:cNvSpPr txBox="1"/>
          <p:nvPr/>
        </p:nvSpPr>
        <p:spPr>
          <a:xfrm>
            <a:off x="7937559" y="3827829"/>
            <a:ext cx="881973" cy="261610"/>
          </a:xfrm>
          <a:prstGeom prst="rect">
            <a:avLst/>
          </a:prstGeom>
          <a:noFill/>
        </p:spPr>
        <p:txBody>
          <a:bodyPr wrap="none" rtlCol="0">
            <a:spAutoFit/>
          </a:bodyPr>
          <a:lstStyle/>
          <a:p>
            <a:pPr marL="91440" indent="-171450">
              <a:buSzPct val="100000"/>
            </a:pPr>
            <a:r>
              <a:rPr lang="en-US" sz="1100" dirty="0" smtClean="0">
                <a:latin typeface="Arial" panose="020B0604020202020204" pitchFamily="34" charset="0"/>
                <a:cs typeface="Arial" panose="020B0604020202020204" pitchFamily="34" charset="0"/>
              </a:rPr>
              <a:t>4% Korean</a:t>
            </a:r>
            <a:endParaRPr lang="en-US" sz="1100" dirty="0">
              <a:latin typeface="Arial" panose="020B0604020202020204" pitchFamily="34" charset="0"/>
              <a:cs typeface="Arial" panose="020B0604020202020204" pitchFamily="34" charset="0"/>
            </a:endParaRPr>
          </a:p>
        </p:txBody>
      </p:sp>
      <p:sp>
        <p:nvSpPr>
          <p:cNvPr id="31" name="TextBox 30"/>
          <p:cNvSpPr txBox="1"/>
          <p:nvPr/>
        </p:nvSpPr>
        <p:spPr>
          <a:xfrm>
            <a:off x="7937956" y="3578111"/>
            <a:ext cx="1003801" cy="253916"/>
          </a:xfrm>
          <a:prstGeom prst="rect">
            <a:avLst/>
          </a:prstGeom>
          <a:noFill/>
        </p:spPr>
        <p:txBody>
          <a:bodyPr wrap="none" rtlCol="0">
            <a:spAutoFit/>
          </a:bodyPr>
          <a:lstStyle/>
          <a:p>
            <a:pPr marL="91440" indent="-171450">
              <a:buSzPct val="100000"/>
            </a:pPr>
            <a:r>
              <a:rPr lang="en-US" sz="1050" dirty="0" smtClean="0">
                <a:latin typeface="Arial" panose="020B0604020202020204" pitchFamily="34" charset="0"/>
                <a:cs typeface="Arial" panose="020B0604020202020204" pitchFamily="34" charset="0"/>
              </a:rPr>
              <a:t>4% Japanese</a:t>
            </a:r>
            <a:endParaRPr lang="en-US" sz="1050" dirty="0">
              <a:latin typeface="Arial" panose="020B0604020202020204" pitchFamily="34" charset="0"/>
              <a:cs typeface="Arial" panose="020B0604020202020204" pitchFamily="34" charset="0"/>
            </a:endParaRPr>
          </a:p>
        </p:txBody>
      </p:sp>
      <p:sp>
        <p:nvSpPr>
          <p:cNvPr id="32" name="TextBox 31"/>
          <p:cNvSpPr txBox="1"/>
          <p:nvPr/>
        </p:nvSpPr>
        <p:spPr>
          <a:xfrm>
            <a:off x="6858000" y="3286467"/>
            <a:ext cx="1221809" cy="253916"/>
          </a:xfrm>
          <a:prstGeom prst="rect">
            <a:avLst/>
          </a:prstGeom>
          <a:noFill/>
        </p:spPr>
        <p:txBody>
          <a:bodyPr wrap="none" rtlCol="0">
            <a:spAutoFit/>
          </a:bodyPr>
          <a:lstStyle/>
          <a:p>
            <a:pPr marL="91440" indent="-171450">
              <a:buSzPct val="100000"/>
            </a:pPr>
            <a:r>
              <a:rPr lang="en-US" sz="1050" dirty="0" smtClean="0">
                <a:latin typeface="Arial" panose="020B0604020202020204" pitchFamily="34" charset="0"/>
                <a:cs typeface="Arial" panose="020B0604020202020204" pitchFamily="34" charset="0"/>
              </a:rPr>
              <a:t>11% Micronesian</a:t>
            </a:r>
            <a:endParaRPr lang="en-US" sz="1050" dirty="0">
              <a:latin typeface="Arial" panose="020B0604020202020204" pitchFamily="34" charset="0"/>
              <a:cs typeface="Arial" panose="020B0604020202020204" pitchFamily="34" charset="0"/>
            </a:endParaRPr>
          </a:p>
        </p:txBody>
      </p:sp>
      <p:sp>
        <p:nvSpPr>
          <p:cNvPr id="33" name="TextBox 32"/>
          <p:cNvSpPr txBox="1"/>
          <p:nvPr/>
        </p:nvSpPr>
        <p:spPr>
          <a:xfrm>
            <a:off x="6245111" y="2988245"/>
            <a:ext cx="1116011" cy="253916"/>
          </a:xfrm>
          <a:prstGeom prst="rect">
            <a:avLst/>
          </a:prstGeom>
          <a:noFill/>
        </p:spPr>
        <p:txBody>
          <a:bodyPr wrap="none" rtlCol="0">
            <a:spAutoFit/>
          </a:bodyPr>
          <a:lstStyle/>
          <a:p>
            <a:pPr marL="91440" indent="-171450">
              <a:buSzPct val="100000"/>
            </a:pPr>
            <a:r>
              <a:rPr lang="en-US" sz="1050" dirty="0" smtClean="0">
                <a:latin typeface="Arial" panose="020B0604020202020204" pitchFamily="34" charset="0"/>
                <a:cs typeface="Arial" panose="020B0604020202020204" pitchFamily="34" charset="0"/>
              </a:rPr>
              <a:t>7% Guamanian</a:t>
            </a:r>
            <a:endParaRPr lang="en-US" sz="1050" dirty="0">
              <a:latin typeface="Arial" panose="020B0604020202020204" pitchFamily="34" charset="0"/>
              <a:cs typeface="Arial" panose="020B0604020202020204" pitchFamily="34" charset="0"/>
            </a:endParaRPr>
          </a:p>
        </p:txBody>
      </p:sp>
      <p:cxnSp>
        <p:nvCxnSpPr>
          <p:cNvPr id="34" name="Straight Connector 33"/>
          <p:cNvCxnSpPr/>
          <p:nvPr/>
        </p:nvCxnSpPr>
        <p:spPr>
          <a:xfrm flipV="1">
            <a:off x="7394689" y="3693779"/>
            <a:ext cx="0" cy="228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52106" y="3672642"/>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36" name="TextBox 35"/>
          <p:cNvSpPr txBox="1"/>
          <p:nvPr/>
        </p:nvSpPr>
        <p:spPr>
          <a:xfrm>
            <a:off x="6486158" y="3708282"/>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37" name="TextBox 36"/>
          <p:cNvSpPr txBox="1"/>
          <p:nvPr/>
        </p:nvSpPr>
        <p:spPr>
          <a:xfrm>
            <a:off x="6921795" y="3814253"/>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38" name="TextBox 37"/>
          <p:cNvSpPr txBox="1"/>
          <p:nvPr/>
        </p:nvSpPr>
        <p:spPr>
          <a:xfrm>
            <a:off x="7184041" y="3936930"/>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39" name="TextBox 38"/>
          <p:cNvSpPr txBox="1"/>
          <p:nvPr/>
        </p:nvSpPr>
        <p:spPr>
          <a:xfrm>
            <a:off x="7359797" y="4141964"/>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40" name="TextBox 39"/>
          <p:cNvSpPr txBox="1"/>
          <p:nvPr/>
        </p:nvSpPr>
        <p:spPr>
          <a:xfrm>
            <a:off x="7302063" y="4070858"/>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41" name="TextBox 40"/>
          <p:cNvSpPr txBox="1"/>
          <p:nvPr/>
        </p:nvSpPr>
        <p:spPr>
          <a:xfrm>
            <a:off x="7399906" y="4268552"/>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42" name="TextBox 41"/>
          <p:cNvSpPr txBox="1"/>
          <p:nvPr/>
        </p:nvSpPr>
        <p:spPr>
          <a:xfrm>
            <a:off x="7412641" y="4533627"/>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sp>
        <p:nvSpPr>
          <p:cNvPr id="43" name="TextBox 42"/>
          <p:cNvSpPr txBox="1"/>
          <p:nvPr/>
        </p:nvSpPr>
        <p:spPr>
          <a:xfrm>
            <a:off x="7347855" y="4703405"/>
            <a:ext cx="284052" cy="523220"/>
          </a:xfrm>
          <a:prstGeom prst="rect">
            <a:avLst/>
          </a:prstGeom>
          <a:noFill/>
        </p:spPr>
        <p:txBody>
          <a:bodyPr wrap="none" rtlCol="0">
            <a:spAutoFit/>
          </a:bodyPr>
          <a:lstStyle/>
          <a:p>
            <a:pPr marL="91440" indent="-171450">
              <a:buSzPct val="100000"/>
            </a:pPr>
            <a:r>
              <a:rPr lang="en-US" sz="2800" b="1" dirty="0" smtClean="0">
                <a:latin typeface="Arial" panose="020B0604020202020204" pitchFamily="34" charset="0"/>
                <a:cs typeface="Arial" pitchFamily="34" charset="0"/>
              </a:rPr>
              <a:t>.</a:t>
            </a:r>
            <a:endParaRPr lang="en-US" sz="2800" b="1" dirty="0">
              <a:latin typeface="Arial" pitchFamily="34" charset="0"/>
              <a:cs typeface="Arial" pitchFamily="34" charset="0"/>
            </a:endParaRPr>
          </a:p>
        </p:txBody>
      </p:sp>
      <p:cxnSp>
        <p:nvCxnSpPr>
          <p:cNvPr id="44" name="Straight Connector 43"/>
          <p:cNvCxnSpPr/>
          <p:nvPr/>
        </p:nvCxnSpPr>
        <p:spPr>
          <a:xfrm>
            <a:off x="7047132" y="4041889"/>
            <a:ext cx="228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06377" y="3631288"/>
            <a:ext cx="0" cy="304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391400" y="3690490"/>
            <a:ext cx="30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98375" y="5081947"/>
            <a:ext cx="30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594740" y="4648200"/>
            <a:ext cx="381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845932" y="5079400"/>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20877" y="4503441"/>
            <a:ext cx="457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87766" y="4373964"/>
            <a:ext cx="457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20457" y="4373964"/>
            <a:ext cx="457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429926" y="4300101"/>
            <a:ext cx="381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814005" y="4147911"/>
            <a:ext cx="0" cy="152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302465" y="4167335"/>
            <a:ext cx="381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49963" y="5236894"/>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80918" y="3935446"/>
            <a:ext cx="0" cy="228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520877" y="4876800"/>
            <a:ext cx="381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46585" y="5236894"/>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14747" y="4146959"/>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680918" y="3935446"/>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818036" y="3935446"/>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694085" y="5080042"/>
            <a:ext cx="152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66089" y="4044072"/>
            <a:ext cx="228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394689" y="3816578"/>
            <a:ext cx="0" cy="2286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58915" y="3690490"/>
            <a:ext cx="30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606377" y="3396110"/>
            <a:ext cx="0" cy="304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603088" y="3399399"/>
            <a:ext cx="30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69688" y="3090757"/>
            <a:ext cx="228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072977" y="3216845"/>
            <a:ext cx="0" cy="685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072977" y="3091310"/>
            <a:ext cx="0" cy="304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6952" y="4245934"/>
            <a:ext cx="6486248" cy="2569934"/>
          </a:xfrm>
          <a:prstGeom prst="rect">
            <a:avLst/>
          </a:prstGeom>
        </p:spPr>
        <p:txBody>
          <a:bodyPr wrap="square">
            <a:spAutoFit/>
          </a:bodyPr>
          <a:lstStyle/>
          <a:p>
            <a:pPr marL="114300" indent="-114300">
              <a:buFont typeface="Wingdings" pitchFamily="2" charset="2"/>
              <a:buChar char="§"/>
            </a:pPr>
            <a:r>
              <a:rPr lang="en-US" sz="1075" dirty="0" smtClean="0">
                <a:latin typeface="Arial" pitchFamily="34" charset="0"/>
                <a:cs typeface="Arial" pitchFamily="34" charset="0"/>
              </a:rPr>
              <a:t>Soldiers speak 35 different languages,                                                                                        providing linguist support to USARPAC/                                                                                                9th MSC </a:t>
            </a:r>
            <a:r>
              <a:rPr lang="en-US" sz="1075" dirty="0">
                <a:latin typeface="Arial" pitchFamily="34" charset="0"/>
                <a:cs typeface="Arial" pitchFamily="34" charset="0"/>
              </a:rPr>
              <a:t>missions, operations and exercises</a:t>
            </a:r>
            <a:r>
              <a:rPr lang="en-US" sz="1075" dirty="0" smtClean="0">
                <a:latin typeface="Arial" pitchFamily="34" charset="0"/>
                <a:cs typeface="Arial" pitchFamily="34" charset="0"/>
              </a:rPr>
              <a:t>.</a:t>
            </a:r>
          </a:p>
          <a:p>
            <a:pPr marL="114300" indent="-114300"/>
            <a:endParaRPr lang="en-US" sz="1075" dirty="0" smtClean="0">
              <a:latin typeface="Arial" pitchFamily="34" charset="0"/>
              <a:cs typeface="Arial" pitchFamily="34" charset="0"/>
            </a:endParaRPr>
          </a:p>
          <a:p>
            <a:pPr marL="114300" indent="-114300">
              <a:buFont typeface="Wingdings" pitchFamily="2" charset="2"/>
              <a:buChar char="§"/>
            </a:pPr>
            <a:r>
              <a:rPr lang="en-US" sz="1075" dirty="0" smtClean="0">
                <a:latin typeface="Arial" pitchFamily="34" charset="0"/>
                <a:cs typeface="Arial" pitchFamily="34" charset="0"/>
              </a:rPr>
              <a:t>Language lab provides skills resources through: </a:t>
            </a:r>
          </a:p>
          <a:p>
            <a:pPr marL="457200" lvl="2"/>
            <a:r>
              <a:rPr lang="en-US" sz="1075" dirty="0" smtClean="0">
                <a:latin typeface="Arial" pitchFamily="34" charset="0"/>
                <a:cs typeface="Arial" pitchFamily="34" charset="0"/>
              </a:rPr>
              <a:t>- Initial and refresher courses </a:t>
            </a:r>
          </a:p>
          <a:p>
            <a:pPr marL="457200" lvl="2"/>
            <a:r>
              <a:rPr lang="en-US" sz="1075" dirty="0" smtClean="0">
                <a:latin typeface="Arial" pitchFamily="34" charset="0"/>
                <a:cs typeface="Arial" pitchFamily="34" charset="0"/>
              </a:rPr>
              <a:t>- Individual study</a:t>
            </a:r>
          </a:p>
          <a:p>
            <a:pPr marL="457200" lvl="2"/>
            <a:r>
              <a:rPr lang="en-US" sz="1075" dirty="0" smtClean="0">
                <a:latin typeface="Arial" pitchFamily="34" charset="0"/>
                <a:cs typeface="Arial" pitchFamily="34" charset="0"/>
              </a:rPr>
              <a:t>- Language proficiency tests  </a:t>
            </a:r>
          </a:p>
          <a:p>
            <a:pPr marL="114300" indent="-114300">
              <a:buFont typeface="Wingdings" pitchFamily="2" charset="2"/>
              <a:buChar char="§"/>
            </a:pPr>
            <a:endParaRPr lang="en-US" sz="1075" dirty="0" smtClean="0">
              <a:latin typeface="Arial" pitchFamily="34" charset="0"/>
              <a:cs typeface="Arial" pitchFamily="34" charset="0"/>
            </a:endParaRPr>
          </a:p>
          <a:p>
            <a:pPr marL="114300" indent="-114300">
              <a:buFont typeface="Wingdings" pitchFamily="2" charset="2"/>
              <a:buChar char="§"/>
            </a:pPr>
            <a:r>
              <a:rPr lang="en-US" sz="1075" dirty="0" smtClean="0">
                <a:latin typeface="Arial" pitchFamily="34" charset="0"/>
                <a:cs typeface="Arial" pitchFamily="34" charset="0"/>
              </a:rPr>
              <a:t>Funds provided through The Army Language Program (TALP) will support:</a:t>
            </a:r>
          </a:p>
          <a:p>
            <a:pPr marL="457200" lvl="2"/>
            <a:r>
              <a:rPr lang="en-US" sz="1075" dirty="0" smtClean="0">
                <a:latin typeface="Arial" pitchFamily="34" charset="0"/>
                <a:cs typeface="Arial" pitchFamily="34" charset="0"/>
              </a:rPr>
              <a:t>- Computers</a:t>
            </a:r>
          </a:p>
          <a:p>
            <a:pPr marL="457200" lvl="2"/>
            <a:r>
              <a:rPr lang="en-US" sz="1075" dirty="0" smtClean="0">
                <a:latin typeface="Arial" pitchFamily="34" charset="0"/>
                <a:cs typeface="Arial" pitchFamily="34" charset="0"/>
              </a:rPr>
              <a:t>- Training materials (software, workbooks)</a:t>
            </a:r>
          </a:p>
          <a:p>
            <a:pPr marL="457200" lvl="2"/>
            <a:r>
              <a:rPr lang="en-US" sz="1075" dirty="0" smtClean="0">
                <a:solidFill>
                  <a:prstClr val="black"/>
                </a:solidFill>
                <a:latin typeface="Arial" pitchFamily="34" charset="0"/>
                <a:cs typeface="Arial" pitchFamily="34" charset="0"/>
              </a:rPr>
              <a:t>- Foreign language movies and print-material</a:t>
            </a:r>
          </a:p>
          <a:p>
            <a:pPr marL="457200" lvl="2"/>
            <a:r>
              <a:rPr lang="en-US" sz="1075" dirty="0" smtClean="0">
                <a:latin typeface="Arial" pitchFamily="34" charset="0"/>
                <a:cs typeface="Arial" pitchFamily="34" charset="0"/>
              </a:rPr>
              <a:t>- Off-site </a:t>
            </a:r>
            <a:r>
              <a:rPr lang="en-US" sz="1075" dirty="0">
                <a:latin typeface="Arial" pitchFamily="34" charset="0"/>
                <a:cs typeface="Arial" pitchFamily="34" charset="0"/>
              </a:rPr>
              <a:t>refresher training (at Defense Language Institute or other resident schools)</a:t>
            </a:r>
          </a:p>
          <a:p>
            <a:pPr marL="628650" lvl="2" indent="-171450">
              <a:buFontTx/>
              <a:buChar char="-"/>
            </a:pPr>
            <a:endParaRPr lang="en-US" sz="1050" dirty="0">
              <a:solidFill>
                <a:prstClr val="black"/>
              </a:solidFill>
              <a:latin typeface="Arial" pitchFamily="34" charset="0"/>
              <a:cs typeface="Arial" pitchFamily="34" charset="0"/>
            </a:endParaRPr>
          </a:p>
        </p:txBody>
      </p:sp>
      <p:sp>
        <p:nvSpPr>
          <p:cNvPr id="74" name="TextBox 73"/>
          <p:cNvSpPr txBox="1"/>
          <p:nvPr/>
        </p:nvSpPr>
        <p:spPr>
          <a:xfrm>
            <a:off x="3294744" y="77459"/>
            <a:ext cx="5776686" cy="523208"/>
          </a:xfrm>
          <a:prstGeom prst="rect">
            <a:avLst/>
          </a:prstGeom>
          <a:noFill/>
        </p:spPr>
        <p:txBody>
          <a:bodyPr wrap="square" lIns="91429" tIns="45714" rIns="91429" bIns="45714" rtlCol="0">
            <a:spAutoFit/>
          </a:bodyPr>
          <a:lstStyle/>
          <a:p>
            <a:pPr algn="r" eaLnBrk="0" hangingPunct="0">
              <a:defRPr/>
            </a:pPr>
            <a:r>
              <a:rPr lang="en-US" sz="2800" b="1" i="1" dirty="0" smtClean="0">
                <a:solidFill>
                  <a:srgbClr val="FFC50D"/>
                </a:solidFill>
                <a:latin typeface=" Arial"/>
                <a:cs typeface="Arial" pitchFamily="34" charset="0"/>
              </a:rPr>
              <a:t>Human Dimension in the Pacific</a:t>
            </a:r>
            <a:endParaRPr lang="en-US" sz="2800" b="1" i="1" dirty="0">
              <a:solidFill>
                <a:srgbClr val="FFC50D"/>
              </a:solidFill>
              <a:latin typeface=" Arial"/>
              <a:cs typeface="Arial" pitchFamily="34" charset="0"/>
            </a:endParaRPr>
          </a:p>
        </p:txBody>
      </p:sp>
      <p:sp>
        <p:nvSpPr>
          <p:cNvPr id="76" name="TextBox 75"/>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4191007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Title 2"/>
          <p:cNvSpPr>
            <a:spLocks noGrp="1"/>
          </p:cNvSpPr>
          <p:nvPr>
            <p:ph type="title" idx="4294967295"/>
          </p:nvPr>
        </p:nvSpPr>
        <p:spPr>
          <a:xfrm>
            <a:off x="3343512" y="28328"/>
            <a:ext cx="5715000" cy="609600"/>
          </a:xfrm>
          <a:prstGeom prst="rect">
            <a:avLst/>
          </a:prstGeom>
        </p:spPr>
        <p:txBody>
          <a:bodyPr>
            <a:noAutofit/>
          </a:bodyPr>
          <a:lstStyle/>
          <a:p>
            <a:r>
              <a:rPr lang="en-US" sz="3200" b="1" i="1" dirty="0" smtClean="0">
                <a:solidFill>
                  <a:srgbClr val="FFC50D"/>
                </a:solidFill>
                <a:latin typeface=" Arial"/>
                <a:cs typeface="Arial" pitchFamily="34" charset="0"/>
              </a:rPr>
              <a:t>Pacific Pathways</a:t>
            </a:r>
            <a:endParaRPr lang="en-US" sz="3200" b="1" i="1" dirty="0">
              <a:solidFill>
                <a:srgbClr val="FFC50D"/>
              </a:solidFill>
              <a:latin typeface=" Arial"/>
              <a:cs typeface="Arial" pitchFamily="34" charset="0"/>
            </a:endParaRPr>
          </a:p>
        </p:txBody>
      </p:sp>
      <p:sp>
        <p:nvSpPr>
          <p:cNvPr id="150" name="Content Placeholder 4"/>
          <p:cNvSpPr txBox="1">
            <a:spLocks/>
          </p:cNvSpPr>
          <p:nvPr/>
        </p:nvSpPr>
        <p:spPr>
          <a:xfrm>
            <a:off x="5029200" y="1143000"/>
            <a:ext cx="4087368"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800" b="1" dirty="0" smtClean="0">
                <a:solidFill>
                  <a:prstClr val="black"/>
                </a:solidFill>
                <a:latin typeface=" Arial"/>
                <a:cs typeface="Arial" pitchFamily="34" charset="0"/>
              </a:rPr>
              <a:t>Strategic approach </a:t>
            </a:r>
            <a:r>
              <a:rPr lang="en-US" sz="1800" dirty="0" smtClean="0">
                <a:solidFill>
                  <a:prstClr val="black"/>
                </a:solidFill>
                <a:latin typeface=" Arial"/>
                <a:cs typeface="Arial" pitchFamily="34" charset="0"/>
              </a:rPr>
              <a:t>to both </a:t>
            </a:r>
            <a:r>
              <a:rPr lang="en-US" sz="1800" b="1" i="1" dirty="0" smtClean="0">
                <a:solidFill>
                  <a:prstClr val="black"/>
                </a:solidFill>
                <a:latin typeface=" Arial"/>
                <a:cs typeface="Arial" pitchFamily="34" charset="0"/>
              </a:rPr>
              <a:t>training</a:t>
            </a:r>
            <a:r>
              <a:rPr lang="en-US" sz="1800" dirty="0" smtClean="0">
                <a:solidFill>
                  <a:prstClr val="black"/>
                </a:solidFill>
                <a:latin typeface=" Arial"/>
                <a:cs typeface="Arial" pitchFamily="34" charset="0"/>
              </a:rPr>
              <a:t> and </a:t>
            </a:r>
            <a:r>
              <a:rPr lang="en-US" sz="1800" b="1" i="1" dirty="0" smtClean="0">
                <a:solidFill>
                  <a:prstClr val="black"/>
                </a:solidFill>
                <a:latin typeface=" Arial"/>
                <a:cs typeface="Arial" pitchFamily="34" charset="0"/>
              </a:rPr>
              <a:t>security cooperation</a:t>
            </a:r>
            <a:r>
              <a:rPr lang="en-US" sz="1800" dirty="0" smtClean="0">
                <a:solidFill>
                  <a:prstClr val="black"/>
                </a:solidFill>
                <a:latin typeface=" Arial"/>
                <a:cs typeface="Arial" pitchFamily="34" charset="0"/>
              </a:rPr>
              <a:t>:</a:t>
            </a:r>
            <a:r>
              <a:rPr lang="en-US" sz="1400" dirty="0" smtClean="0">
                <a:solidFill>
                  <a:prstClr val="black"/>
                </a:solidFill>
                <a:latin typeface=" Arial"/>
                <a:cs typeface="Arial" pitchFamily="34" charset="0"/>
              </a:rPr>
              <a:t/>
            </a:r>
            <a:br>
              <a:rPr lang="en-US" sz="1400" dirty="0" smtClean="0">
                <a:solidFill>
                  <a:prstClr val="black"/>
                </a:solidFill>
                <a:latin typeface=" Arial"/>
                <a:cs typeface="Arial" pitchFamily="34" charset="0"/>
              </a:rPr>
            </a:br>
            <a:endParaRPr lang="en-US" sz="1000" dirty="0">
              <a:solidFill>
                <a:prstClr val="black"/>
              </a:solidFill>
              <a:latin typeface=" Arial"/>
              <a:cs typeface="Arial" pitchFamily="34" charset="0"/>
            </a:endParaRPr>
          </a:p>
          <a:p>
            <a:pPr marL="174625" indent="-168275">
              <a:spcBef>
                <a:spcPts val="0"/>
              </a:spcBef>
              <a:spcAft>
                <a:spcPts val="600"/>
              </a:spcAft>
              <a:defRPr/>
            </a:pPr>
            <a:r>
              <a:rPr lang="en-US" sz="1600" b="1" dirty="0" smtClean="0">
                <a:solidFill>
                  <a:prstClr val="black"/>
                </a:solidFill>
                <a:latin typeface=" Arial"/>
                <a:cs typeface="Arial" pitchFamily="34" charset="0"/>
              </a:rPr>
              <a:t>Builds</a:t>
            </a:r>
            <a:r>
              <a:rPr lang="en-US" sz="1600" dirty="0" smtClean="0">
                <a:solidFill>
                  <a:prstClr val="black"/>
                </a:solidFill>
                <a:latin typeface=" Arial"/>
                <a:cs typeface="Arial" pitchFamily="34" charset="0"/>
              </a:rPr>
              <a:t> </a:t>
            </a:r>
            <a:r>
              <a:rPr lang="en-US" sz="1600" b="1" dirty="0" smtClean="0">
                <a:solidFill>
                  <a:prstClr val="black"/>
                </a:solidFill>
                <a:latin typeface=" Arial"/>
                <a:cs typeface="Arial" pitchFamily="34" charset="0"/>
              </a:rPr>
              <a:t>Readiness</a:t>
            </a:r>
            <a:r>
              <a:rPr lang="en-US" sz="1600" dirty="0">
                <a:solidFill>
                  <a:prstClr val="black"/>
                </a:solidFill>
                <a:latin typeface=" Arial"/>
                <a:cs typeface="Arial" pitchFamily="34" charset="0"/>
              </a:rPr>
              <a:t> </a:t>
            </a:r>
            <a:r>
              <a:rPr lang="en-US" sz="1600" dirty="0" smtClean="0">
                <a:solidFill>
                  <a:prstClr val="black"/>
                </a:solidFill>
                <a:latin typeface=" Arial"/>
                <a:cs typeface="Arial" pitchFamily="34" charset="0"/>
              </a:rPr>
              <a:t>at the Tactical, Operational, and Strategic levels</a:t>
            </a:r>
            <a:endParaRPr lang="en-US" sz="1600" b="1" dirty="0" smtClean="0">
              <a:solidFill>
                <a:prstClr val="black"/>
              </a:solidFill>
              <a:latin typeface=" Arial"/>
              <a:cs typeface="Arial" pitchFamily="34" charset="0"/>
            </a:endParaRPr>
          </a:p>
          <a:p>
            <a:pPr marL="174625" indent="-168275">
              <a:spcBef>
                <a:spcPts val="0"/>
              </a:spcBef>
              <a:spcAft>
                <a:spcPts val="600"/>
              </a:spcAft>
              <a:defRPr/>
            </a:pPr>
            <a:r>
              <a:rPr lang="en-US" sz="1600" dirty="0" smtClean="0">
                <a:solidFill>
                  <a:prstClr val="black"/>
                </a:solidFill>
                <a:latin typeface=" Arial"/>
                <a:cs typeface="Arial" pitchFamily="34" charset="0"/>
              </a:rPr>
              <a:t>Demonstrates ability to </a:t>
            </a:r>
            <a:r>
              <a:rPr lang="en-US" sz="1600" b="1" dirty="0" smtClean="0">
                <a:solidFill>
                  <a:prstClr val="black"/>
                </a:solidFill>
                <a:latin typeface=" Arial"/>
                <a:cs typeface="Arial" pitchFamily="34" charset="0"/>
              </a:rPr>
              <a:t>rapidly deploy </a:t>
            </a:r>
            <a:r>
              <a:rPr lang="en-US" sz="1600" dirty="0" smtClean="0">
                <a:solidFill>
                  <a:prstClr val="black"/>
                </a:solidFill>
                <a:latin typeface=" Arial"/>
                <a:cs typeface="Arial" pitchFamily="34" charset="0"/>
              </a:rPr>
              <a:t>(tailorable, scalable, and expeditionary)</a:t>
            </a:r>
          </a:p>
          <a:p>
            <a:pPr marL="174625" indent="-168275">
              <a:spcBef>
                <a:spcPts val="0"/>
              </a:spcBef>
              <a:spcAft>
                <a:spcPts val="600"/>
              </a:spcAft>
              <a:defRPr/>
            </a:pPr>
            <a:r>
              <a:rPr lang="en-US" sz="1600" dirty="0" smtClean="0">
                <a:solidFill>
                  <a:prstClr val="black"/>
                </a:solidFill>
                <a:latin typeface=" Arial"/>
                <a:cs typeface="Arial" pitchFamily="34" charset="0"/>
              </a:rPr>
              <a:t>Positions</a:t>
            </a:r>
            <a:r>
              <a:rPr lang="en-US" sz="1600" b="1" dirty="0" smtClean="0">
                <a:solidFill>
                  <a:prstClr val="black"/>
                </a:solidFill>
                <a:latin typeface=" Arial"/>
                <a:cs typeface="Arial" pitchFamily="34" charset="0"/>
              </a:rPr>
              <a:t> </a:t>
            </a:r>
            <a:r>
              <a:rPr lang="en-US" sz="1600" dirty="0" smtClean="0">
                <a:solidFill>
                  <a:prstClr val="black"/>
                </a:solidFill>
                <a:latin typeface=" Arial"/>
                <a:cs typeface="Arial" pitchFamily="34" charset="0"/>
              </a:rPr>
              <a:t>Army Forces </a:t>
            </a:r>
            <a:r>
              <a:rPr lang="en-US" sz="1600" b="1" dirty="0" smtClean="0">
                <a:solidFill>
                  <a:prstClr val="black"/>
                </a:solidFill>
                <a:latin typeface=" Arial"/>
                <a:cs typeface="Arial" pitchFamily="34" charset="0"/>
              </a:rPr>
              <a:t>west of International </a:t>
            </a:r>
            <a:r>
              <a:rPr lang="en-US" sz="1600" b="1" dirty="0">
                <a:solidFill>
                  <a:prstClr val="black"/>
                </a:solidFill>
                <a:latin typeface=" Arial"/>
                <a:cs typeface="Arial" pitchFamily="34" charset="0"/>
              </a:rPr>
              <a:t>D</a:t>
            </a:r>
            <a:r>
              <a:rPr lang="en-US" sz="1600" b="1" dirty="0" smtClean="0">
                <a:solidFill>
                  <a:prstClr val="black"/>
                </a:solidFill>
                <a:latin typeface=" Arial"/>
                <a:cs typeface="Arial" pitchFamily="34" charset="0"/>
              </a:rPr>
              <a:t>ate </a:t>
            </a:r>
            <a:r>
              <a:rPr lang="en-US" sz="1600" b="1" dirty="0">
                <a:solidFill>
                  <a:prstClr val="black"/>
                </a:solidFill>
                <a:latin typeface=" Arial"/>
                <a:cs typeface="Arial" pitchFamily="34" charset="0"/>
              </a:rPr>
              <a:t>L</a:t>
            </a:r>
            <a:r>
              <a:rPr lang="en-US" sz="1600" b="1" dirty="0" smtClean="0">
                <a:solidFill>
                  <a:prstClr val="black"/>
                </a:solidFill>
                <a:latin typeface=" Arial"/>
                <a:cs typeface="Arial" pitchFamily="34" charset="0"/>
              </a:rPr>
              <a:t>ine </a:t>
            </a:r>
            <a:r>
              <a:rPr lang="en-US" sz="1600" dirty="0" smtClean="0">
                <a:solidFill>
                  <a:prstClr val="black"/>
                </a:solidFill>
                <a:latin typeface=" Arial"/>
                <a:cs typeface="Arial" pitchFamily="34" charset="0"/>
              </a:rPr>
              <a:t>for 10 months of the year</a:t>
            </a:r>
          </a:p>
          <a:p>
            <a:pPr marL="174625" indent="-168275">
              <a:spcBef>
                <a:spcPts val="0"/>
              </a:spcBef>
              <a:spcAft>
                <a:spcPts val="600"/>
              </a:spcAft>
              <a:defRPr/>
            </a:pPr>
            <a:r>
              <a:rPr lang="en-US" sz="1600" dirty="0" smtClean="0">
                <a:solidFill>
                  <a:prstClr val="black"/>
                </a:solidFill>
                <a:latin typeface=" Arial"/>
                <a:cs typeface="Arial" pitchFamily="34" charset="0"/>
              </a:rPr>
              <a:t>Provides opportunities to </a:t>
            </a:r>
            <a:r>
              <a:rPr lang="en-US" sz="1600" b="1" dirty="0" smtClean="0">
                <a:solidFill>
                  <a:prstClr val="black"/>
                </a:solidFill>
                <a:latin typeface=" Arial"/>
                <a:cs typeface="Arial" pitchFamily="34" charset="0"/>
              </a:rPr>
              <a:t>develop and employ Multi-Domain Battle </a:t>
            </a:r>
            <a:r>
              <a:rPr lang="en-US" sz="1600" dirty="0" smtClean="0">
                <a:solidFill>
                  <a:prstClr val="black"/>
                </a:solidFill>
                <a:latin typeface=" Arial"/>
                <a:cs typeface="Arial" pitchFamily="34" charset="0"/>
              </a:rPr>
              <a:t>concepts and future technologies</a:t>
            </a:r>
          </a:p>
          <a:p>
            <a:pPr marL="174625" indent="-168275">
              <a:spcBef>
                <a:spcPts val="0"/>
              </a:spcBef>
              <a:spcAft>
                <a:spcPts val="600"/>
              </a:spcAft>
              <a:defRPr/>
            </a:pPr>
            <a:r>
              <a:rPr lang="en-US" sz="1600" dirty="0" smtClean="0">
                <a:solidFill>
                  <a:prstClr val="black"/>
                </a:solidFill>
                <a:latin typeface=" Arial"/>
                <a:cs typeface="Arial" pitchFamily="34" charset="0"/>
              </a:rPr>
              <a:t>Creates Partner </a:t>
            </a:r>
            <a:r>
              <a:rPr lang="en-US" sz="1600" b="1" dirty="0" smtClean="0">
                <a:solidFill>
                  <a:prstClr val="black"/>
                </a:solidFill>
                <a:latin typeface=" Arial"/>
                <a:cs typeface="Arial" pitchFamily="34" charset="0"/>
              </a:rPr>
              <a:t>relationships, trust, and confidence </a:t>
            </a:r>
            <a:r>
              <a:rPr lang="en-US" sz="1600" dirty="0" smtClean="0">
                <a:solidFill>
                  <a:prstClr val="black"/>
                </a:solidFill>
                <a:latin typeface=" Arial"/>
                <a:cs typeface="Arial" pitchFamily="34" charset="0"/>
              </a:rPr>
              <a:t>from the </a:t>
            </a:r>
            <a:r>
              <a:rPr lang="en-US" sz="1600" b="1" dirty="0" smtClean="0">
                <a:solidFill>
                  <a:prstClr val="black"/>
                </a:solidFill>
                <a:latin typeface=" Arial"/>
                <a:cs typeface="Arial" pitchFamily="34" charset="0"/>
              </a:rPr>
              <a:t>Soldier to the Theater Commander </a:t>
            </a:r>
            <a:r>
              <a:rPr lang="en-US" sz="1600" dirty="0" smtClean="0">
                <a:solidFill>
                  <a:prstClr val="black"/>
                </a:solidFill>
                <a:latin typeface=" Arial"/>
                <a:cs typeface="Arial" pitchFamily="34" charset="0"/>
              </a:rPr>
              <a:t>level</a:t>
            </a:r>
          </a:p>
          <a:p>
            <a:pPr marL="6350" indent="0">
              <a:buFont typeface="Arial" pitchFamily="34" charset="0"/>
              <a:buNone/>
              <a:defRPr/>
            </a:pPr>
            <a:endParaRPr lang="en-US" sz="1600" dirty="0" smtClean="0">
              <a:solidFill>
                <a:prstClr val="black"/>
              </a:solidFill>
              <a:latin typeface=" Arial"/>
              <a:cs typeface="Arial" pitchFamily="34" charset="0"/>
            </a:endParaRPr>
          </a:p>
        </p:txBody>
      </p:sp>
      <p:sp>
        <p:nvSpPr>
          <p:cNvPr id="151" name="Content Placeholder 4"/>
          <p:cNvSpPr txBox="1">
            <a:spLocks/>
          </p:cNvSpPr>
          <p:nvPr/>
        </p:nvSpPr>
        <p:spPr>
          <a:xfrm>
            <a:off x="0" y="4899870"/>
            <a:ext cx="5334000" cy="609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US" sz="1600" b="1" i="1" dirty="0" smtClean="0">
                <a:solidFill>
                  <a:srgbClr val="0000FF"/>
                </a:solidFill>
                <a:latin typeface=" Arial"/>
                <a:cs typeface="Arial" pitchFamily="34" charset="0"/>
              </a:rPr>
              <a:t>Reconnaissance </a:t>
            </a:r>
            <a:r>
              <a:rPr lang="en-US" sz="1600" b="1" i="1" dirty="0">
                <a:solidFill>
                  <a:srgbClr val="0000FF"/>
                </a:solidFill>
                <a:latin typeface=" Arial"/>
                <a:cs typeface="Arial" pitchFamily="34" charset="0"/>
              </a:rPr>
              <a:t>+ Rehearsals + Relationships = </a:t>
            </a:r>
            <a:endParaRPr lang="en-US" sz="1600" b="1" i="1" dirty="0" smtClean="0">
              <a:solidFill>
                <a:srgbClr val="0000FF"/>
              </a:solidFill>
              <a:latin typeface=" Arial"/>
              <a:cs typeface="Arial" pitchFamily="34" charset="0"/>
            </a:endParaRPr>
          </a:p>
          <a:p>
            <a:pPr algn="ctr">
              <a:buFont typeface="Arial" pitchFamily="34" charset="0"/>
              <a:buNone/>
              <a:defRPr/>
            </a:pPr>
            <a:r>
              <a:rPr lang="en-US" sz="1600" b="1" i="1" u="sng" dirty="0" smtClean="0">
                <a:solidFill>
                  <a:srgbClr val="0000FF"/>
                </a:solidFill>
                <a:latin typeface=" Arial"/>
                <a:cs typeface="Arial" pitchFamily="34" charset="0"/>
              </a:rPr>
              <a:t>Readiness</a:t>
            </a:r>
            <a:endParaRPr lang="en-US" sz="1400" b="1" i="1" u="sng" dirty="0" smtClean="0">
              <a:solidFill>
                <a:srgbClr val="0000FF"/>
              </a:solidFill>
              <a:latin typeface=" Arial"/>
              <a:cs typeface="Arial" pitchFamily="34" charset="0"/>
            </a:endParaRPr>
          </a:p>
        </p:txBody>
      </p:sp>
      <p:sp>
        <p:nvSpPr>
          <p:cNvPr id="8" name="Content Placeholder 4"/>
          <p:cNvSpPr txBox="1">
            <a:spLocks/>
          </p:cNvSpPr>
          <p:nvPr/>
        </p:nvSpPr>
        <p:spPr>
          <a:xfrm>
            <a:off x="187171" y="5811117"/>
            <a:ext cx="8728229" cy="647701"/>
          </a:xfrm>
          <a:prstGeom prst="rect">
            <a:avLst/>
          </a:prstGeom>
          <a:solidFill>
            <a:srgbClr val="FFFF99"/>
          </a:solidFill>
          <a:ln>
            <a:solidFill>
              <a:schemeClr val="tx1"/>
            </a:solidFill>
          </a:ln>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spcBef>
                <a:spcPts val="0"/>
              </a:spcBef>
              <a:spcAft>
                <a:spcPts val="600"/>
              </a:spcAft>
              <a:buFont typeface="Arial" pitchFamily="34" charset="0"/>
              <a:buNone/>
              <a:defRPr/>
            </a:pPr>
            <a:r>
              <a:rPr lang="en-US" sz="1600" i="1" dirty="0" smtClean="0">
                <a:solidFill>
                  <a:prstClr val="black"/>
                </a:solidFill>
                <a:latin typeface=" Arial"/>
                <a:cs typeface="Arial" pitchFamily="34" charset="0"/>
              </a:rPr>
              <a:t>Pacific Pathways combines </a:t>
            </a:r>
            <a:r>
              <a:rPr lang="en-US" sz="1600" b="1" i="1" dirty="0" smtClean="0">
                <a:solidFill>
                  <a:prstClr val="black"/>
                </a:solidFill>
                <a:latin typeface=" Arial"/>
                <a:cs typeface="Arial" pitchFamily="34" charset="0"/>
              </a:rPr>
              <a:t>existing exercises, strategic reach, and multinational partnerships </a:t>
            </a:r>
            <a:r>
              <a:rPr lang="en-US" sz="1600" i="1" dirty="0" smtClean="0">
                <a:solidFill>
                  <a:prstClr val="black"/>
                </a:solidFill>
                <a:latin typeface=" Arial"/>
                <a:cs typeface="Arial" pitchFamily="34" charset="0"/>
              </a:rPr>
              <a:t>to provide </a:t>
            </a:r>
            <a:r>
              <a:rPr lang="en-US" sz="1600" b="1" i="1" dirty="0" smtClean="0">
                <a:solidFill>
                  <a:prstClr val="black"/>
                </a:solidFill>
                <a:latin typeface=" Arial"/>
                <a:cs typeface="Arial" pitchFamily="34" charset="0"/>
              </a:rPr>
              <a:t>Strategic Options </a:t>
            </a:r>
            <a:r>
              <a:rPr lang="en-US" sz="1600" i="1" dirty="0" smtClean="0">
                <a:solidFill>
                  <a:prstClr val="black"/>
                </a:solidFill>
                <a:latin typeface=" Arial"/>
                <a:cs typeface="Arial" pitchFamily="34" charset="0"/>
              </a:rPr>
              <a:t>to the Commander, PACOM and our National Leadership</a:t>
            </a:r>
          </a:p>
        </p:txBody>
      </p:sp>
      <p:pic>
        <p:nvPicPr>
          <p:cNvPr id="7" name="Picture 6"/>
          <p:cNvPicPr>
            <a:picLocks noChangeAspect="1"/>
          </p:cNvPicPr>
          <p:nvPr/>
        </p:nvPicPr>
        <p:blipFill>
          <a:blip r:embed="rId3" cstate="print"/>
          <a:stretch>
            <a:fillRect/>
          </a:stretch>
        </p:blipFill>
        <p:spPr>
          <a:xfrm>
            <a:off x="187171" y="1258883"/>
            <a:ext cx="4809744" cy="3393175"/>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31382354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20639" y="74226"/>
            <a:ext cx="6522441" cy="640080"/>
          </a:xfrm>
        </p:spPr>
        <p:txBody>
          <a:bodyPr>
            <a:noAutofit/>
          </a:bodyPr>
          <a:lstStyle/>
          <a:p>
            <a:pPr eaLnBrk="1" hangingPunct="1">
              <a:defRPr/>
            </a:pPr>
            <a:r>
              <a:rPr lang="en-US" sz="3200" b="1" i="1" dirty="0" smtClean="0">
                <a:solidFill>
                  <a:srgbClr val="FFC50D"/>
                </a:solidFill>
                <a:latin typeface=" Arial"/>
              </a:rPr>
              <a:t>Rebalance to the Pacific</a:t>
            </a:r>
          </a:p>
        </p:txBody>
      </p:sp>
      <p:sp>
        <p:nvSpPr>
          <p:cNvPr id="122" name="Content Placeholder 4"/>
          <p:cNvSpPr txBox="1">
            <a:spLocks/>
          </p:cNvSpPr>
          <p:nvPr/>
        </p:nvSpPr>
        <p:spPr>
          <a:xfrm>
            <a:off x="179294" y="1295400"/>
            <a:ext cx="5002306" cy="259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defRPr/>
            </a:pPr>
            <a:r>
              <a:rPr lang="en-US" sz="2000" b="1" dirty="0" smtClean="0">
                <a:solidFill>
                  <a:prstClr val="black"/>
                </a:solidFill>
                <a:latin typeface=" Arial"/>
                <a:cs typeface="Arial" pitchFamily="34" charset="0"/>
              </a:rPr>
              <a:t> Military Rebalance – Total Army Effort</a:t>
            </a:r>
            <a:endParaRPr lang="en-US" altLang="ja-JP" sz="2000" dirty="0" smtClean="0">
              <a:solidFill>
                <a:prstClr val="black"/>
              </a:solidFill>
              <a:latin typeface=" Arial"/>
              <a:cs typeface="Arial" pitchFamily="34" charset="0"/>
            </a:endParaRPr>
          </a:p>
          <a:p>
            <a:pPr marL="628650" indent="-285750">
              <a:buFontTx/>
              <a:buChar char="-"/>
              <a:defRPr/>
            </a:pPr>
            <a:r>
              <a:rPr lang="en-US" sz="2000" dirty="0" smtClean="0">
                <a:solidFill>
                  <a:prstClr val="black"/>
                </a:solidFill>
                <a:latin typeface=" Arial"/>
                <a:cs typeface="Arial" pitchFamily="34" charset="0"/>
              </a:rPr>
              <a:t>Army – 70k to 106k</a:t>
            </a:r>
            <a:r>
              <a:rPr lang="en-US" sz="2000" b="1" dirty="0" smtClean="0">
                <a:solidFill>
                  <a:prstClr val="black"/>
                </a:solidFill>
                <a:latin typeface=" Arial"/>
                <a:cs typeface="Arial" pitchFamily="34" charset="0"/>
              </a:rPr>
              <a:t>	</a:t>
            </a:r>
          </a:p>
          <a:p>
            <a:pPr marL="628650" indent="-285750">
              <a:buFontTx/>
              <a:buChar char="-"/>
              <a:defRPr/>
            </a:pPr>
            <a:r>
              <a:rPr lang="en-US" sz="2000" dirty="0">
                <a:solidFill>
                  <a:prstClr val="black"/>
                </a:solidFill>
                <a:latin typeface=" Arial"/>
                <a:cs typeface="Arial" pitchFamily="34" charset="0"/>
              </a:rPr>
              <a:t>Engagements </a:t>
            </a:r>
            <a:r>
              <a:rPr lang="en-US" sz="2000" dirty="0" smtClean="0">
                <a:solidFill>
                  <a:prstClr val="black"/>
                </a:solidFill>
                <a:latin typeface=" Arial"/>
                <a:cs typeface="Arial" pitchFamily="34" charset="0"/>
              </a:rPr>
              <a:t>– 120 </a:t>
            </a:r>
            <a:r>
              <a:rPr lang="en-US" sz="2000" dirty="0">
                <a:solidFill>
                  <a:prstClr val="black"/>
                </a:solidFill>
                <a:latin typeface=" Arial"/>
                <a:cs typeface="Arial" pitchFamily="34" charset="0"/>
              </a:rPr>
              <a:t>to </a:t>
            </a:r>
            <a:r>
              <a:rPr lang="en-US" sz="2000" dirty="0" smtClean="0">
                <a:solidFill>
                  <a:prstClr val="black"/>
                </a:solidFill>
                <a:latin typeface=" Arial"/>
                <a:cs typeface="Arial" pitchFamily="34" charset="0"/>
              </a:rPr>
              <a:t>550</a:t>
            </a:r>
          </a:p>
          <a:p>
            <a:pPr marL="628650" indent="-285750">
              <a:buFontTx/>
              <a:buChar char="-"/>
              <a:defRPr/>
            </a:pPr>
            <a:r>
              <a:rPr lang="en-US" sz="2000" dirty="0" smtClean="0">
                <a:solidFill>
                  <a:prstClr val="black"/>
                </a:solidFill>
                <a:latin typeface=" Arial"/>
                <a:cs typeface="Arial" pitchFamily="34" charset="0"/>
              </a:rPr>
              <a:t>Role in War Plans </a:t>
            </a:r>
          </a:p>
          <a:p>
            <a:pPr lvl="1" indent="0">
              <a:spcBef>
                <a:spcPts val="0"/>
              </a:spcBef>
              <a:buFont typeface="Arial" pitchFamily="34" charset="0"/>
              <a:buNone/>
              <a:defRPr/>
            </a:pPr>
            <a:r>
              <a:rPr lang="en-US" sz="2000" dirty="0" smtClean="0">
                <a:solidFill>
                  <a:prstClr val="black"/>
                </a:solidFill>
                <a:latin typeface=" Arial"/>
                <a:cs typeface="Arial" pitchFamily="34" charset="0"/>
              </a:rPr>
              <a:t>– 21x Brigades (8x BCTs),    </a:t>
            </a:r>
          </a:p>
          <a:p>
            <a:pPr lvl="1" indent="0">
              <a:spcBef>
                <a:spcPts val="0"/>
              </a:spcBef>
              <a:buFont typeface="Arial" pitchFamily="34" charset="0"/>
              <a:buNone/>
              <a:defRPr/>
            </a:pPr>
            <a:r>
              <a:rPr lang="en-US" sz="2000" dirty="0" smtClean="0">
                <a:solidFill>
                  <a:prstClr val="black"/>
                </a:solidFill>
                <a:latin typeface=" Arial"/>
                <a:cs typeface="Arial" pitchFamily="34" charset="0"/>
              </a:rPr>
              <a:t>   2x Division HQs, 1x </a:t>
            </a:r>
            <a:r>
              <a:rPr lang="en-US" sz="2000" dirty="0">
                <a:solidFill>
                  <a:prstClr val="black"/>
                </a:solidFill>
                <a:latin typeface=" Arial"/>
                <a:cs typeface="Arial" pitchFamily="34" charset="0"/>
              </a:rPr>
              <a:t>Corps </a:t>
            </a:r>
            <a:r>
              <a:rPr lang="en-US" sz="2000" dirty="0" smtClean="0">
                <a:solidFill>
                  <a:prstClr val="black"/>
                </a:solidFill>
                <a:latin typeface=" Arial"/>
                <a:cs typeface="Arial" pitchFamily="34" charset="0"/>
              </a:rPr>
              <a:t>HQs</a:t>
            </a:r>
            <a:endParaRPr lang="en-US" sz="2000" dirty="0">
              <a:solidFill>
                <a:prstClr val="black"/>
              </a:solidFill>
              <a:latin typeface=" Arial"/>
              <a:cs typeface="Aria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b="18645"/>
          <a:stretch/>
        </p:blipFill>
        <p:spPr>
          <a:xfrm>
            <a:off x="5334000" y="1311697"/>
            <a:ext cx="3453270" cy="2269703"/>
          </a:xfrm>
          <a:prstGeom prst="rect">
            <a:avLst/>
          </a:prstGeom>
          <a:ln>
            <a:solidFill>
              <a:schemeClr val="tx1"/>
            </a:solidFill>
          </a:ln>
        </p:spPr>
      </p:pic>
      <p:sp>
        <p:nvSpPr>
          <p:cNvPr id="10" name="Content Placeholder 4"/>
          <p:cNvSpPr txBox="1">
            <a:spLocks/>
          </p:cNvSpPr>
          <p:nvPr/>
        </p:nvSpPr>
        <p:spPr>
          <a:xfrm>
            <a:off x="3505200" y="4659319"/>
            <a:ext cx="5553320" cy="173223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defRPr/>
            </a:pPr>
            <a:r>
              <a:rPr lang="en-US" altLang="ja-JP" sz="2000" b="1" dirty="0" smtClean="0">
                <a:solidFill>
                  <a:prstClr val="black"/>
                </a:solidFill>
                <a:latin typeface=" Arial"/>
                <a:cs typeface="Arial" pitchFamily="34" charset="0"/>
              </a:rPr>
              <a:t> Army has Critical Role and Opportunity … </a:t>
            </a:r>
          </a:p>
          <a:p>
            <a:pPr marL="457200" indent="-228600">
              <a:buFont typeface="Arial" pitchFamily="34" charset="0"/>
              <a:buNone/>
              <a:defRPr/>
            </a:pPr>
            <a:r>
              <a:rPr lang="en-US" altLang="ja-JP" sz="2000" dirty="0" smtClean="0">
                <a:solidFill>
                  <a:prstClr val="black"/>
                </a:solidFill>
                <a:latin typeface=" Arial"/>
                <a:cs typeface="Arial" pitchFamily="34" charset="0"/>
              </a:rPr>
              <a:t>-  Multi-Domain Battle</a:t>
            </a:r>
            <a:endParaRPr lang="en-US" altLang="ja-JP" sz="2000" dirty="0">
              <a:solidFill>
                <a:prstClr val="black"/>
              </a:solidFill>
              <a:latin typeface=" Arial"/>
              <a:cs typeface="Arial" pitchFamily="34" charset="0"/>
            </a:endParaRPr>
          </a:p>
          <a:p>
            <a:pPr marL="457200" indent="-228600">
              <a:buFont typeface="Arial" pitchFamily="34" charset="0"/>
              <a:buNone/>
              <a:defRPr/>
            </a:pPr>
            <a:r>
              <a:rPr lang="en-US" altLang="ja-JP" sz="2000" dirty="0" smtClean="0">
                <a:solidFill>
                  <a:prstClr val="black"/>
                </a:solidFill>
                <a:latin typeface=" Arial"/>
                <a:cs typeface="Arial" pitchFamily="34" charset="0"/>
              </a:rPr>
              <a:t>-  Army </a:t>
            </a:r>
            <a:r>
              <a:rPr lang="en-US" altLang="ja-JP" sz="2000" dirty="0">
                <a:solidFill>
                  <a:prstClr val="black"/>
                </a:solidFill>
                <a:latin typeface=" Arial"/>
                <a:cs typeface="Arial" pitchFamily="34" charset="0"/>
              </a:rPr>
              <a:t>possesses the </a:t>
            </a:r>
            <a:r>
              <a:rPr lang="en-US" altLang="ja-JP" sz="2000" dirty="0" smtClean="0">
                <a:solidFill>
                  <a:prstClr val="black"/>
                </a:solidFill>
                <a:latin typeface=" Arial"/>
                <a:cs typeface="Arial" pitchFamily="34" charset="0"/>
              </a:rPr>
              <a:t>strategic capabilities</a:t>
            </a:r>
            <a:r>
              <a:rPr lang="en-US" altLang="ja-JP" sz="2000" dirty="0">
                <a:solidFill>
                  <a:prstClr val="black"/>
                </a:solidFill>
                <a:latin typeface=" Arial"/>
                <a:cs typeface="Arial" pitchFamily="34" charset="0"/>
              </a:rPr>
              <a:t>, </a:t>
            </a:r>
            <a:r>
              <a:rPr lang="en-US" altLang="ja-JP" sz="2000" dirty="0" smtClean="0">
                <a:solidFill>
                  <a:prstClr val="black"/>
                </a:solidFill>
                <a:latin typeface=" Arial"/>
                <a:cs typeface="Arial" pitchFamily="34" charset="0"/>
              </a:rPr>
              <a:t>  reach </a:t>
            </a:r>
            <a:r>
              <a:rPr lang="en-US" altLang="ja-JP" sz="2000" dirty="0">
                <a:solidFill>
                  <a:prstClr val="black"/>
                </a:solidFill>
                <a:latin typeface=" Arial"/>
                <a:cs typeface="Arial" pitchFamily="34" charset="0"/>
              </a:rPr>
              <a:t>and </a:t>
            </a:r>
            <a:r>
              <a:rPr lang="en-US" altLang="ja-JP" sz="2000" dirty="0" smtClean="0">
                <a:solidFill>
                  <a:prstClr val="black"/>
                </a:solidFill>
                <a:latin typeface=" Arial"/>
                <a:cs typeface="Arial" pitchFamily="34" charset="0"/>
              </a:rPr>
              <a:t>depth </a:t>
            </a:r>
            <a:r>
              <a:rPr lang="en-US" altLang="ja-JP" sz="2000" dirty="0">
                <a:solidFill>
                  <a:prstClr val="black"/>
                </a:solidFill>
                <a:latin typeface=" Arial"/>
                <a:cs typeface="Arial" pitchFamily="34" charset="0"/>
              </a:rPr>
              <a:t>to enable </a:t>
            </a:r>
            <a:r>
              <a:rPr lang="en-US" altLang="ja-JP" sz="2000" dirty="0" smtClean="0">
                <a:solidFill>
                  <a:prstClr val="black"/>
                </a:solidFill>
                <a:latin typeface=" Arial"/>
                <a:cs typeface="Arial" pitchFamily="34" charset="0"/>
              </a:rPr>
              <a:t>Joint </a:t>
            </a:r>
            <a:r>
              <a:rPr lang="en-US" altLang="ja-JP" sz="2000" dirty="0">
                <a:solidFill>
                  <a:prstClr val="black"/>
                </a:solidFill>
                <a:latin typeface=" Arial"/>
                <a:cs typeface="Arial" pitchFamily="34" charset="0"/>
              </a:rPr>
              <a:t>Integration</a:t>
            </a:r>
          </a:p>
          <a:p>
            <a:pPr marL="628650" indent="-285750">
              <a:buFontTx/>
              <a:buChar char="-"/>
              <a:defRPr/>
            </a:pPr>
            <a:endParaRPr lang="en-US" sz="1600" dirty="0" smtClean="0">
              <a:solidFill>
                <a:prstClr val="black"/>
              </a:solidFill>
              <a:latin typeface=" Arial"/>
              <a:cs typeface="Arial"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t="8924"/>
          <a:stretch/>
        </p:blipFill>
        <p:spPr>
          <a:xfrm>
            <a:off x="403071" y="4378255"/>
            <a:ext cx="3068086" cy="2022546"/>
          </a:xfrm>
          <a:prstGeom prst="rect">
            <a:avLst/>
          </a:prstGeom>
          <a:ln>
            <a:solidFill>
              <a:schemeClr val="tx1"/>
            </a:solidFill>
          </a:ln>
        </p:spPr>
      </p:pic>
      <p:sp>
        <p:nvSpPr>
          <p:cNvPr id="3" name="Rectangle 2"/>
          <p:cNvSpPr/>
          <p:nvPr/>
        </p:nvSpPr>
        <p:spPr>
          <a:xfrm>
            <a:off x="156542" y="3779772"/>
            <a:ext cx="8073058" cy="400110"/>
          </a:xfrm>
          <a:prstGeom prst="rect">
            <a:avLst/>
          </a:prstGeom>
        </p:spPr>
        <p:txBody>
          <a:bodyPr wrap="square">
            <a:spAutoFit/>
          </a:bodyPr>
          <a:lstStyle/>
          <a:p>
            <a:pPr marL="342900" indent="-342900">
              <a:buFont typeface="Arial" panose="020B0604020202020204" pitchFamily="34" charset="0"/>
              <a:buChar char="•"/>
              <a:defRPr/>
            </a:pPr>
            <a:r>
              <a:rPr lang="en-US" sz="2000" b="1" dirty="0">
                <a:solidFill>
                  <a:prstClr val="black"/>
                </a:solidFill>
                <a:latin typeface=" Arial"/>
                <a:cs typeface="Arial" pitchFamily="34" charset="0"/>
              </a:rPr>
              <a:t>From Bilateral to Multilateral – Significant Change in Focus</a:t>
            </a:r>
            <a:endParaRPr lang="en-US" sz="2000" dirty="0">
              <a:solidFill>
                <a:prstClr val="black"/>
              </a:solidFill>
              <a:latin typeface=" Arial"/>
              <a:cs typeface="Arial" pitchFamily="34" charset="0"/>
            </a:endParaRPr>
          </a:p>
        </p:txBody>
      </p:sp>
      <p:sp>
        <p:nvSpPr>
          <p:cNvPr id="9" name="TextBox 8"/>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16442865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0" y="4310913"/>
            <a:ext cx="3886200" cy="2400657"/>
          </a:xfrm>
          <a:prstGeom prst="rect">
            <a:avLst/>
          </a:prstGeom>
          <a:noFill/>
        </p:spPr>
        <p:txBody>
          <a:bodyPr wrap="square" rtlCol="0">
            <a:spAutoFit/>
          </a:bodyPr>
          <a:lstStyle>
            <a:defPPr>
              <a:defRPr lang="en-US"/>
            </a:defPPr>
            <a:lvl1pPr marL="285750" indent="-285750">
              <a:buFont typeface="Wingdings" panose="05000000000000000000" pitchFamily="2" charset="2"/>
              <a:buChar char="q"/>
              <a:defRPr sz="1600">
                <a:latin typeface=" Arial"/>
              </a:defRPr>
            </a:lvl1pPr>
          </a:lstStyle>
          <a:p>
            <a:r>
              <a:rPr lang="en-US" sz="1400" dirty="0" smtClean="0">
                <a:solidFill>
                  <a:prstClr val="black"/>
                </a:solidFill>
              </a:rPr>
              <a:t>Readiness includes our operational preparation of </a:t>
            </a:r>
            <a:r>
              <a:rPr lang="en-US" sz="1400" dirty="0">
                <a:solidFill>
                  <a:prstClr val="black"/>
                </a:solidFill>
              </a:rPr>
              <a:t>the environment through </a:t>
            </a:r>
            <a:r>
              <a:rPr lang="en-US" sz="1400" dirty="0" smtClean="0">
                <a:solidFill>
                  <a:prstClr val="black"/>
                </a:solidFill>
              </a:rPr>
              <a:t>over </a:t>
            </a:r>
            <a:r>
              <a:rPr lang="en-US" sz="1400" dirty="0">
                <a:solidFill>
                  <a:prstClr val="black"/>
                </a:solidFill>
              </a:rPr>
              <a:t>200+ partner </a:t>
            </a:r>
            <a:r>
              <a:rPr lang="en-US" sz="1400" dirty="0" smtClean="0">
                <a:solidFill>
                  <a:prstClr val="black"/>
                </a:solidFill>
              </a:rPr>
              <a:t>nation engagements, exchanges, </a:t>
            </a:r>
            <a:r>
              <a:rPr lang="en-US" sz="1400" dirty="0">
                <a:solidFill>
                  <a:prstClr val="black"/>
                </a:solidFill>
              </a:rPr>
              <a:t>and </a:t>
            </a:r>
            <a:r>
              <a:rPr lang="en-US" sz="1400" dirty="0" smtClean="0">
                <a:solidFill>
                  <a:prstClr val="black"/>
                </a:solidFill>
              </a:rPr>
              <a:t>exercises – </a:t>
            </a:r>
            <a:r>
              <a:rPr lang="en-US" sz="1400" b="1" i="1" dirty="0" smtClean="0">
                <a:solidFill>
                  <a:prstClr val="black"/>
                </a:solidFill>
              </a:rPr>
              <a:t>Pacific Pathways as training, relationship building, and options creator</a:t>
            </a:r>
          </a:p>
          <a:p>
            <a:endParaRPr lang="en-US" sz="1000" dirty="0">
              <a:solidFill>
                <a:prstClr val="black"/>
              </a:solidFill>
            </a:endParaRPr>
          </a:p>
          <a:p>
            <a:r>
              <a:rPr lang="en-US" sz="1400" dirty="0" smtClean="0">
                <a:solidFill>
                  <a:prstClr val="black"/>
                </a:solidFill>
              </a:rPr>
              <a:t>Setting the theater through the </a:t>
            </a:r>
            <a:r>
              <a:rPr lang="en-US" sz="1400" b="1" i="1" dirty="0" smtClean="0">
                <a:solidFill>
                  <a:prstClr val="black"/>
                </a:solidFill>
              </a:rPr>
              <a:t>planning and exercise of strategic and agile networks </a:t>
            </a:r>
            <a:r>
              <a:rPr lang="en-US" sz="1400" dirty="0" smtClean="0">
                <a:solidFill>
                  <a:prstClr val="black"/>
                </a:solidFill>
              </a:rPr>
              <a:t>– enable the foundation of the Joint Force</a:t>
            </a:r>
            <a:endParaRPr lang="en-US" sz="1400" dirty="0">
              <a:solidFill>
                <a:prstClr val="black"/>
              </a:solidFill>
            </a:endParaRPr>
          </a:p>
        </p:txBody>
      </p:sp>
      <p:sp>
        <p:nvSpPr>
          <p:cNvPr id="11" name="TextBox 10"/>
          <p:cNvSpPr txBox="1"/>
          <p:nvPr/>
        </p:nvSpPr>
        <p:spPr>
          <a:xfrm>
            <a:off x="5791200" y="1029830"/>
            <a:ext cx="3352800" cy="2554545"/>
          </a:xfrm>
          <a:prstGeom prst="rect">
            <a:avLst/>
          </a:prstGeom>
          <a:noFill/>
        </p:spPr>
        <p:txBody>
          <a:bodyPr wrap="square" rtlCol="0">
            <a:spAutoFit/>
          </a:bodyPr>
          <a:lstStyle/>
          <a:p>
            <a:pPr marL="171450" indent="-171450">
              <a:buFont typeface="Wingdings" panose="05000000000000000000" pitchFamily="2" charset="2"/>
              <a:buChar char="q"/>
            </a:pPr>
            <a:r>
              <a:rPr lang="en-US" sz="1400" dirty="0">
                <a:solidFill>
                  <a:prstClr val="black"/>
                </a:solidFill>
                <a:latin typeface=" Arial"/>
              </a:rPr>
              <a:t>The Indo-Asia Pacific is a </a:t>
            </a:r>
            <a:r>
              <a:rPr lang="en-US" sz="1400" b="1" i="1" dirty="0">
                <a:solidFill>
                  <a:prstClr val="black"/>
                </a:solidFill>
                <a:latin typeface=" Arial"/>
              </a:rPr>
              <a:t>complex, dynamic </a:t>
            </a:r>
            <a:r>
              <a:rPr lang="en-US" sz="1400" b="1" i="1" dirty="0" smtClean="0">
                <a:solidFill>
                  <a:prstClr val="black"/>
                </a:solidFill>
                <a:latin typeface=" Arial"/>
              </a:rPr>
              <a:t>environment</a:t>
            </a:r>
          </a:p>
          <a:p>
            <a:pPr marL="171450" indent="-171450">
              <a:buFont typeface="Wingdings" panose="05000000000000000000" pitchFamily="2" charset="2"/>
              <a:buChar char="q"/>
            </a:pPr>
            <a:endParaRPr lang="en-US" sz="1000" dirty="0" smtClean="0">
              <a:solidFill>
                <a:prstClr val="black"/>
              </a:solidFill>
              <a:latin typeface=" Arial"/>
            </a:endParaRPr>
          </a:p>
          <a:p>
            <a:pPr marL="171450" indent="-171450">
              <a:buFont typeface="Wingdings" panose="05000000000000000000" pitchFamily="2" charset="2"/>
              <a:buChar char="q"/>
            </a:pPr>
            <a:r>
              <a:rPr lang="en-US" sz="1400" dirty="0" smtClean="0">
                <a:solidFill>
                  <a:prstClr val="black"/>
                </a:solidFill>
                <a:latin typeface=" Arial"/>
              </a:rPr>
              <a:t>Army provides </a:t>
            </a:r>
            <a:r>
              <a:rPr lang="en-US" sz="1400" b="1" i="1" dirty="0" smtClean="0">
                <a:solidFill>
                  <a:prstClr val="black"/>
                </a:solidFill>
                <a:latin typeface=" Arial"/>
              </a:rPr>
              <a:t>trained</a:t>
            </a:r>
            <a:r>
              <a:rPr lang="en-US" sz="1400" dirty="0" smtClean="0">
                <a:solidFill>
                  <a:prstClr val="black"/>
                </a:solidFill>
                <a:latin typeface=" Arial"/>
              </a:rPr>
              <a:t> and </a:t>
            </a:r>
            <a:r>
              <a:rPr lang="en-US" sz="1400" b="1" i="1" dirty="0" smtClean="0">
                <a:solidFill>
                  <a:prstClr val="black"/>
                </a:solidFill>
                <a:latin typeface=" Arial"/>
              </a:rPr>
              <a:t>ready</a:t>
            </a:r>
            <a:r>
              <a:rPr lang="en-US" sz="1400" dirty="0" smtClean="0">
                <a:solidFill>
                  <a:prstClr val="black"/>
                </a:solidFill>
                <a:latin typeface=" Arial"/>
              </a:rPr>
              <a:t> land forces to the Pacific Command to </a:t>
            </a:r>
            <a:r>
              <a:rPr lang="en-US" sz="1400" b="1" i="1" dirty="0" smtClean="0">
                <a:solidFill>
                  <a:prstClr val="black"/>
                </a:solidFill>
                <a:latin typeface=" Arial"/>
              </a:rPr>
              <a:t>deter</a:t>
            </a:r>
            <a:r>
              <a:rPr lang="en-US" sz="1400" dirty="0" smtClean="0">
                <a:solidFill>
                  <a:prstClr val="black"/>
                </a:solidFill>
                <a:latin typeface=" Arial"/>
              </a:rPr>
              <a:t>, and if necessary </a:t>
            </a:r>
            <a:r>
              <a:rPr lang="en-US" sz="1400" b="1" i="1" dirty="0" smtClean="0">
                <a:solidFill>
                  <a:prstClr val="black"/>
                </a:solidFill>
                <a:latin typeface=" Arial"/>
              </a:rPr>
              <a:t>defeat</a:t>
            </a:r>
            <a:r>
              <a:rPr lang="en-US" sz="1400" dirty="0" smtClean="0">
                <a:solidFill>
                  <a:prstClr val="black"/>
                </a:solidFill>
                <a:latin typeface=" Arial"/>
              </a:rPr>
              <a:t>, emerging challenges in the region</a:t>
            </a:r>
          </a:p>
          <a:p>
            <a:endParaRPr lang="en-US" sz="1000" dirty="0" smtClean="0">
              <a:solidFill>
                <a:prstClr val="black"/>
              </a:solidFill>
              <a:latin typeface=" Arial"/>
            </a:endParaRPr>
          </a:p>
          <a:p>
            <a:pPr marL="171450" indent="-171450">
              <a:buFont typeface="Wingdings" panose="05000000000000000000" pitchFamily="2" charset="2"/>
              <a:buChar char="q"/>
            </a:pPr>
            <a:r>
              <a:rPr lang="en-US" sz="1400" dirty="0" smtClean="0">
                <a:solidFill>
                  <a:prstClr val="black"/>
                </a:solidFill>
                <a:latin typeface=" Arial"/>
              </a:rPr>
              <a:t>The Army’s contribution to Joint power is </a:t>
            </a:r>
            <a:r>
              <a:rPr lang="en-US" sz="1400" i="1" dirty="0" smtClean="0">
                <a:solidFill>
                  <a:prstClr val="black"/>
                </a:solidFill>
                <a:latin typeface=" Arial"/>
              </a:rPr>
              <a:t>generated</a:t>
            </a:r>
            <a:r>
              <a:rPr lang="en-US" sz="1400" dirty="0" smtClean="0">
                <a:solidFill>
                  <a:prstClr val="black"/>
                </a:solidFill>
                <a:latin typeface=" Arial"/>
              </a:rPr>
              <a:t> and </a:t>
            </a:r>
            <a:r>
              <a:rPr lang="en-US" sz="1400" i="1" dirty="0" smtClean="0">
                <a:solidFill>
                  <a:prstClr val="black"/>
                </a:solidFill>
                <a:latin typeface=" Arial"/>
              </a:rPr>
              <a:t>possible</a:t>
            </a:r>
            <a:r>
              <a:rPr lang="en-US" sz="1400" dirty="0" smtClean="0">
                <a:solidFill>
                  <a:prstClr val="black"/>
                </a:solidFill>
                <a:latin typeface=" Arial"/>
              </a:rPr>
              <a:t> because of our </a:t>
            </a:r>
            <a:r>
              <a:rPr lang="en-US" sz="1400" b="1" i="1" dirty="0" smtClean="0">
                <a:solidFill>
                  <a:prstClr val="black"/>
                </a:solidFill>
                <a:latin typeface=" Arial"/>
              </a:rPr>
              <a:t>readiness – tactical, operational, and strategic</a:t>
            </a:r>
            <a:endParaRPr lang="en-US" sz="1400" i="1" dirty="0">
              <a:solidFill>
                <a:prstClr val="black"/>
              </a:solidFill>
              <a:latin typeface=" Arial"/>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t="3845" b="9615"/>
          <a:stretch/>
        </p:blipFill>
        <p:spPr>
          <a:xfrm>
            <a:off x="0" y="791308"/>
            <a:ext cx="5760720" cy="3323492"/>
          </a:xfrm>
          <a:prstGeom prst="rect">
            <a:avLst/>
          </a:prstGeom>
          <a:ln w="38100">
            <a:solidFill>
              <a:schemeClr val="tx1"/>
            </a:solid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xmlns="" val="0"/>
              </a:ext>
            </a:extLst>
          </a:blip>
          <a:srcRect t="9121"/>
          <a:stretch/>
        </p:blipFill>
        <p:spPr>
          <a:xfrm>
            <a:off x="4210355" y="3886200"/>
            <a:ext cx="4923528" cy="2971800"/>
          </a:xfrm>
          <a:prstGeom prst="rect">
            <a:avLst/>
          </a:prstGeom>
          <a:ln w="38100">
            <a:solidFill>
              <a:schemeClr val="tx1"/>
            </a:solidFill>
          </a:ln>
        </p:spPr>
      </p:pic>
      <p:sp>
        <p:nvSpPr>
          <p:cNvPr id="10" name="Slide Number Placeholder 1"/>
          <p:cNvSpPr>
            <a:spLocks noGrp="1"/>
          </p:cNvSpPr>
          <p:nvPr>
            <p:ph type="sldNum" sz="quarter" idx="4294967295"/>
          </p:nvPr>
        </p:nvSpPr>
        <p:spPr>
          <a:xfrm>
            <a:off x="7067550" y="6483351"/>
            <a:ext cx="2057400" cy="365125"/>
          </a:xfrm>
          <a:prstGeom prst="rect">
            <a:avLst/>
          </a:prstGeom>
        </p:spPr>
        <p:txBody>
          <a:bodyPr/>
          <a:lstStyle/>
          <a:p>
            <a:r>
              <a:rPr sz="1400" b="1" dirty="0">
                <a:effectLst>
                  <a:outerShdw blurRad="38100" dist="38100" dir="2700000" algn="tl">
                    <a:srgbClr val="000000">
                      <a:alpha val="43137"/>
                    </a:srgbClr>
                  </a:outerShdw>
                </a:effectLst>
                <a:latin typeface=" Arial"/>
              </a:rPr>
              <a:t>35</a:t>
            </a:r>
          </a:p>
        </p:txBody>
      </p:sp>
      <p:sp>
        <p:nvSpPr>
          <p:cNvPr id="12" name="Title 2"/>
          <p:cNvSpPr txBox="1">
            <a:spLocks/>
          </p:cNvSpPr>
          <p:nvPr/>
        </p:nvSpPr>
        <p:spPr>
          <a:xfrm>
            <a:off x="3401568" y="86384"/>
            <a:ext cx="5715000" cy="609600"/>
          </a:xfrm>
          <a:prstGeom prst="rect">
            <a:avLst/>
          </a:prstGeom>
        </p:spPr>
        <p:txBody>
          <a:bodyPr>
            <a:noAutofit/>
          </a:bodyPr>
          <a:lstStyle>
            <a:lvl1pPr algn="r"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pitchFamily="34" charset="0"/>
                <a:cs typeface="Arial" pitchFamily="34" charset="0"/>
              </a:defRPr>
            </a:lvl2pPr>
            <a:lvl3pPr algn="r" rtl="0" eaLnBrk="0" fontAlgn="base" hangingPunct="0">
              <a:spcBef>
                <a:spcPct val="0"/>
              </a:spcBef>
              <a:spcAft>
                <a:spcPct val="0"/>
              </a:spcAft>
              <a:defRPr sz="3600">
                <a:solidFill>
                  <a:schemeClr val="bg1"/>
                </a:solidFill>
                <a:latin typeface="Arial" pitchFamily="34" charset="0"/>
                <a:cs typeface="Arial" pitchFamily="34" charset="0"/>
              </a:defRPr>
            </a:lvl3pPr>
            <a:lvl4pPr algn="r" rtl="0" eaLnBrk="0" fontAlgn="base" hangingPunct="0">
              <a:spcBef>
                <a:spcPct val="0"/>
              </a:spcBef>
              <a:spcAft>
                <a:spcPct val="0"/>
              </a:spcAft>
              <a:defRPr sz="3600">
                <a:solidFill>
                  <a:schemeClr val="bg1"/>
                </a:solidFill>
                <a:latin typeface="Arial" pitchFamily="34" charset="0"/>
                <a:cs typeface="Arial" pitchFamily="34" charset="0"/>
              </a:defRPr>
            </a:lvl4pPr>
            <a:lvl5pPr algn="r" rtl="0" eaLnBrk="0" fontAlgn="base" hangingPunct="0">
              <a:spcBef>
                <a:spcPct val="0"/>
              </a:spcBef>
              <a:spcAft>
                <a:spcPct val="0"/>
              </a:spcAft>
              <a:defRPr sz="3600">
                <a:solidFill>
                  <a:schemeClr val="bg1"/>
                </a:solidFill>
                <a:latin typeface="Arial" pitchFamily="34" charset="0"/>
                <a:cs typeface="Arial" pitchFamily="34" charset="0"/>
              </a:defRPr>
            </a:lvl5pPr>
            <a:lvl6pPr marL="457200" algn="r" rtl="0" fontAlgn="base">
              <a:spcBef>
                <a:spcPct val="0"/>
              </a:spcBef>
              <a:spcAft>
                <a:spcPct val="0"/>
              </a:spcAft>
              <a:defRPr sz="3600">
                <a:solidFill>
                  <a:schemeClr val="bg1"/>
                </a:solidFill>
                <a:latin typeface="Arial" pitchFamily="34" charset="0"/>
                <a:cs typeface="Arial" pitchFamily="34" charset="0"/>
              </a:defRPr>
            </a:lvl6pPr>
            <a:lvl7pPr marL="914400" algn="r" rtl="0" fontAlgn="base">
              <a:spcBef>
                <a:spcPct val="0"/>
              </a:spcBef>
              <a:spcAft>
                <a:spcPct val="0"/>
              </a:spcAft>
              <a:defRPr sz="3600">
                <a:solidFill>
                  <a:schemeClr val="bg1"/>
                </a:solidFill>
                <a:latin typeface="Arial" pitchFamily="34" charset="0"/>
                <a:cs typeface="Arial" pitchFamily="34" charset="0"/>
              </a:defRPr>
            </a:lvl7pPr>
            <a:lvl8pPr marL="1371600" algn="r" rtl="0" fontAlgn="base">
              <a:spcBef>
                <a:spcPct val="0"/>
              </a:spcBef>
              <a:spcAft>
                <a:spcPct val="0"/>
              </a:spcAft>
              <a:defRPr sz="3600">
                <a:solidFill>
                  <a:schemeClr val="bg1"/>
                </a:solidFill>
                <a:latin typeface="Arial" pitchFamily="34" charset="0"/>
                <a:cs typeface="Arial" pitchFamily="34" charset="0"/>
              </a:defRPr>
            </a:lvl8pPr>
            <a:lvl9pPr marL="1828800" algn="r" rtl="0" fontAlgn="base">
              <a:spcBef>
                <a:spcPct val="0"/>
              </a:spcBef>
              <a:spcAft>
                <a:spcPct val="0"/>
              </a:spcAft>
              <a:defRPr sz="3600">
                <a:solidFill>
                  <a:schemeClr val="bg1"/>
                </a:solidFill>
                <a:latin typeface="Arial" pitchFamily="34" charset="0"/>
                <a:cs typeface="Arial" pitchFamily="34" charset="0"/>
              </a:defRPr>
            </a:lvl9pPr>
          </a:lstStyle>
          <a:p>
            <a:pPr algn="ctr"/>
            <a:r>
              <a:rPr lang="en-US" sz="3200" b="1" i="1" dirty="0" smtClean="0">
                <a:solidFill>
                  <a:srgbClr val="FFC50D"/>
                </a:solidFill>
                <a:latin typeface=" Arial"/>
              </a:rPr>
              <a:t>Building the Foundation</a:t>
            </a:r>
            <a:endParaRPr lang="en-US" sz="3200" b="1" i="1" dirty="0">
              <a:solidFill>
                <a:srgbClr val="FFC50D"/>
              </a:solidFill>
              <a:latin typeface=" Arial"/>
            </a:endParaRPr>
          </a:p>
        </p:txBody>
      </p:sp>
      <p:sp>
        <p:nvSpPr>
          <p:cNvPr id="8" name="TextBox 7"/>
          <p:cNvSpPr txBox="1"/>
          <p:nvPr/>
        </p:nvSpPr>
        <p:spPr>
          <a:xfrm>
            <a:off x="-2680" y="6617188"/>
            <a:ext cx="1180131" cy="253916"/>
          </a:xfrm>
          <a:prstGeom prst="rect">
            <a:avLst/>
          </a:prstGeom>
          <a:noFill/>
        </p:spPr>
        <p:txBody>
          <a:bodyPr wrap="none" rtlCol="0">
            <a:spAutoFit/>
          </a:bodyPr>
          <a:lstStyle/>
          <a:p>
            <a:pPr algn="ctr"/>
            <a:r>
              <a:rPr lang="en-US" sz="1050" b="1" dirty="0" smtClean="0">
                <a:solidFill>
                  <a:srgbClr val="00B050"/>
                </a:solidFill>
                <a:latin typeface="Arial" pitchFamily="34" charset="0"/>
                <a:cs typeface="Arial" pitchFamily="34" charset="0"/>
              </a:rPr>
              <a:t>UNCLASSIFIED</a:t>
            </a:r>
            <a:endParaRPr lang="en-US" sz="105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4625625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916</TotalTime>
  <Words>1395</Words>
  <Application>Microsoft Office PowerPoint</Application>
  <PresentationFormat>On-screen Show (4:3)</PresentationFormat>
  <Paragraphs>425</Paragraphs>
  <Slides>11</Slides>
  <Notes>11</Notes>
  <HiddenSlides>7</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2_Office Theme</vt:lpstr>
      <vt:lpstr> The Total Force in the Pacific </vt:lpstr>
      <vt:lpstr>Slide 2</vt:lpstr>
      <vt:lpstr>Slide 3</vt:lpstr>
      <vt:lpstr>Slide 4</vt:lpstr>
      <vt:lpstr>Slide 5</vt:lpstr>
      <vt:lpstr>Slide 6</vt:lpstr>
      <vt:lpstr>Pacific Pathways</vt:lpstr>
      <vt:lpstr>Rebalance to the Pacific</vt:lpstr>
      <vt:lpstr>Slide 9</vt:lpstr>
      <vt:lpstr>Pacific Pathways</vt:lpstr>
      <vt:lpstr>Slide 11</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Finney, Nathan K MAJ MIL USA USARPAC</dc:creator>
  <cp:lastModifiedBy>ocar</cp:lastModifiedBy>
  <cp:revision>59</cp:revision>
  <cp:lastPrinted>2016-10-02T23:43:47Z</cp:lastPrinted>
  <dcterms:created xsi:type="dcterms:W3CDTF">2016-09-20T21:29:04Z</dcterms:created>
  <dcterms:modified xsi:type="dcterms:W3CDTF">2016-10-04T13:43:12Z</dcterms:modified>
</cp:coreProperties>
</file>